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handoutMasterIdLst>
    <p:handoutMasterId r:id="rId30"/>
  </p:handoutMasterIdLst>
  <p:sldIdLst>
    <p:sldId id="1275" r:id="rId2"/>
    <p:sldId id="1239" r:id="rId3"/>
    <p:sldId id="1291" r:id="rId4"/>
    <p:sldId id="1243" r:id="rId5"/>
    <p:sldId id="1282" r:id="rId6"/>
    <p:sldId id="1242" r:id="rId7"/>
    <p:sldId id="1294" r:id="rId8"/>
    <p:sldId id="1273" r:id="rId9"/>
    <p:sldId id="1272" r:id="rId10"/>
    <p:sldId id="1277" r:id="rId11"/>
    <p:sldId id="1285" r:id="rId12"/>
    <p:sldId id="1292" r:id="rId13"/>
    <p:sldId id="1278" r:id="rId14"/>
    <p:sldId id="1279" r:id="rId15"/>
    <p:sldId id="1280" r:id="rId16"/>
    <p:sldId id="1293" r:id="rId17"/>
    <p:sldId id="1284" r:id="rId18"/>
    <p:sldId id="1295" r:id="rId19"/>
    <p:sldId id="1296" r:id="rId20"/>
    <p:sldId id="1297" r:id="rId21"/>
    <p:sldId id="1298" r:id="rId22"/>
    <p:sldId id="1299" r:id="rId23"/>
    <p:sldId id="1300" r:id="rId24"/>
    <p:sldId id="1301" r:id="rId25"/>
    <p:sldId id="1302" r:id="rId26"/>
    <p:sldId id="1303" r:id="rId27"/>
    <p:sldId id="1304" r:id="rId28"/>
  </p:sldIdLst>
  <p:sldSz cx="9144000" cy="5143500" type="screen16x9"/>
  <p:notesSz cx="7010400" cy="9296400"/>
  <p:defaultTextStyle>
    <a:defPPr>
      <a:defRPr lang="en-US"/>
    </a:defPPr>
    <a:lvl1pPr marL="0" algn="l" defTabSz="822960" rtl="0" eaLnBrk="1" latinLnBrk="0" hangingPunct="1">
      <a:defRPr sz="1620" kern="1200">
        <a:solidFill>
          <a:schemeClr val="tx1"/>
        </a:solidFill>
        <a:latin typeface="+mn-lt"/>
        <a:ea typeface="+mn-ea"/>
        <a:cs typeface="+mn-cs"/>
      </a:defRPr>
    </a:lvl1pPr>
    <a:lvl2pPr marL="411480" algn="l" defTabSz="822960" rtl="0" eaLnBrk="1" latinLnBrk="0" hangingPunct="1">
      <a:defRPr sz="1620" kern="1200">
        <a:solidFill>
          <a:schemeClr val="tx1"/>
        </a:solidFill>
        <a:latin typeface="+mn-lt"/>
        <a:ea typeface="+mn-ea"/>
        <a:cs typeface="+mn-cs"/>
      </a:defRPr>
    </a:lvl2pPr>
    <a:lvl3pPr marL="822960" algn="l" defTabSz="822960" rtl="0" eaLnBrk="1" latinLnBrk="0" hangingPunct="1">
      <a:defRPr sz="1620" kern="1200">
        <a:solidFill>
          <a:schemeClr val="tx1"/>
        </a:solidFill>
        <a:latin typeface="+mn-lt"/>
        <a:ea typeface="+mn-ea"/>
        <a:cs typeface="+mn-cs"/>
      </a:defRPr>
    </a:lvl3pPr>
    <a:lvl4pPr marL="1234440" algn="l" defTabSz="822960" rtl="0" eaLnBrk="1" latinLnBrk="0" hangingPunct="1">
      <a:defRPr sz="1620" kern="1200">
        <a:solidFill>
          <a:schemeClr val="tx1"/>
        </a:solidFill>
        <a:latin typeface="+mn-lt"/>
        <a:ea typeface="+mn-ea"/>
        <a:cs typeface="+mn-cs"/>
      </a:defRPr>
    </a:lvl4pPr>
    <a:lvl5pPr marL="1645920" algn="l" defTabSz="822960" rtl="0" eaLnBrk="1" latinLnBrk="0" hangingPunct="1">
      <a:defRPr sz="1620" kern="1200">
        <a:solidFill>
          <a:schemeClr val="tx1"/>
        </a:solidFill>
        <a:latin typeface="+mn-lt"/>
        <a:ea typeface="+mn-ea"/>
        <a:cs typeface="+mn-cs"/>
      </a:defRPr>
    </a:lvl5pPr>
    <a:lvl6pPr marL="2057400" algn="l" defTabSz="822960" rtl="0" eaLnBrk="1" latinLnBrk="0" hangingPunct="1">
      <a:defRPr sz="1620" kern="1200">
        <a:solidFill>
          <a:schemeClr val="tx1"/>
        </a:solidFill>
        <a:latin typeface="+mn-lt"/>
        <a:ea typeface="+mn-ea"/>
        <a:cs typeface="+mn-cs"/>
      </a:defRPr>
    </a:lvl6pPr>
    <a:lvl7pPr marL="2468880" algn="l" defTabSz="822960" rtl="0" eaLnBrk="1" latinLnBrk="0" hangingPunct="1">
      <a:defRPr sz="1620" kern="1200">
        <a:solidFill>
          <a:schemeClr val="tx1"/>
        </a:solidFill>
        <a:latin typeface="+mn-lt"/>
        <a:ea typeface="+mn-ea"/>
        <a:cs typeface="+mn-cs"/>
      </a:defRPr>
    </a:lvl7pPr>
    <a:lvl8pPr marL="2880360" algn="l" defTabSz="822960" rtl="0" eaLnBrk="1" latinLnBrk="0" hangingPunct="1">
      <a:defRPr sz="1620" kern="1200">
        <a:solidFill>
          <a:schemeClr val="tx1"/>
        </a:solidFill>
        <a:latin typeface="+mn-lt"/>
        <a:ea typeface="+mn-ea"/>
        <a:cs typeface="+mn-cs"/>
      </a:defRPr>
    </a:lvl8pPr>
    <a:lvl9pPr marL="3291840" algn="l" defTabSz="822960" rtl="0" eaLnBrk="1" latinLnBrk="0" hangingPunct="1">
      <a:defRPr sz="162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9"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nf" initials="Cnf" lastIdx="3"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7D971"/>
    <a:srgbClr val="F6E8CE"/>
    <a:srgbClr val="4BFBFF"/>
    <a:srgbClr val="9CE53B"/>
    <a:srgbClr val="4F81BD"/>
    <a:srgbClr val="624512"/>
    <a:srgbClr val="986C1C"/>
    <a:srgbClr val="373192"/>
    <a:srgbClr val="333192"/>
    <a:srgbClr val="44319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647" autoAdjust="0"/>
    <p:restoredTop sz="95291" autoAdjust="0"/>
  </p:normalViewPr>
  <p:slideViewPr>
    <p:cSldViewPr>
      <p:cViewPr varScale="1">
        <p:scale>
          <a:sx n="91" d="100"/>
          <a:sy n="91" d="100"/>
        </p:scale>
        <p:origin x="432" y="66"/>
      </p:cViewPr>
      <p:guideLst>
        <p:guide orient="horz" pos="1620"/>
        <p:guide pos="2880"/>
      </p:guideLst>
    </p:cSldViewPr>
  </p:slideViewPr>
  <p:outlineViewPr>
    <p:cViewPr>
      <p:scale>
        <a:sx n="33" d="100"/>
        <a:sy n="33" d="100"/>
      </p:scale>
      <p:origin x="0" y="5136"/>
    </p:cViewPr>
  </p:outlineViewPr>
  <p:notesTextViewPr>
    <p:cViewPr>
      <p:scale>
        <a:sx n="3" d="2"/>
        <a:sy n="3" d="2"/>
      </p:scale>
      <p:origin x="0" y="0"/>
    </p:cViewPr>
  </p:notesTextViewPr>
  <p:sorterViewPr>
    <p:cViewPr>
      <p:scale>
        <a:sx n="100" d="100"/>
        <a:sy n="100" d="100"/>
      </p:scale>
      <p:origin x="0" y="0"/>
    </p:cViewPr>
  </p:sorterViewPr>
  <p:notesViewPr>
    <p:cSldViewPr>
      <p:cViewPr varScale="1">
        <p:scale>
          <a:sx n="83" d="100"/>
          <a:sy n="83" d="100"/>
        </p:scale>
        <p:origin x="-2958" y="-84"/>
      </p:cViewPr>
      <p:guideLst>
        <p:guide orient="horz" pos="2928"/>
        <p:guide pos="2209"/>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 Id="rId35"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sz="quarter" idx="1"/>
          </p:nvPr>
        </p:nvSpPr>
        <p:spPr>
          <a:xfrm>
            <a:off x="3970939" y="0"/>
            <a:ext cx="3037840" cy="464820"/>
          </a:xfrm>
          <a:prstGeom prst="rect">
            <a:avLst/>
          </a:prstGeom>
        </p:spPr>
        <p:txBody>
          <a:bodyPr vert="horz" lIns="93177" tIns="46589" rIns="93177" bIns="46589" rtlCol="0"/>
          <a:lstStyle>
            <a:lvl1pPr algn="r">
              <a:defRPr sz="1200"/>
            </a:lvl1pPr>
          </a:lstStyle>
          <a:p>
            <a:fld id="{977E9CC7-F200-49D3-9C68-159EA00880B1}" type="datetimeFigureOut">
              <a:rPr lang="en-US" smtClean="0"/>
              <a:pPr/>
              <a:t>11/16/2017</a:t>
            </a:fld>
            <a:endParaRPr lang="en-US" dirty="0"/>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939" y="8829967"/>
            <a:ext cx="3037840" cy="464820"/>
          </a:xfrm>
          <a:prstGeom prst="rect">
            <a:avLst/>
          </a:prstGeom>
        </p:spPr>
        <p:txBody>
          <a:bodyPr vert="horz" lIns="93177" tIns="46589" rIns="93177" bIns="46589" rtlCol="0" anchor="b"/>
          <a:lstStyle>
            <a:lvl1pPr algn="r">
              <a:defRPr sz="1200"/>
            </a:lvl1pPr>
          </a:lstStyle>
          <a:p>
            <a:fld id="{76FC9680-D2A9-4697-997A-693A9702675A}" type="slidenum">
              <a:rPr lang="en-US" smtClean="0"/>
              <a:pPr/>
              <a:t>‹#›</a:t>
            </a:fld>
            <a:endParaRPr lang="en-US" dirty="0"/>
          </a:p>
        </p:txBody>
      </p:sp>
    </p:spTree>
    <p:extLst>
      <p:ext uri="{BB962C8B-B14F-4D97-AF65-F5344CB8AC3E}">
        <p14:creationId xmlns:p14="http://schemas.microsoft.com/office/powerpoint/2010/main" val="304013397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9" y="0"/>
            <a:ext cx="3037840" cy="464820"/>
          </a:xfrm>
          <a:prstGeom prst="rect">
            <a:avLst/>
          </a:prstGeom>
        </p:spPr>
        <p:txBody>
          <a:bodyPr vert="horz" lIns="93177" tIns="46589" rIns="93177" bIns="46589" rtlCol="0"/>
          <a:lstStyle>
            <a:lvl1pPr algn="r">
              <a:defRPr sz="1200"/>
            </a:lvl1pPr>
          </a:lstStyle>
          <a:p>
            <a:fld id="{695E5B4A-3F5D-4691-841E-761023705D82}" type="datetimeFigureOut">
              <a:rPr lang="en-US" smtClean="0"/>
              <a:pPr/>
              <a:t>11/16/2017</a:t>
            </a:fld>
            <a:endParaRPr lang="en-US" dirty="0"/>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15791"/>
            <a:ext cx="5608320" cy="4183380"/>
          </a:xfrm>
          <a:prstGeom prst="rect">
            <a:avLst/>
          </a:prstGeom>
        </p:spPr>
        <p:txBody>
          <a:bodyPr vert="horz" lIns="93177" tIns="46589" rIns="93177" bIns="465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9" y="8829967"/>
            <a:ext cx="3037840" cy="464820"/>
          </a:xfrm>
          <a:prstGeom prst="rect">
            <a:avLst/>
          </a:prstGeom>
        </p:spPr>
        <p:txBody>
          <a:bodyPr vert="horz" lIns="93177" tIns="46589" rIns="93177" bIns="46589" rtlCol="0" anchor="b"/>
          <a:lstStyle>
            <a:lvl1pPr algn="r">
              <a:defRPr sz="1200"/>
            </a:lvl1pPr>
          </a:lstStyle>
          <a:p>
            <a:fld id="{416138AA-C803-4566-8735-5C6868BBDEE4}" type="slidenum">
              <a:rPr lang="en-US" smtClean="0"/>
              <a:pPr/>
              <a:t>‹#›</a:t>
            </a:fld>
            <a:endParaRPr lang="en-US" dirty="0"/>
          </a:p>
        </p:txBody>
      </p:sp>
    </p:spTree>
    <p:extLst>
      <p:ext uri="{BB962C8B-B14F-4D97-AF65-F5344CB8AC3E}">
        <p14:creationId xmlns:p14="http://schemas.microsoft.com/office/powerpoint/2010/main" val="1860182787"/>
      </p:ext>
    </p:extLst>
  </p:cSld>
  <p:clrMap bg1="lt1" tx1="dk1" bg2="lt2" tx2="dk2" accent1="accent1" accent2="accent2" accent3="accent3" accent4="accent4" accent5="accent5" accent6="accent6" hlink="hlink" folHlink="folHlink"/>
  <p:notesStyle>
    <a:lvl1pPr marL="0" algn="l" defTabSz="822960" rtl="0" eaLnBrk="1" latinLnBrk="0" hangingPunct="1">
      <a:defRPr sz="1080" kern="1200">
        <a:solidFill>
          <a:schemeClr val="tx1"/>
        </a:solidFill>
        <a:latin typeface="+mn-lt"/>
        <a:ea typeface="+mn-ea"/>
        <a:cs typeface="+mn-cs"/>
      </a:defRPr>
    </a:lvl1pPr>
    <a:lvl2pPr marL="411480" algn="l" defTabSz="822960" rtl="0" eaLnBrk="1" latinLnBrk="0" hangingPunct="1">
      <a:defRPr sz="1080" kern="1200">
        <a:solidFill>
          <a:schemeClr val="tx1"/>
        </a:solidFill>
        <a:latin typeface="+mn-lt"/>
        <a:ea typeface="+mn-ea"/>
        <a:cs typeface="+mn-cs"/>
      </a:defRPr>
    </a:lvl2pPr>
    <a:lvl3pPr marL="822960" algn="l" defTabSz="822960" rtl="0" eaLnBrk="1" latinLnBrk="0" hangingPunct="1">
      <a:defRPr sz="1080" kern="1200">
        <a:solidFill>
          <a:schemeClr val="tx1"/>
        </a:solidFill>
        <a:latin typeface="+mn-lt"/>
        <a:ea typeface="+mn-ea"/>
        <a:cs typeface="+mn-cs"/>
      </a:defRPr>
    </a:lvl3pPr>
    <a:lvl4pPr marL="1234440" algn="l" defTabSz="822960" rtl="0" eaLnBrk="1" latinLnBrk="0" hangingPunct="1">
      <a:defRPr sz="1080" kern="1200">
        <a:solidFill>
          <a:schemeClr val="tx1"/>
        </a:solidFill>
        <a:latin typeface="+mn-lt"/>
        <a:ea typeface="+mn-ea"/>
        <a:cs typeface="+mn-cs"/>
      </a:defRPr>
    </a:lvl4pPr>
    <a:lvl5pPr marL="1645920" algn="l" defTabSz="822960" rtl="0" eaLnBrk="1" latinLnBrk="0" hangingPunct="1">
      <a:defRPr sz="1080" kern="1200">
        <a:solidFill>
          <a:schemeClr val="tx1"/>
        </a:solidFill>
        <a:latin typeface="+mn-lt"/>
        <a:ea typeface="+mn-ea"/>
        <a:cs typeface="+mn-cs"/>
      </a:defRPr>
    </a:lvl5pPr>
    <a:lvl6pPr marL="2057400" algn="l" defTabSz="822960" rtl="0" eaLnBrk="1" latinLnBrk="0" hangingPunct="1">
      <a:defRPr sz="1080" kern="1200">
        <a:solidFill>
          <a:schemeClr val="tx1"/>
        </a:solidFill>
        <a:latin typeface="+mn-lt"/>
        <a:ea typeface="+mn-ea"/>
        <a:cs typeface="+mn-cs"/>
      </a:defRPr>
    </a:lvl6pPr>
    <a:lvl7pPr marL="2468880" algn="l" defTabSz="822960" rtl="0" eaLnBrk="1" latinLnBrk="0" hangingPunct="1">
      <a:defRPr sz="1080" kern="1200">
        <a:solidFill>
          <a:schemeClr val="tx1"/>
        </a:solidFill>
        <a:latin typeface="+mn-lt"/>
        <a:ea typeface="+mn-ea"/>
        <a:cs typeface="+mn-cs"/>
      </a:defRPr>
    </a:lvl7pPr>
    <a:lvl8pPr marL="2880360" algn="l" defTabSz="822960" rtl="0" eaLnBrk="1" latinLnBrk="0" hangingPunct="1">
      <a:defRPr sz="1080" kern="1200">
        <a:solidFill>
          <a:schemeClr val="tx1"/>
        </a:solidFill>
        <a:latin typeface="+mn-lt"/>
        <a:ea typeface="+mn-ea"/>
        <a:cs typeface="+mn-cs"/>
      </a:defRPr>
    </a:lvl8pPr>
    <a:lvl9pPr marL="3291840" algn="l" defTabSz="822960" rtl="0" eaLnBrk="1" latinLnBrk="0" hangingPunct="1">
      <a:defRPr sz="108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a:t>YouTube video introductions if desired:</a:t>
            </a:r>
          </a:p>
          <a:p>
            <a:r>
              <a:rPr lang="en-US" baseline="0" dirty="0">
                <a:solidFill>
                  <a:srgbClr val="0070C0"/>
                </a:solidFill>
              </a:rPr>
              <a:t>The Extraordinary Life and Times of a Strawberry (all grade levels): https://www.youtube.com/watch?v=jKQPL16WjHs</a:t>
            </a:r>
          </a:p>
          <a:p>
            <a:endParaRPr lang="en-US" baseline="0" dirty="0">
              <a:solidFill>
                <a:srgbClr val="0070C0"/>
              </a:solidFill>
            </a:endParaRPr>
          </a:p>
          <a:p>
            <a:r>
              <a:rPr lang="en-US" b="1" baseline="0" dirty="0"/>
              <a:t>Food Wastage Footprint 1 &amp;2 (upper-middle/high school): </a:t>
            </a:r>
          </a:p>
          <a:p>
            <a:r>
              <a:rPr lang="en-US" baseline="0" dirty="0"/>
              <a:t>https://</a:t>
            </a:r>
            <a:r>
              <a:rPr lang="en-US" baseline="0" dirty="0" err="1"/>
              <a:t>www.youtube.com</a:t>
            </a:r>
            <a:r>
              <a:rPr lang="en-US" baseline="0" dirty="0"/>
              <a:t>/</a:t>
            </a:r>
            <a:r>
              <a:rPr lang="en-US" baseline="0" dirty="0" err="1"/>
              <a:t>watch?v</a:t>
            </a:r>
            <a:r>
              <a:rPr lang="en-US" baseline="0" dirty="0"/>
              <a:t>=IoCVrkcaH6Q</a:t>
            </a:r>
          </a:p>
          <a:p>
            <a:r>
              <a:rPr lang="en-US" baseline="0" dirty="0"/>
              <a:t>https://</a:t>
            </a:r>
            <a:r>
              <a:rPr lang="en-US" baseline="0" dirty="0" err="1"/>
              <a:t>www.youtube.com</a:t>
            </a:r>
            <a:r>
              <a:rPr lang="en-US" baseline="0" dirty="0"/>
              <a:t>/</a:t>
            </a:r>
            <a:r>
              <a:rPr lang="en-US" baseline="0" dirty="0" err="1"/>
              <a:t>watch?v</a:t>
            </a:r>
            <a:r>
              <a:rPr lang="en-US" baseline="0" dirty="0"/>
              <a:t>=Md3ddmtja6s</a:t>
            </a:r>
          </a:p>
          <a:p>
            <a:endParaRPr lang="en-US" dirty="0"/>
          </a:p>
        </p:txBody>
      </p:sp>
      <p:sp>
        <p:nvSpPr>
          <p:cNvPr id="4" name="Slide Number Placeholder 3"/>
          <p:cNvSpPr>
            <a:spLocks noGrp="1"/>
          </p:cNvSpPr>
          <p:nvPr>
            <p:ph type="sldNum" sz="quarter" idx="10"/>
          </p:nvPr>
        </p:nvSpPr>
        <p:spPr/>
        <p:txBody>
          <a:bodyPr/>
          <a:lstStyle/>
          <a:p>
            <a:fld id="{416138AA-C803-4566-8735-5C6868BBDEE4}" type="slidenum">
              <a:rPr lang="en-US" smtClean="0"/>
              <a:pPr/>
              <a:t>1</a:t>
            </a:fld>
            <a:endParaRPr lang="en-US"/>
          </a:p>
        </p:txBody>
      </p:sp>
    </p:spTree>
    <p:extLst>
      <p:ext uri="{BB962C8B-B14F-4D97-AF65-F5344CB8AC3E}">
        <p14:creationId xmlns:p14="http://schemas.microsoft.com/office/powerpoint/2010/main" val="18629065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6138AA-C803-4566-8735-5C6868BBDEE4}" type="slidenum">
              <a:rPr lang="en-US" smtClean="0"/>
              <a:pPr/>
              <a:t>10</a:t>
            </a:fld>
            <a:endParaRPr lang="en-US" dirty="0"/>
          </a:p>
        </p:txBody>
      </p:sp>
    </p:spTree>
    <p:extLst>
      <p:ext uri="{BB962C8B-B14F-4D97-AF65-F5344CB8AC3E}">
        <p14:creationId xmlns:p14="http://schemas.microsoft.com/office/powerpoint/2010/main" val="19580692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822960" rtl="0" eaLnBrk="1" fontAlgn="auto" latinLnBrk="0" hangingPunct="1">
              <a:lnSpc>
                <a:spcPct val="100000"/>
              </a:lnSpc>
              <a:spcBef>
                <a:spcPts val="0"/>
              </a:spcBef>
              <a:spcAft>
                <a:spcPts val="0"/>
              </a:spcAft>
              <a:buClrTx/>
              <a:buSzTx/>
              <a:buFontTx/>
              <a:buNone/>
              <a:tabLst/>
              <a:defRPr/>
            </a:pPr>
            <a:r>
              <a:rPr lang="en-US" b="1" dirty="0"/>
              <a:t>Slide script: </a:t>
            </a:r>
            <a:r>
              <a:rPr lang="en-US" dirty="0"/>
              <a:t>When food waste is put in landfill, it emits</a:t>
            </a:r>
            <a:r>
              <a:rPr lang="en-US" baseline="0" dirty="0"/>
              <a:t> greenhouse gas emissions such as CO2 and methane. </a:t>
            </a:r>
            <a:r>
              <a:rPr lang="en-US" sz="1080" kern="1200" dirty="0">
                <a:solidFill>
                  <a:schemeClr val="tx1"/>
                </a:solidFill>
                <a:effectLst/>
                <a:latin typeface="+mn-lt"/>
                <a:ea typeface="+mn-ea"/>
                <a:cs typeface="+mn-cs"/>
              </a:rPr>
              <a:t>18 million tons of GHG emissions is enough energy to power 2 million homes for one year!</a:t>
            </a:r>
          </a:p>
          <a:p>
            <a:endParaRPr lang="en-US" baseline="0" dirty="0"/>
          </a:p>
          <a:p>
            <a:r>
              <a:rPr lang="en-US" b="1" baseline="0" dirty="0"/>
              <a:t>(Optional explanation): </a:t>
            </a:r>
            <a:r>
              <a:rPr lang="en-US" baseline="0" dirty="0"/>
              <a:t>Methane is 25-30 times more potent than CO2, meaning that it is much better at trapping heat in our atmosphere; it is mostly methane released from landfilled food waste. When food waste is composted, it is broken down by components in the soil and thus does not release as much methane; in fact, soil can actually store carbon within it (carbon sequestration).</a:t>
            </a:r>
          </a:p>
          <a:p>
            <a:endParaRPr lang="en-US" baseline="0" dirty="0"/>
          </a:p>
          <a:p>
            <a:r>
              <a:rPr lang="en-US" b="1" baseline="0" dirty="0"/>
              <a:t>SHOW STUDENTS </a:t>
            </a:r>
            <a:r>
              <a:rPr lang="en-US" baseline="0" dirty="0"/>
              <a:t>Food Waste calculator. Difference between composting and landfill.</a:t>
            </a:r>
          </a:p>
          <a:p>
            <a:r>
              <a:rPr lang="en-US" baseline="0" dirty="0"/>
              <a:t>Note to Teachers: The calculator shows CO2e, or CO2 Equivalent, which means it calculates the potency of methane and converts it to its CO2 equivalent. The majority of gas emitted from landfilled food waste is methane.</a:t>
            </a:r>
          </a:p>
          <a:p>
            <a:r>
              <a:rPr lang="en-US" baseline="0" dirty="0"/>
              <a:t> </a:t>
            </a:r>
          </a:p>
          <a:p>
            <a:r>
              <a:rPr lang="en-US" b="1" baseline="0" dirty="0"/>
              <a:t>Optional: </a:t>
            </a:r>
            <a:r>
              <a:rPr lang="en-US" baseline="0" dirty="0"/>
              <a:t>https://</a:t>
            </a:r>
            <a:r>
              <a:rPr lang="en-US" baseline="0" dirty="0" err="1"/>
              <a:t>www.epa.gov</a:t>
            </a:r>
            <a:r>
              <a:rPr lang="en-US" baseline="0" dirty="0"/>
              <a:t>/energy/greenhouse-gas-equivalencies-calculator</a:t>
            </a:r>
            <a:endParaRPr lang="en-US" dirty="0"/>
          </a:p>
        </p:txBody>
      </p:sp>
      <p:sp>
        <p:nvSpPr>
          <p:cNvPr id="4" name="Slide Number Placeholder 3"/>
          <p:cNvSpPr>
            <a:spLocks noGrp="1"/>
          </p:cNvSpPr>
          <p:nvPr>
            <p:ph type="sldNum" sz="quarter" idx="10"/>
          </p:nvPr>
        </p:nvSpPr>
        <p:spPr/>
        <p:txBody>
          <a:bodyPr/>
          <a:lstStyle/>
          <a:p>
            <a:fld id="{416138AA-C803-4566-8735-5C6868BBDEE4}" type="slidenum">
              <a:rPr lang="en-US" smtClean="0"/>
              <a:pPr/>
              <a:t>11</a:t>
            </a:fld>
            <a:endParaRPr lang="en-US" dirty="0"/>
          </a:p>
        </p:txBody>
      </p:sp>
    </p:spTree>
    <p:extLst>
      <p:ext uri="{BB962C8B-B14F-4D97-AF65-F5344CB8AC3E}">
        <p14:creationId xmlns:p14="http://schemas.microsoft.com/office/powerpoint/2010/main" val="17616863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822960" rtl="0" eaLnBrk="1" fontAlgn="auto" latinLnBrk="0" hangingPunct="1">
              <a:lnSpc>
                <a:spcPct val="100000"/>
              </a:lnSpc>
              <a:spcBef>
                <a:spcPts val="0"/>
              </a:spcBef>
              <a:spcAft>
                <a:spcPts val="0"/>
              </a:spcAft>
              <a:buClrTx/>
              <a:buSzTx/>
              <a:buFontTx/>
              <a:buNone/>
              <a:tabLst/>
              <a:defRPr/>
            </a:pPr>
            <a:r>
              <a:rPr lang="en-US" sz="1080" b="1" i="0" u="none" strike="noStrike" kern="1200" dirty="0">
                <a:solidFill>
                  <a:schemeClr val="tx1"/>
                </a:solidFill>
                <a:effectLst/>
                <a:latin typeface="+mn-lt"/>
                <a:ea typeface="+mn-ea"/>
                <a:cs typeface="+mn-cs"/>
              </a:rPr>
              <a:t>Slide script: </a:t>
            </a:r>
            <a:r>
              <a:rPr lang="en-US" sz="1080" b="0" i="0" u="none" strike="noStrike" kern="1200" dirty="0">
                <a:solidFill>
                  <a:schemeClr val="tx1"/>
                </a:solidFill>
                <a:effectLst/>
                <a:latin typeface="+mn-lt"/>
                <a:ea typeface="+mn-ea"/>
                <a:cs typeface="+mn-cs"/>
              </a:rPr>
              <a:t>In</a:t>
            </a:r>
            <a:r>
              <a:rPr lang="en-US" sz="1080" b="0" i="0" u="none" strike="noStrike" kern="1200" baseline="0" dirty="0">
                <a:solidFill>
                  <a:schemeClr val="tx1"/>
                </a:solidFill>
                <a:effectLst/>
                <a:latin typeface="+mn-lt"/>
                <a:ea typeface="+mn-ea"/>
                <a:cs typeface="+mn-cs"/>
              </a:rPr>
              <a:t> the U.S., an estimated 25% of all fresh water goes toward producing food that is lost or wasted. </a:t>
            </a:r>
            <a:r>
              <a:rPr lang="en-US" sz="1080" kern="1200" dirty="0">
                <a:solidFill>
                  <a:schemeClr val="tx1"/>
                </a:solidFill>
                <a:effectLst/>
                <a:latin typeface="+mn-lt"/>
                <a:ea typeface="+mn-ea"/>
                <a:cs typeface="+mn-cs"/>
              </a:rPr>
              <a:t>If</a:t>
            </a:r>
            <a:r>
              <a:rPr lang="en-US" sz="1080" kern="1200" baseline="0" dirty="0">
                <a:solidFill>
                  <a:schemeClr val="tx1"/>
                </a:solidFill>
                <a:effectLst/>
                <a:latin typeface="+mn-lt"/>
                <a:ea typeface="+mn-ea"/>
                <a:cs typeface="+mn-cs"/>
              </a:rPr>
              <a:t> </a:t>
            </a:r>
            <a:r>
              <a:rPr lang="en-US" sz="1080" kern="1200" dirty="0">
                <a:solidFill>
                  <a:schemeClr val="tx1"/>
                </a:solidFill>
                <a:effectLst/>
                <a:latin typeface="+mn-lt"/>
                <a:ea typeface="+mn-ea"/>
                <a:cs typeface="+mn-cs"/>
              </a:rPr>
              <a:t>we reduced our country’s annual food waste by 50%, it’s possible we could save 1.6 trillion gallons of water. That’s enough water to meet the entire PLANET’s water needs!</a:t>
            </a:r>
          </a:p>
          <a:p>
            <a:pPr marL="0" marR="0" indent="0" algn="l" defTabSz="822960" rtl="0" eaLnBrk="1" fontAlgn="auto" latinLnBrk="0" hangingPunct="1">
              <a:lnSpc>
                <a:spcPct val="100000"/>
              </a:lnSpc>
              <a:spcBef>
                <a:spcPts val="0"/>
              </a:spcBef>
              <a:spcAft>
                <a:spcPts val="0"/>
              </a:spcAft>
              <a:buClrTx/>
              <a:buSzTx/>
              <a:buFontTx/>
              <a:buNone/>
              <a:tabLst/>
              <a:defRPr/>
            </a:pPr>
            <a:endParaRPr lang="en-US" sz="1080" b="0" i="0" u="none" strike="noStrike" kern="1200" baseline="0" dirty="0">
              <a:solidFill>
                <a:schemeClr val="tx1"/>
              </a:solidFill>
              <a:effectLst/>
              <a:latin typeface="+mn-lt"/>
              <a:ea typeface="+mn-ea"/>
              <a:cs typeface="+mn-cs"/>
            </a:endParaRPr>
          </a:p>
          <a:p>
            <a:r>
              <a:rPr lang="en-US" sz="1080" b="1" i="0" u="none" strike="noStrike" kern="1200" baseline="0" dirty="0">
                <a:solidFill>
                  <a:schemeClr val="tx1"/>
                </a:solidFill>
                <a:effectLst/>
                <a:latin typeface="+mn-lt"/>
                <a:ea typeface="+mn-ea"/>
                <a:cs typeface="+mn-cs"/>
              </a:rPr>
              <a:t>Remind students: </a:t>
            </a:r>
            <a:r>
              <a:rPr lang="en-US" sz="1080" b="0" i="0" u="none" strike="noStrike" kern="1200" baseline="0" dirty="0">
                <a:solidFill>
                  <a:schemeClr val="tx1"/>
                </a:solidFill>
                <a:effectLst/>
                <a:latin typeface="+mn-lt"/>
                <a:ea typeface="+mn-ea"/>
                <a:cs typeface="+mn-cs"/>
              </a:rPr>
              <a:t>Fresh water is a precious resource; only 2.5% of all the water on earth is fresh water, and only some of that is usable (the rest is trapped in ice)</a:t>
            </a:r>
          </a:p>
          <a:p>
            <a:pPr marL="0" marR="0" indent="0" algn="l" defTabSz="82296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416138AA-C803-4566-8735-5C6868BBDEE4}" type="slidenum">
              <a:rPr lang="en-US" smtClean="0"/>
              <a:pPr/>
              <a:t>12</a:t>
            </a:fld>
            <a:endParaRPr lang="en-US" dirty="0"/>
          </a:p>
        </p:txBody>
      </p:sp>
    </p:spTree>
    <p:extLst>
      <p:ext uri="{BB962C8B-B14F-4D97-AF65-F5344CB8AC3E}">
        <p14:creationId xmlns:p14="http://schemas.microsoft.com/office/powerpoint/2010/main" val="42286536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Slide Script: </a:t>
            </a:r>
            <a:r>
              <a:rPr lang="en-US" dirty="0"/>
              <a:t>Can you think of any ideas? (let students offer ideas for reducing food waste) </a:t>
            </a:r>
            <a:r>
              <a:rPr lang="is-IS" sz="1080" b="0" i="0" kern="1200" dirty="0">
                <a:solidFill>
                  <a:schemeClr val="tx1"/>
                </a:solidFill>
                <a:effectLst/>
                <a:latin typeface="+mn-lt"/>
                <a:ea typeface="+mn-ea"/>
                <a:cs typeface="+mn-cs"/>
              </a:rPr>
              <a:t>Methane, CO2, which is</a:t>
            </a:r>
            <a:r>
              <a:rPr lang="is-IS" sz="1080" b="0" i="0" kern="1200" baseline="0" dirty="0">
                <a:solidFill>
                  <a:schemeClr val="tx1"/>
                </a:solidFill>
                <a:effectLst/>
                <a:latin typeface="+mn-lt"/>
                <a:ea typeface="+mn-ea"/>
                <a:cs typeface="+mn-cs"/>
              </a:rPr>
              <a:t> worse?</a:t>
            </a:r>
            <a:endParaRPr lang="en-US" sz="108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416138AA-C803-4566-8735-5C6868BBDEE4}" type="slidenum">
              <a:rPr lang="en-US" smtClean="0"/>
              <a:pPr/>
              <a:t>13</a:t>
            </a:fld>
            <a:endParaRPr lang="en-US" dirty="0"/>
          </a:p>
        </p:txBody>
      </p:sp>
    </p:spTree>
    <p:extLst>
      <p:ext uri="{BB962C8B-B14F-4D97-AF65-F5344CB8AC3E}">
        <p14:creationId xmlns:p14="http://schemas.microsoft.com/office/powerpoint/2010/main" val="8467544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Introduce the idea of an audit and explain what the students will be doing</a:t>
            </a:r>
            <a:r>
              <a:rPr lang="en-US" baseline="0" dirty="0"/>
              <a:t> during lunchtime. </a:t>
            </a:r>
            <a:endParaRPr lang="en-US" dirty="0"/>
          </a:p>
        </p:txBody>
      </p:sp>
      <p:sp>
        <p:nvSpPr>
          <p:cNvPr id="4" name="Slide Number Placeholder 3"/>
          <p:cNvSpPr>
            <a:spLocks noGrp="1"/>
          </p:cNvSpPr>
          <p:nvPr>
            <p:ph type="sldNum" sz="quarter" idx="10"/>
          </p:nvPr>
        </p:nvSpPr>
        <p:spPr/>
        <p:txBody>
          <a:bodyPr/>
          <a:lstStyle/>
          <a:p>
            <a:fld id="{416138AA-C803-4566-8735-5C6868BBDEE4}" type="slidenum">
              <a:rPr lang="en-US" smtClean="0"/>
              <a:pPr/>
              <a:t>14</a:t>
            </a:fld>
            <a:endParaRPr lang="en-US" dirty="0"/>
          </a:p>
        </p:txBody>
      </p:sp>
    </p:spTree>
    <p:extLst>
      <p:ext uri="{BB962C8B-B14F-4D97-AF65-F5344CB8AC3E}">
        <p14:creationId xmlns:p14="http://schemas.microsoft.com/office/powerpoint/2010/main" val="2667506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080" b="1" kern="1200" dirty="0">
                <a:solidFill>
                  <a:schemeClr val="tx1"/>
                </a:solidFill>
                <a:effectLst/>
                <a:latin typeface="+mn-lt"/>
                <a:ea typeface="+mn-ea"/>
                <a:cs typeface="+mn-cs"/>
              </a:rPr>
              <a:t>Slide script: </a:t>
            </a:r>
            <a:r>
              <a:rPr lang="en-US" sz="1080" kern="1200" dirty="0">
                <a:solidFill>
                  <a:schemeClr val="tx1"/>
                </a:solidFill>
                <a:effectLst/>
                <a:latin typeface="+mn-lt"/>
                <a:ea typeface="+mn-ea"/>
                <a:cs typeface="+mn-cs"/>
              </a:rPr>
              <a:t>We know now that 63 million tons of food is wasted in the U.S. each year, and how that effects the environment. What benefits could come from recovering 10% of the food wasted in the US? How about 30%?</a:t>
            </a:r>
          </a:p>
          <a:p>
            <a:pPr lvl="0"/>
            <a:r>
              <a:rPr lang="en-US" sz="1080" kern="1200" dirty="0">
                <a:solidFill>
                  <a:schemeClr val="tx1"/>
                </a:solidFill>
                <a:effectLst/>
                <a:latin typeface="+mn-lt"/>
                <a:ea typeface="+mn-ea"/>
                <a:cs typeface="+mn-cs"/>
              </a:rPr>
              <a:t> </a:t>
            </a:r>
          </a:p>
          <a:p>
            <a:pPr lvl="0"/>
            <a:r>
              <a:rPr lang="en-US" sz="1080" kern="1200" dirty="0">
                <a:solidFill>
                  <a:schemeClr val="tx1"/>
                </a:solidFill>
                <a:effectLst/>
                <a:latin typeface="+mn-lt"/>
                <a:ea typeface="+mn-ea"/>
                <a:cs typeface="+mn-cs"/>
              </a:rPr>
              <a:t>Do you usually eat all of your lunch? If not, why not?</a:t>
            </a:r>
          </a:p>
          <a:p>
            <a:pPr lvl="0"/>
            <a:r>
              <a:rPr lang="en-US" sz="1080" kern="1200" dirty="0">
                <a:solidFill>
                  <a:schemeClr val="tx1"/>
                </a:solidFill>
                <a:effectLst/>
                <a:latin typeface="+mn-lt"/>
                <a:ea typeface="+mn-ea"/>
                <a:cs typeface="+mn-cs"/>
              </a:rPr>
              <a:t>  </a:t>
            </a:r>
          </a:p>
          <a:p>
            <a:pPr lvl="0"/>
            <a:r>
              <a:rPr lang="en-US" sz="1080" kern="1200" dirty="0">
                <a:solidFill>
                  <a:schemeClr val="tx1"/>
                </a:solidFill>
                <a:effectLst/>
                <a:latin typeface="+mn-lt"/>
                <a:ea typeface="+mn-ea"/>
                <a:cs typeface="+mn-cs"/>
              </a:rPr>
              <a:t>When you buy lunch at school, do you think you have to take certain items? Why? </a:t>
            </a:r>
          </a:p>
        </p:txBody>
      </p:sp>
      <p:sp>
        <p:nvSpPr>
          <p:cNvPr id="4" name="Slide Number Placeholder 3"/>
          <p:cNvSpPr>
            <a:spLocks noGrp="1"/>
          </p:cNvSpPr>
          <p:nvPr>
            <p:ph type="sldNum" sz="quarter" idx="10"/>
          </p:nvPr>
        </p:nvSpPr>
        <p:spPr/>
        <p:txBody>
          <a:bodyPr/>
          <a:lstStyle/>
          <a:p>
            <a:fld id="{416138AA-C803-4566-8735-5C6868BBDEE4}" type="slidenum">
              <a:rPr lang="en-US" smtClean="0"/>
              <a:pPr/>
              <a:t>16</a:t>
            </a:fld>
            <a:endParaRPr lang="en-US" dirty="0"/>
          </a:p>
        </p:txBody>
      </p:sp>
    </p:spTree>
    <p:extLst>
      <p:ext uri="{BB962C8B-B14F-4D97-AF65-F5344CB8AC3E}">
        <p14:creationId xmlns:p14="http://schemas.microsoft.com/office/powerpoint/2010/main" val="25131826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0415FE6-DC4C-4F93-AE15-94D8367AC5DF}" type="slidenum">
              <a:rPr lang="en-US" smtClean="0"/>
              <a:pPr>
                <a:defRPr/>
              </a:pPr>
              <a:t>17</a:t>
            </a:fld>
            <a:endParaRPr lang="en-US"/>
          </a:p>
        </p:txBody>
      </p:sp>
    </p:spTree>
    <p:extLst>
      <p:ext uri="{BB962C8B-B14F-4D97-AF65-F5344CB8AC3E}">
        <p14:creationId xmlns:p14="http://schemas.microsoft.com/office/powerpoint/2010/main" val="5802006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a:t>YouTube video introductions if desired:</a:t>
            </a:r>
          </a:p>
          <a:p>
            <a:r>
              <a:rPr lang="en-US" baseline="0" dirty="0">
                <a:solidFill>
                  <a:srgbClr val="0070C0"/>
                </a:solidFill>
              </a:rPr>
              <a:t>The Extraordinary Life and Times of a Strawberry (all grade levels): https://www.youtube.com/watch?v=jKQPL16WjHs</a:t>
            </a:r>
          </a:p>
          <a:p>
            <a:endParaRPr lang="en-US" baseline="0" dirty="0">
              <a:solidFill>
                <a:srgbClr val="0070C0"/>
              </a:solidFill>
            </a:endParaRPr>
          </a:p>
          <a:p>
            <a:r>
              <a:rPr lang="en-US" b="1" baseline="0" dirty="0"/>
              <a:t>Food Wastage Footprint 1 &amp;2 (upper-middle/high school): </a:t>
            </a:r>
          </a:p>
          <a:p>
            <a:r>
              <a:rPr lang="en-US" baseline="0" dirty="0"/>
              <a:t>https://</a:t>
            </a:r>
            <a:r>
              <a:rPr lang="en-US" baseline="0" dirty="0" err="1"/>
              <a:t>www.youtube.com</a:t>
            </a:r>
            <a:r>
              <a:rPr lang="en-US" baseline="0" dirty="0"/>
              <a:t>/</a:t>
            </a:r>
            <a:r>
              <a:rPr lang="en-US" baseline="0" dirty="0" err="1"/>
              <a:t>watch?v</a:t>
            </a:r>
            <a:r>
              <a:rPr lang="en-US" baseline="0" dirty="0"/>
              <a:t>=IoCVrkcaH6Q</a:t>
            </a:r>
          </a:p>
          <a:p>
            <a:r>
              <a:rPr lang="en-US" baseline="0" dirty="0"/>
              <a:t>https://www.youtube.com/watch?v=Md3ddmtja6s</a:t>
            </a:r>
          </a:p>
          <a:p>
            <a:endParaRPr lang="en-US" baseline="0" dirty="0"/>
          </a:p>
          <a:p>
            <a:pPr marL="0" marR="0" lvl="0" indent="0" algn="l" defTabSz="822960" rtl="0" eaLnBrk="1" fontAlgn="auto" latinLnBrk="0" hangingPunct="1">
              <a:lnSpc>
                <a:spcPct val="100000"/>
              </a:lnSpc>
              <a:spcBef>
                <a:spcPts val="0"/>
              </a:spcBef>
              <a:spcAft>
                <a:spcPts val="0"/>
              </a:spcAft>
              <a:buClrTx/>
              <a:buSzTx/>
              <a:buFontTx/>
              <a:buNone/>
              <a:tabLst/>
              <a:defRPr/>
            </a:pPr>
            <a:r>
              <a:rPr lang="en-US" sz="1100" b="1" kern="1200" baseline="0" dirty="0">
                <a:solidFill>
                  <a:schemeClr val="tx1"/>
                </a:solidFill>
                <a:effectLst/>
                <a:latin typeface="+mn-lt"/>
                <a:ea typeface="+mn-ea"/>
                <a:cs typeface="+mn-cs"/>
              </a:rPr>
              <a:t>NOTE TO INSTRUCTOR</a:t>
            </a:r>
            <a:r>
              <a:rPr lang="en-US" sz="1100" kern="1200" baseline="0" dirty="0">
                <a:solidFill>
                  <a:schemeClr val="tx1"/>
                </a:solidFill>
                <a:effectLst/>
                <a:latin typeface="+mn-lt"/>
                <a:ea typeface="+mn-ea"/>
                <a:cs typeface="+mn-cs"/>
              </a:rPr>
              <a:t>: The “Talking Panda” pops up to indicate when to pause for class discussion questions. </a:t>
            </a:r>
            <a:endParaRPr lang="en-US" sz="1100"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416138AA-C803-4566-8735-5C6868BBDEE4}" type="slidenum">
              <a:rPr lang="en-US" smtClean="0"/>
              <a:pPr/>
              <a:t>18</a:t>
            </a:fld>
            <a:endParaRPr lang="en-US"/>
          </a:p>
        </p:txBody>
      </p:sp>
    </p:spTree>
    <p:extLst>
      <p:ext uri="{BB962C8B-B14F-4D97-AF65-F5344CB8AC3E}">
        <p14:creationId xmlns:p14="http://schemas.microsoft.com/office/powerpoint/2010/main" val="28405063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your class has completed the audit, discuss</a:t>
            </a:r>
            <a:r>
              <a:rPr lang="en-US" baseline="0" dirty="0"/>
              <a:t> the results with students after using the BEACN calculator to calculate water and greenhouse gas emissions in wasted food. Also have students calculate GHGs from landfill vs compost using the equations provided in the lesson plan.</a:t>
            </a:r>
          </a:p>
          <a:p>
            <a:endParaRPr lang="en-US" baseline="0" dirty="0"/>
          </a:p>
          <a:p>
            <a:pPr marL="0" marR="0" lvl="1" indent="0" algn="l" defTabSz="822960" rtl="0" eaLnBrk="1" fontAlgn="auto" latinLnBrk="0" hangingPunct="1">
              <a:lnSpc>
                <a:spcPct val="100000"/>
              </a:lnSpc>
              <a:spcBef>
                <a:spcPts val="0"/>
              </a:spcBef>
              <a:spcAft>
                <a:spcPts val="0"/>
              </a:spcAft>
              <a:buClrTx/>
              <a:buSzTx/>
              <a:buFontTx/>
              <a:buNone/>
              <a:tabLst/>
              <a:defRPr/>
            </a:pPr>
            <a:r>
              <a:rPr lang="en-US" sz="1050" kern="1200" dirty="0">
                <a:solidFill>
                  <a:schemeClr val="tx1"/>
                </a:solidFill>
                <a:effectLst/>
                <a:latin typeface="+mn-lt"/>
                <a:ea typeface="+mn-ea"/>
                <a:cs typeface="+mn-cs"/>
              </a:rPr>
              <a:t>You may also wish to explain that composting emits fewer greenhouse gases because of the different process by which both break down food. The composting process uses oxygen to break down natural waste, while a landfill does not; therefore, landfills release large amounts of methane, a GHG with 25-30 times more warming potential than CO2</a:t>
            </a:r>
            <a:r>
              <a:rPr lang="en-US" sz="800" kern="1200" dirty="0">
                <a:solidFill>
                  <a:schemeClr val="tx1"/>
                </a:solidFill>
                <a:effectLst/>
                <a:latin typeface="+mn-lt"/>
                <a:ea typeface="+mn-ea"/>
                <a:cs typeface="+mn-cs"/>
              </a:rPr>
              <a:t> </a:t>
            </a:r>
            <a:r>
              <a:rPr lang="en-US" sz="1050" kern="1200" dirty="0">
                <a:solidFill>
                  <a:schemeClr val="tx1"/>
                </a:solidFill>
                <a:effectLst/>
                <a:latin typeface="+mn-lt"/>
                <a:ea typeface="+mn-ea"/>
                <a:cs typeface="+mn-cs"/>
              </a:rPr>
              <a:t>. </a:t>
            </a:r>
            <a:endParaRPr lang="en-US" sz="11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416138AA-C803-4566-8735-5C6868BBDEE4}" type="slidenum">
              <a:rPr lang="en-US" smtClean="0"/>
              <a:pPr/>
              <a:t>19</a:t>
            </a:fld>
            <a:endParaRPr lang="en-US" dirty="0"/>
          </a:p>
        </p:txBody>
      </p:sp>
    </p:spTree>
    <p:extLst>
      <p:ext uri="{BB962C8B-B14F-4D97-AF65-F5344CB8AC3E}">
        <p14:creationId xmlns:p14="http://schemas.microsoft.com/office/powerpoint/2010/main" val="17721467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6138AA-C803-4566-8735-5C6868BBDEE4}" type="slidenum">
              <a:rPr lang="en-US" smtClean="0"/>
              <a:pPr/>
              <a:t>20</a:t>
            </a:fld>
            <a:endParaRPr lang="en-US" dirty="0"/>
          </a:p>
        </p:txBody>
      </p:sp>
    </p:spTree>
    <p:extLst>
      <p:ext uri="{BB962C8B-B14F-4D97-AF65-F5344CB8AC3E}">
        <p14:creationId xmlns:p14="http://schemas.microsoft.com/office/powerpoint/2010/main" val="40413651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305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C9A5475-90C9-0A45-A4CC-539814F420EF}" type="slidenum">
              <a:rPr lang="en-US" smtClean="0"/>
              <a:pPr/>
              <a:t>2</a:t>
            </a:fld>
            <a:endParaRPr lang="en-US"/>
          </a:p>
        </p:txBody>
      </p:sp>
    </p:spTree>
    <p:extLst>
      <p:ext uri="{BB962C8B-B14F-4D97-AF65-F5344CB8AC3E}">
        <p14:creationId xmlns:p14="http://schemas.microsoft.com/office/powerpoint/2010/main" val="5382584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Slide Script: </a:t>
            </a:r>
            <a:r>
              <a:rPr lang="en-US" baseline="0" dirty="0"/>
              <a:t>While diversion of your food waste is a great thing, the best thing to do for the environment, school or family is to </a:t>
            </a:r>
            <a:r>
              <a:rPr lang="en-US" u="sng" baseline="0" dirty="0"/>
              <a:t>not create food waste in the first place</a:t>
            </a:r>
            <a:r>
              <a:rPr lang="en-US" baseline="0" dirty="0"/>
              <a:t>. We don’t grow food to compost it! By measuring food waste, we now know which foods are wasted most often and can recommend reduction strategies to cafeteria managers so they can better plan and manage meals. When there is extra food, we can use it to create share tables, donate it, or create a compost pile at our school.</a:t>
            </a:r>
          </a:p>
          <a:p>
            <a:endParaRPr lang="en-US" baseline="0" dirty="0"/>
          </a:p>
          <a:p>
            <a:r>
              <a:rPr lang="en-US" baseline="0" dirty="0"/>
              <a:t>But PREVENTING food waste is always the best thing, best for wildlife, the planet, and for people! </a:t>
            </a:r>
          </a:p>
        </p:txBody>
      </p:sp>
      <p:sp>
        <p:nvSpPr>
          <p:cNvPr id="4" name="Slide Number Placeholder 3"/>
          <p:cNvSpPr>
            <a:spLocks noGrp="1"/>
          </p:cNvSpPr>
          <p:nvPr>
            <p:ph type="sldNum" sz="quarter" idx="10"/>
          </p:nvPr>
        </p:nvSpPr>
        <p:spPr/>
        <p:txBody>
          <a:bodyPr/>
          <a:lstStyle/>
          <a:p>
            <a:fld id="{416138AA-C803-4566-8735-5C6868BBDEE4}" type="slidenum">
              <a:rPr lang="en-US" smtClean="0"/>
              <a:pPr/>
              <a:t>21</a:t>
            </a:fld>
            <a:endParaRPr lang="en-US"/>
          </a:p>
        </p:txBody>
      </p:sp>
    </p:spTree>
    <p:extLst>
      <p:ext uri="{BB962C8B-B14F-4D97-AF65-F5344CB8AC3E}">
        <p14:creationId xmlns:p14="http://schemas.microsoft.com/office/powerpoint/2010/main" val="34941538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a:t>Slide Script: </a:t>
            </a:r>
            <a:r>
              <a:rPr lang="en-US" baseline="0" dirty="0"/>
              <a:t>How can we </a:t>
            </a:r>
            <a:r>
              <a:rPr lang="en-US" b="1" baseline="0" dirty="0"/>
              <a:t>prevent</a:t>
            </a:r>
            <a:r>
              <a:rPr lang="en-US" baseline="0" dirty="0"/>
              <a:t> food waste? Here are some ideas:</a:t>
            </a:r>
          </a:p>
          <a:p>
            <a:endParaRPr lang="en-US" baseline="0" dirty="0"/>
          </a:p>
          <a:p>
            <a:pPr marL="171450" marR="0" indent="-171450" algn="l" defTabSz="822960" rtl="0" eaLnBrk="1" fontAlgn="auto" latinLnBrk="0" hangingPunct="1">
              <a:lnSpc>
                <a:spcPct val="100000"/>
              </a:lnSpc>
              <a:spcBef>
                <a:spcPts val="0"/>
              </a:spcBef>
              <a:spcAft>
                <a:spcPts val="0"/>
              </a:spcAft>
              <a:buClrTx/>
              <a:buSzTx/>
              <a:buFont typeface="Arial" charset="0"/>
              <a:buChar char="•"/>
              <a:tabLst/>
              <a:defRPr/>
            </a:pPr>
            <a:r>
              <a:rPr lang="en-US" sz="1080" b="1" kern="1200" dirty="0">
                <a:solidFill>
                  <a:schemeClr val="tx1"/>
                </a:solidFill>
                <a:effectLst/>
                <a:latin typeface="+mn-lt"/>
                <a:ea typeface="+mn-ea"/>
                <a:cs typeface="+mn-cs"/>
              </a:rPr>
              <a:t>Measure waste. </a:t>
            </a:r>
            <a:r>
              <a:rPr lang="en-US" sz="1080" b="0" kern="1200" dirty="0">
                <a:solidFill>
                  <a:schemeClr val="tx1"/>
                </a:solidFill>
                <a:effectLst/>
                <a:latin typeface="+mn-lt"/>
                <a:ea typeface="+mn-ea"/>
                <a:cs typeface="+mn-cs"/>
              </a:rPr>
              <a:t>By doing food waste audits regularly, we can see which food is wasted most often and why, and</a:t>
            </a:r>
            <a:r>
              <a:rPr lang="en-US" sz="1080" b="0" kern="1200" baseline="0" dirty="0">
                <a:solidFill>
                  <a:schemeClr val="tx1"/>
                </a:solidFill>
                <a:effectLst/>
                <a:latin typeface="+mn-lt"/>
                <a:ea typeface="+mn-ea"/>
                <a:cs typeface="+mn-cs"/>
              </a:rPr>
              <a:t> show the results to cafeteria managers so they can make smarter decisions about which food to serve.</a:t>
            </a:r>
          </a:p>
          <a:p>
            <a:pPr marL="171450" marR="0" indent="-171450" algn="l" defTabSz="822960" rtl="0" eaLnBrk="1" fontAlgn="auto" latinLnBrk="0" hangingPunct="1">
              <a:lnSpc>
                <a:spcPct val="100000"/>
              </a:lnSpc>
              <a:spcBef>
                <a:spcPts val="0"/>
              </a:spcBef>
              <a:spcAft>
                <a:spcPts val="0"/>
              </a:spcAft>
              <a:buClrTx/>
              <a:buSzTx/>
              <a:buFont typeface="Arial" charset="0"/>
              <a:buChar char="•"/>
              <a:tabLst/>
              <a:defRPr/>
            </a:pPr>
            <a:endParaRPr lang="en-US" sz="1080" b="0" kern="1200" baseline="0" dirty="0">
              <a:solidFill>
                <a:schemeClr val="tx1"/>
              </a:solidFill>
              <a:effectLst/>
              <a:latin typeface="+mn-lt"/>
              <a:ea typeface="+mn-ea"/>
              <a:cs typeface="+mn-cs"/>
            </a:endParaRPr>
          </a:p>
          <a:p>
            <a:pPr marL="171450" marR="0" indent="-171450" algn="l" defTabSz="822960" rtl="0" eaLnBrk="1" fontAlgn="auto" latinLnBrk="0" hangingPunct="1">
              <a:lnSpc>
                <a:spcPct val="100000"/>
              </a:lnSpc>
              <a:spcBef>
                <a:spcPts val="0"/>
              </a:spcBef>
              <a:spcAft>
                <a:spcPts val="0"/>
              </a:spcAft>
              <a:buClrTx/>
              <a:buSzTx/>
              <a:buFont typeface="Arial" charset="0"/>
              <a:buChar char="•"/>
              <a:tabLst/>
              <a:defRPr/>
            </a:pPr>
            <a:r>
              <a:rPr lang="en-US" sz="1080" b="1" kern="1200" dirty="0">
                <a:solidFill>
                  <a:schemeClr val="tx1"/>
                </a:solidFill>
                <a:effectLst/>
                <a:latin typeface="+mn-lt"/>
                <a:ea typeface="+mn-ea"/>
                <a:cs typeface="+mn-cs"/>
              </a:rPr>
              <a:t>Make food fun. </a:t>
            </a:r>
            <a:r>
              <a:rPr lang="en-US" sz="1080" kern="1200" dirty="0">
                <a:solidFill>
                  <a:schemeClr val="tx1"/>
                </a:solidFill>
                <a:effectLst/>
                <a:latin typeface="+mn-lt"/>
                <a:ea typeface="+mn-ea"/>
                <a:cs typeface="+mn-cs"/>
              </a:rPr>
              <a:t>In one study by the Smarter Lunchrooms Movement, schools that called their carrots “X-Ray Vision Carrots” doubled their consumption.</a:t>
            </a:r>
            <a:r>
              <a:rPr lang="en-US" sz="1080" kern="1200" baseline="0" dirty="0">
                <a:solidFill>
                  <a:schemeClr val="tx1"/>
                </a:solidFill>
                <a:effectLst/>
                <a:latin typeface="+mn-lt"/>
                <a:ea typeface="+mn-ea"/>
                <a:cs typeface="+mn-cs"/>
              </a:rPr>
              <a:t> Slicing </a:t>
            </a:r>
            <a:r>
              <a:rPr lang="en-US" sz="1080" kern="1200" dirty="0">
                <a:solidFill>
                  <a:schemeClr val="tx1"/>
                </a:solidFill>
                <a:effectLst/>
                <a:latin typeface="+mn-lt"/>
                <a:ea typeface="+mn-ea"/>
                <a:cs typeface="+mn-cs"/>
              </a:rPr>
              <a:t>apples also resulted in a 73% increase in the number of students who ate more than half of their apple. </a:t>
            </a:r>
          </a:p>
          <a:p>
            <a:pPr marL="171450" marR="0" indent="-171450" algn="l" defTabSz="822960" rtl="0" eaLnBrk="1" fontAlgn="auto" latinLnBrk="0" hangingPunct="1">
              <a:lnSpc>
                <a:spcPct val="100000"/>
              </a:lnSpc>
              <a:spcBef>
                <a:spcPts val="0"/>
              </a:spcBef>
              <a:spcAft>
                <a:spcPts val="0"/>
              </a:spcAft>
              <a:buClrTx/>
              <a:buSzTx/>
              <a:buFont typeface="Arial" charset="0"/>
              <a:buChar char="•"/>
              <a:tabLst/>
              <a:defRPr/>
            </a:pPr>
            <a:endParaRPr lang="en-US" sz="1080" kern="1200" dirty="0">
              <a:solidFill>
                <a:schemeClr val="tx1"/>
              </a:solidFill>
              <a:effectLst/>
              <a:latin typeface="+mn-lt"/>
              <a:ea typeface="+mn-ea"/>
              <a:cs typeface="+mn-cs"/>
            </a:endParaRPr>
          </a:p>
          <a:p>
            <a:pPr marL="171450" marR="0" indent="-171450" algn="l" defTabSz="822960" rtl="0" eaLnBrk="1" fontAlgn="auto" latinLnBrk="0" hangingPunct="1">
              <a:lnSpc>
                <a:spcPct val="100000"/>
              </a:lnSpc>
              <a:spcBef>
                <a:spcPts val="0"/>
              </a:spcBef>
              <a:spcAft>
                <a:spcPts val="0"/>
              </a:spcAft>
              <a:buClrTx/>
              <a:buSzTx/>
              <a:buFont typeface="Arial" charset="0"/>
              <a:buChar char="•"/>
              <a:tabLst/>
              <a:defRPr/>
            </a:pPr>
            <a:r>
              <a:rPr lang="en-US" sz="1080" b="1" kern="1200" dirty="0">
                <a:solidFill>
                  <a:schemeClr val="tx1"/>
                </a:solidFill>
                <a:effectLst/>
                <a:latin typeface="+mn-lt"/>
                <a:ea typeface="+mn-ea"/>
                <a:cs typeface="+mn-cs"/>
              </a:rPr>
              <a:t>Implement offer vs serve. </a:t>
            </a:r>
            <a:r>
              <a:rPr lang="en-US" sz="1080" kern="1200" dirty="0">
                <a:solidFill>
                  <a:schemeClr val="tx1"/>
                </a:solidFill>
                <a:effectLst/>
                <a:latin typeface="+mn-lt"/>
                <a:ea typeface="+mn-ea"/>
                <a:cs typeface="+mn-cs"/>
              </a:rPr>
              <a:t>OVS is a concept that applies to menu planning and meal service, and allows students to decline some of the food offered in a reimbursable lunch or breakfast.</a:t>
            </a:r>
          </a:p>
          <a:p>
            <a:pPr marL="171450" marR="0" indent="-171450" algn="l" defTabSz="822960" rtl="0" eaLnBrk="1" fontAlgn="auto" latinLnBrk="0" hangingPunct="1">
              <a:lnSpc>
                <a:spcPct val="100000"/>
              </a:lnSpc>
              <a:spcBef>
                <a:spcPts val="0"/>
              </a:spcBef>
              <a:spcAft>
                <a:spcPts val="0"/>
              </a:spcAft>
              <a:buClrTx/>
              <a:buSzTx/>
              <a:buFont typeface="Arial" charset="0"/>
              <a:buChar char="•"/>
              <a:tabLst/>
              <a:defRPr/>
            </a:pPr>
            <a:r>
              <a:rPr lang="en-US" sz="1080" kern="1200" dirty="0">
                <a:solidFill>
                  <a:schemeClr val="tx1"/>
                </a:solidFill>
                <a:effectLst/>
                <a:latin typeface="+mn-lt"/>
                <a:ea typeface="+mn-ea"/>
                <a:cs typeface="+mn-cs"/>
              </a:rPr>
              <a:t> </a:t>
            </a:r>
            <a:endParaRPr lang="en-US" sz="1080" b="1" kern="1200" dirty="0">
              <a:solidFill>
                <a:schemeClr val="tx1"/>
              </a:solidFill>
              <a:effectLst/>
              <a:latin typeface="+mn-lt"/>
              <a:ea typeface="+mn-ea"/>
              <a:cs typeface="+mn-cs"/>
            </a:endParaRPr>
          </a:p>
          <a:p>
            <a:pPr marL="171450" marR="0" indent="-171450" algn="l" defTabSz="822960" rtl="0" eaLnBrk="1" fontAlgn="auto" latinLnBrk="0" hangingPunct="1">
              <a:lnSpc>
                <a:spcPct val="100000"/>
              </a:lnSpc>
              <a:spcBef>
                <a:spcPts val="0"/>
              </a:spcBef>
              <a:spcAft>
                <a:spcPts val="0"/>
              </a:spcAft>
              <a:buClrTx/>
              <a:buSzTx/>
              <a:buFont typeface="Arial" charset="0"/>
              <a:buChar char="•"/>
              <a:tabLst/>
              <a:defRPr/>
            </a:pPr>
            <a:r>
              <a:rPr lang="en-US" sz="1080" b="1" kern="1200" dirty="0">
                <a:solidFill>
                  <a:schemeClr val="tx1"/>
                </a:solidFill>
                <a:effectLst/>
                <a:latin typeface="+mn-lt"/>
                <a:ea typeface="+mn-ea"/>
                <a:cs typeface="+mn-cs"/>
              </a:rPr>
              <a:t>Schedule recess before lunch</a:t>
            </a:r>
            <a:r>
              <a:rPr lang="en-US" sz="1080" kern="1200" dirty="0">
                <a:solidFill>
                  <a:schemeClr val="tx1"/>
                </a:solidFill>
                <a:effectLst/>
                <a:latin typeface="+mn-lt"/>
                <a:ea typeface="+mn-ea"/>
                <a:cs typeface="+mn-cs"/>
              </a:rPr>
              <a:t>.</a:t>
            </a:r>
            <a:r>
              <a:rPr lang="en-US" sz="1080" kern="1200" baseline="0" dirty="0">
                <a:solidFill>
                  <a:schemeClr val="tx1"/>
                </a:solidFill>
                <a:effectLst/>
                <a:latin typeface="+mn-lt"/>
                <a:ea typeface="+mn-ea"/>
                <a:cs typeface="+mn-cs"/>
              </a:rPr>
              <a:t> </a:t>
            </a:r>
            <a:r>
              <a:rPr lang="en-US" sz="1080" kern="1200" dirty="0">
                <a:solidFill>
                  <a:schemeClr val="tx1"/>
                </a:solidFill>
                <a:effectLst/>
                <a:latin typeface="+mn-lt"/>
                <a:ea typeface="+mn-ea"/>
                <a:cs typeface="+mn-cs"/>
              </a:rPr>
              <a:t>In one study by the Smarter Lunchrooms Movement, schools that scheduled recess before lunch reduced food waste by 40%.</a:t>
            </a:r>
          </a:p>
          <a:p>
            <a:pPr marL="171450" marR="0" indent="-171450" algn="l" defTabSz="822960" rtl="0" eaLnBrk="1" fontAlgn="auto" latinLnBrk="0" hangingPunct="1">
              <a:lnSpc>
                <a:spcPct val="100000"/>
              </a:lnSpc>
              <a:spcBef>
                <a:spcPts val="0"/>
              </a:spcBef>
              <a:spcAft>
                <a:spcPts val="0"/>
              </a:spcAft>
              <a:buClrTx/>
              <a:buSzTx/>
              <a:buFont typeface="Arial" charset="0"/>
              <a:buChar char="•"/>
              <a:tabLst/>
              <a:defRPr/>
            </a:pPr>
            <a:endParaRPr lang="en-US" sz="1080" kern="1200" dirty="0">
              <a:solidFill>
                <a:schemeClr val="tx1"/>
              </a:solidFill>
              <a:effectLst/>
              <a:latin typeface="+mn-lt"/>
              <a:ea typeface="+mn-ea"/>
              <a:cs typeface="+mn-cs"/>
            </a:endParaRPr>
          </a:p>
          <a:p>
            <a:pPr marL="171450" marR="0" indent="-171450" algn="l" defTabSz="822960" rtl="0" eaLnBrk="1" fontAlgn="auto" latinLnBrk="0" hangingPunct="1">
              <a:lnSpc>
                <a:spcPct val="100000"/>
              </a:lnSpc>
              <a:spcBef>
                <a:spcPts val="0"/>
              </a:spcBef>
              <a:spcAft>
                <a:spcPts val="0"/>
              </a:spcAft>
              <a:buClrTx/>
              <a:buSzTx/>
              <a:buFont typeface="Arial" charset="0"/>
              <a:buChar char="•"/>
              <a:tabLst/>
              <a:defRPr/>
            </a:pPr>
            <a:r>
              <a:rPr lang="en-US" sz="1080" b="1" kern="1200" dirty="0">
                <a:solidFill>
                  <a:schemeClr val="tx1"/>
                </a:solidFill>
                <a:effectLst/>
                <a:latin typeface="+mn-lt"/>
                <a:ea typeface="+mn-ea"/>
                <a:cs typeface="+mn-cs"/>
              </a:rPr>
              <a:t>Extend lunch periods. </a:t>
            </a:r>
            <a:r>
              <a:rPr lang="en-US" sz="1080" kern="1200" dirty="0">
                <a:solidFill>
                  <a:schemeClr val="tx1"/>
                </a:solidFill>
                <a:effectLst/>
                <a:latin typeface="+mn-lt"/>
                <a:ea typeface="+mn-ea"/>
                <a:cs typeface="+mn-cs"/>
              </a:rPr>
              <a:t>In one study by the Harvard School of Public Health, schools that gave students more time to eat had 13% less entré waste, 12% less vegetable waste, and 10% less milk waste.</a:t>
            </a:r>
          </a:p>
          <a:p>
            <a:pPr marL="171450" indent="-171450">
              <a:buFont typeface="Arial" charset="0"/>
              <a:buChar char="•"/>
            </a:pPr>
            <a:endParaRPr lang="en-US" dirty="0"/>
          </a:p>
        </p:txBody>
      </p:sp>
      <p:sp>
        <p:nvSpPr>
          <p:cNvPr id="4" name="Slide Number Placeholder 3"/>
          <p:cNvSpPr>
            <a:spLocks noGrp="1"/>
          </p:cNvSpPr>
          <p:nvPr>
            <p:ph type="sldNum" sz="quarter" idx="10"/>
          </p:nvPr>
        </p:nvSpPr>
        <p:spPr/>
        <p:txBody>
          <a:bodyPr/>
          <a:lstStyle/>
          <a:p>
            <a:fld id="{416138AA-C803-4566-8735-5C6868BBDEE4}" type="slidenum">
              <a:rPr lang="en-US" smtClean="0"/>
              <a:pPr/>
              <a:t>22</a:t>
            </a:fld>
            <a:endParaRPr lang="en-US"/>
          </a:p>
        </p:txBody>
      </p:sp>
    </p:spTree>
    <p:extLst>
      <p:ext uri="{BB962C8B-B14F-4D97-AF65-F5344CB8AC3E}">
        <p14:creationId xmlns:p14="http://schemas.microsoft.com/office/powerpoint/2010/main" val="8188382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Slide script: </a:t>
            </a:r>
            <a:r>
              <a:rPr lang="en-US" dirty="0">
                <a:solidFill>
                  <a:schemeClr val="bg1"/>
                </a:solidFill>
              </a:rPr>
              <a:t>We learned that 30-40% of food is wasted in the US.</a:t>
            </a:r>
            <a:r>
              <a:rPr lang="en-US" baseline="0" dirty="0">
                <a:solidFill>
                  <a:schemeClr val="bg1"/>
                </a:solidFill>
              </a:rPr>
              <a:t> </a:t>
            </a:r>
            <a:r>
              <a:rPr lang="en-US" dirty="0">
                <a:solidFill>
                  <a:schemeClr val="bg1"/>
                </a:solidFill>
              </a:rPr>
              <a:t>This is happening while 1 in 6 Americans are food insecure, including 13.1 million children, meaning that they do not have reliable access to enough affordable, nutritious food. What can our school do to help?</a:t>
            </a:r>
          </a:p>
          <a:p>
            <a:endParaRPr lang="en-US" dirty="0">
              <a:solidFill>
                <a:schemeClr val="bg1"/>
              </a:solidFill>
            </a:endParaRPr>
          </a:p>
          <a:p>
            <a:r>
              <a:rPr lang="en-US" b="1" dirty="0">
                <a:solidFill>
                  <a:schemeClr val="bg1"/>
                </a:solidFill>
              </a:rPr>
              <a:t>Answers:</a:t>
            </a:r>
          </a:p>
          <a:p>
            <a:pPr marL="171450" indent="-171450">
              <a:buFont typeface="Arial" charset="0"/>
              <a:buChar char="•"/>
            </a:pPr>
            <a:r>
              <a:rPr lang="en-US" dirty="0">
                <a:solidFill>
                  <a:schemeClr val="bg1"/>
                </a:solidFill>
              </a:rPr>
              <a:t>Create share tables. Allow students to leave unopened, packaged,</a:t>
            </a:r>
            <a:r>
              <a:rPr lang="en-US" baseline="0" dirty="0">
                <a:solidFill>
                  <a:schemeClr val="bg1"/>
                </a:solidFill>
              </a:rPr>
              <a:t> uneaten food or fruits with non-edible skin (such as bananas and oranges) on a share table so that any student may take this food for free.</a:t>
            </a:r>
          </a:p>
          <a:p>
            <a:pPr marL="171450" indent="-171450">
              <a:buFont typeface="Arial" charset="0"/>
              <a:buChar char="•"/>
            </a:pPr>
            <a:endParaRPr lang="en-US" baseline="0" dirty="0">
              <a:solidFill>
                <a:schemeClr val="bg1"/>
              </a:solidFill>
            </a:endParaRPr>
          </a:p>
          <a:p>
            <a:pPr marL="171450" marR="0" indent="-171450" algn="l" defTabSz="822960" rtl="0" eaLnBrk="1" fontAlgn="auto" latinLnBrk="0" hangingPunct="1">
              <a:lnSpc>
                <a:spcPct val="100000"/>
              </a:lnSpc>
              <a:spcBef>
                <a:spcPts val="0"/>
              </a:spcBef>
              <a:spcAft>
                <a:spcPts val="0"/>
              </a:spcAft>
              <a:buClrTx/>
              <a:buSzTx/>
              <a:buFont typeface="Arial" charset="0"/>
              <a:buChar char="•"/>
              <a:tabLst/>
              <a:defRPr/>
            </a:pPr>
            <a:r>
              <a:rPr lang="en-US" baseline="0" dirty="0">
                <a:solidFill>
                  <a:schemeClr val="bg1"/>
                </a:solidFill>
              </a:rPr>
              <a:t>Donate leftover food from share tables or the cafeteria. </a:t>
            </a:r>
            <a:r>
              <a:rPr lang="en-US" dirty="0"/>
              <a:t>Check out http://www.foodrescue.net/ for additional resources.</a:t>
            </a:r>
          </a:p>
          <a:p>
            <a:pPr marL="171450" marR="0" indent="-171450" algn="l" defTabSz="822960" rtl="0" eaLnBrk="1" fontAlgn="auto" latinLnBrk="0" hangingPunct="1">
              <a:lnSpc>
                <a:spcPct val="100000"/>
              </a:lnSpc>
              <a:spcBef>
                <a:spcPts val="0"/>
              </a:spcBef>
              <a:spcAft>
                <a:spcPts val="0"/>
              </a:spcAft>
              <a:buClrTx/>
              <a:buSzTx/>
              <a:buFont typeface="Arial" charset="0"/>
              <a:buChar char="•"/>
              <a:tabLst/>
              <a:defRPr/>
            </a:pPr>
            <a:endParaRPr lang="en-US" dirty="0"/>
          </a:p>
          <a:p>
            <a:pPr marL="171450" marR="0" indent="-171450" algn="l" defTabSz="822960" rtl="0" eaLnBrk="1" fontAlgn="auto" latinLnBrk="0" hangingPunct="1">
              <a:lnSpc>
                <a:spcPct val="100000"/>
              </a:lnSpc>
              <a:spcBef>
                <a:spcPts val="0"/>
              </a:spcBef>
              <a:spcAft>
                <a:spcPts val="0"/>
              </a:spcAft>
              <a:buClrTx/>
              <a:buSzTx/>
              <a:buFont typeface="Arial" charset="0"/>
              <a:buChar char="•"/>
              <a:tabLst/>
              <a:defRPr/>
            </a:pPr>
            <a:r>
              <a:rPr lang="en-US" dirty="0"/>
              <a:t>Refer to WWF resource guide on donation and share tables and contact us with questions specific to your school. </a:t>
            </a:r>
          </a:p>
        </p:txBody>
      </p:sp>
      <p:sp>
        <p:nvSpPr>
          <p:cNvPr id="4" name="Slide Number Placeholder 3"/>
          <p:cNvSpPr>
            <a:spLocks noGrp="1"/>
          </p:cNvSpPr>
          <p:nvPr>
            <p:ph type="sldNum" sz="quarter" idx="10"/>
          </p:nvPr>
        </p:nvSpPr>
        <p:spPr/>
        <p:txBody>
          <a:bodyPr/>
          <a:lstStyle/>
          <a:p>
            <a:fld id="{416138AA-C803-4566-8735-5C6868BBDEE4}" type="slidenum">
              <a:rPr lang="en-US" smtClean="0"/>
              <a:pPr/>
              <a:t>23</a:t>
            </a:fld>
            <a:endParaRPr lang="en-US"/>
          </a:p>
        </p:txBody>
      </p:sp>
    </p:spTree>
    <p:extLst>
      <p:ext uri="{BB962C8B-B14F-4D97-AF65-F5344CB8AC3E}">
        <p14:creationId xmlns:p14="http://schemas.microsoft.com/office/powerpoint/2010/main" val="29538006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Slide</a:t>
            </a:r>
            <a:r>
              <a:rPr lang="en-US" b="1" baseline="0" dirty="0"/>
              <a:t> script: </a:t>
            </a:r>
            <a:r>
              <a:rPr lang="en-US" baseline="0" dirty="0"/>
              <a:t>It is important to avoid sending food waste to landfill. Why? Because as we learned, in landfill food waste creates harmful greenhouse gases. What can we do to avoid sending food waste to landfill?</a:t>
            </a:r>
          </a:p>
          <a:p>
            <a:endParaRPr lang="en-US" baseline="0" dirty="0"/>
          </a:p>
          <a:p>
            <a:r>
              <a:rPr lang="en-US" b="1" baseline="0" dirty="0"/>
              <a:t>Answers:</a:t>
            </a:r>
          </a:p>
          <a:p>
            <a:pPr marL="171450" indent="-171450">
              <a:buFont typeface="Arial" charset="0"/>
              <a:buChar char="•"/>
            </a:pPr>
            <a:r>
              <a:rPr lang="en-US" baseline="0" dirty="0"/>
              <a:t>Start a compost pile at your school. Many cities have resources for starting gardens on your campus, and a compost pile is a perfect way to start. </a:t>
            </a:r>
          </a:p>
          <a:p>
            <a:pPr marL="171450" indent="-171450">
              <a:buFont typeface="Arial" charset="0"/>
              <a:buChar char="•"/>
            </a:pPr>
            <a:r>
              <a:rPr lang="en-US" baseline="0" dirty="0"/>
              <a:t>Partner with local farmers to have your food waste picked up and used as animal feed or farm compost. Check out the Farm2School network.</a:t>
            </a:r>
          </a:p>
          <a:p>
            <a:pPr marL="171450" indent="-171450">
              <a:buFont typeface="Arial" charset="0"/>
              <a:buChar char="•"/>
            </a:pPr>
            <a:r>
              <a:rPr lang="en-US" baseline="0" dirty="0"/>
              <a:t>Refer to the WWF “additional resources” page for more information on food waste diversion from landfill.</a:t>
            </a:r>
            <a:endParaRPr lang="en-US" dirty="0"/>
          </a:p>
        </p:txBody>
      </p:sp>
      <p:sp>
        <p:nvSpPr>
          <p:cNvPr id="4" name="Slide Number Placeholder 3"/>
          <p:cNvSpPr>
            <a:spLocks noGrp="1"/>
          </p:cNvSpPr>
          <p:nvPr>
            <p:ph type="sldNum" sz="quarter" idx="10"/>
          </p:nvPr>
        </p:nvSpPr>
        <p:spPr/>
        <p:txBody>
          <a:bodyPr/>
          <a:lstStyle/>
          <a:p>
            <a:fld id="{416138AA-C803-4566-8735-5C6868BBDEE4}" type="slidenum">
              <a:rPr lang="en-US" smtClean="0"/>
              <a:pPr/>
              <a:t>24</a:t>
            </a:fld>
            <a:endParaRPr lang="en-US" dirty="0"/>
          </a:p>
        </p:txBody>
      </p:sp>
    </p:spTree>
    <p:extLst>
      <p:ext uri="{BB962C8B-B14F-4D97-AF65-F5344CB8AC3E}">
        <p14:creationId xmlns:p14="http://schemas.microsoft.com/office/powerpoint/2010/main" val="23124011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b="1" dirty="0"/>
              <a:t>Slide script: </a:t>
            </a:r>
            <a:r>
              <a:rPr lang="en-US" dirty="0"/>
              <a:t>While food production is currently a major threat</a:t>
            </a:r>
            <a:r>
              <a:rPr lang="en-US" baseline="0" dirty="0"/>
              <a:t> to global biodiversity, growing food in harmony with nature also represents our biggest opportunity for increasing global biodiversity. Supporting sustainable agriculture practices that limit environmental impact and creating zero waste food systems can change the world. Change food and we change the world!</a:t>
            </a:r>
            <a:endParaRPr lang="en-US" dirty="0"/>
          </a:p>
        </p:txBody>
      </p:sp>
      <p:sp>
        <p:nvSpPr>
          <p:cNvPr id="4" name="Slide Number Placeholder 3"/>
          <p:cNvSpPr>
            <a:spLocks noGrp="1"/>
          </p:cNvSpPr>
          <p:nvPr>
            <p:ph type="sldNum" sz="quarter" idx="10"/>
          </p:nvPr>
        </p:nvSpPr>
        <p:spPr/>
        <p:txBody>
          <a:bodyPr/>
          <a:lstStyle/>
          <a:p>
            <a:pPr>
              <a:defRPr/>
            </a:pPr>
            <a:fld id="{30415FE6-DC4C-4F93-AE15-94D8367AC5DF}" type="slidenum">
              <a:rPr lang="en-US" smtClean="0"/>
              <a:pPr>
                <a:defRPr/>
              </a:pPr>
              <a:t>25</a:t>
            </a:fld>
            <a:endParaRPr lang="en-US"/>
          </a:p>
        </p:txBody>
      </p:sp>
    </p:spTree>
    <p:extLst>
      <p:ext uri="{BB962C8B-B14F-4D97-AF65-F5344CB8AC3E}">
        <p14:creationId xmlns:p14="http://schemas.microsoft.com/office/powerpoint/2010/main" val="40036956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6138AA-C803-4566-8735-5C6868BBDEE4}" type="slidenum">
              <a:rPr lang="en-US" smtClean="0"/>
              <a:pPr/>
              <a:t>26</a:t>
            </a:fld>
            <a:endParaRPr lang="en-US" dirty="0"/>
          </a:p>
        </p:txBody>
      </p:sp>
    </p:spTree>
    <p:extLst>
      <p:ext uri="{BB962C8B-B14F-4D97-AF65-F5344CB8AC3E}">
        <p14:creationId xmlns:p14="http://schemas.microsoft.com/office/powerpoint/2010/main" val="421871574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0415FE6-DC4C-4F93-AE15-94D8367AC5DF}" type="slidenum">
              <a:rPr lang="en-US" smtClean="0"/>
              <a:pPr>
                <a:defRPr/>
              </a:pPr>
              <a:t>27</a:t>
            </a:fld>
            <a:endParaRPr lang="en-US"/>
          </a:p>
        </p:txBody>
      </p:sp>
    </p:spTree>
    <p:extLst>
      <p:ext uri="{BB962C8B-B14F-4D97-AF65-F5344CB8AC3E}">
        <p14:creationId xmlns:p14="http://schemas.microsoft.com/office/powerpoint/2010/main" val="3692485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b="1" kern="1200" dirty="0">
                <a:solidFill>
                  <a:schemeClr val="tx1"/>
                </a:solidFill>
                <a:effectLst/>
                <a:latin typeface="+mn-lt"/>
                <a:ea typeface="+mn-ea"/>
                <a:cs typeface="+mn-cs"/>
              </a:rPr>
              <a:t>Slide Script:</a:t>
            </a:r>
            <a:r>
              <a:rPr lang="en-US" sz="1200" b="1"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FOOD, how and where we produce it, is one of the greatest threats to all life on Earth.</a:t>
            </a:r>
            <a:r>
              <a:rPr lang="en-US" sz="1200" kern="1200" baseline="0" dirty="0">
                <a:solidFill>
                  <a:schemeClr val="tx1"/>
                </a:solidFill>
                <a:effectLst/>
                <a:latin typeface="+mn-lt"/>
                <a:ea typeface="+mn-ea"/>
                <a:cs typeface="+mn-cs"/>
              </a:rPr>
              <a:t> The expansion of agriculture (growing more food) is the reason why we cut down rainforests and convert grassland to farm land.</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baseline="0" dirty="0">
                <a:solidFill>
                  <a:schemeClr val="tx1"/>
                </a:solidFill>
                <a:effectLst/>
                <a:latin typeface="+mn-lt"/>
                <a:ea typeface="+mn-ea"/>
                <a:cs typeface="+mn-cs"/>
              </a:rPr>
              <a:t> </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1" kern="1200" baseline="0" dirty="0">
                <a:solidFill>
                  <a:schemeClr val="tx1"/>
                </a:solidFill>
                <a:effectLst/>
                <a:latin typeface="+mn-lt"/>
                <a:ea typeface="+mn-ea"/>
                <a:cs typeface="+mn-cs"/>
              </a:rPr>
              <a:t>Ask students: </a:t>
            </a:r>
            <a:r>
              <a:rPr lang="en-US" sz="1200" kern="1200" baseline="0" dirty="0">
                <a:solidFill>
                  <a:schemeClr val="tx1"/>
                </a:solidFill>
                <a:effectLst/>
                <a:latin typeface="+mn-lt"/>
                <a:ea typeface="+mn-ea"/>
                <a:cs typeface="+mn-cs"/>
              </a:rPr>
              <a:t>Why do you think producing food is harmful to other life on Earth? Who is it harming—animals or humans, or both? Can you think of ways humans produce food that is harmful to our environment? Can you think of ways we produce food without harming our environment?</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baseline="0" dirty="0">
                <a:solidFill>
                  <a:schemeClr val="tx1"/>
                </a:solidFill>
                <a:effectLst/>
                <a:latin typeface="+mn-lt"/>
                <a:ea typeface="+mn-ea"/>
                <a:cs typeface="+mn-cs"/>
              </a:rPr>
              <a:t> </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baseline="0" dirty="0">
                <a:solidFill>
                  <a:schemeClr val="tx1"/>
                </a:solidFill>
                <a:effectLst/>
                <a:latin typeface="+mn-lt"/>
                <a:ea typeface="+mn-ea"/>
                <a:cs typeface="+mn-cs"/>
              </a:rPr>
              <a:t>Answers in following slides.</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kern="1200" baseline="0" dirty="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kern="1200" baseline="0" dirty="0">
                <a:solidFill>
                  <a:schemeClr val="tx1"/>
                </a:solidFill>
                <a:effectLst/>
                <a:latin typeface="+mn-lt"/>
                <a:ea typeface="+mn-ea"/>
                <a:cs typeface="+mn-cs"/>
              </a:rPr>
              <a:t>NOTE TO INSTRUCTOR</a:t>
            </a:r>
            <a:r>
              <a:rPr lang="en-US" sz="1200" kern="1200" baseline="0" dirty="0">
                <a:solidFill>
                  <a:schemeClr val="tx1"/>
                </a:solidFill>
                <a:effectLst/>
                <a:latin typeface="+mn-lt"/>
                <a:ea typeface="+mn-ea"/>
                <a:cs typeface="+mn-cs"/>
              </a:rPr>
              <a:t>: The “Talking Panda” pops up to indicate when to pause for class discussion questions. </a:t>
            </a:r>
            <a:endParaRPr lang="en-US" sz="1200" dirty="0"/>
          </a:p>
        </p:txBody>
      </p:sp>
      <p:sp>
        <p:nvSpPr>
          <p:cNvPr id="4" name="Slide Number Placeholder 3"/>
          <p:cNvSpPr>
            <a:spLocks noGrp="1"/>
          </p:cNvSpPr>
          <p:nvPr>
            <p:ph type="sldNum" sz="quarter" idx="10"/>
          </p:nvPr>
        </p:nvSpPr>
        <p:spPr/>
        <p:txBody>
          <a:bodyPr/>
          <a:lstStyle/>
          <a:p>
            <a:fld id="{416138AA-C803-4566-8735-5C6868BBDEE4}" type="slidenum">
              <a:rPr lang="en-US" smtClean="0"/>
              <a:pPr/>
              <a:t>3</a:t>
            </a:fld>
            <a:endParaRPr lang="en-US" dirty="0"/>
          </a:p>
        </p:txBody>
      </p:sp>
    </p:spTree>
    <p:extLst>
      <p:ext uri="{BB962C8B-B14F-4D97-AF65-F5344CB8AC3E}">
        <p14:creationId xmlns:p14="http://schemas.microsoft.com/office/powerpoint/2010/main" val="37196232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b="1" dirty="0"/>
              <a:t>Slide Script: </a:t>
            </a:r>
            <a:r>
              <a:rPr lang="en-US" dirty="0"/>
              <a:t>Agriculture claims 70% or more of all the fresh water used by people globally. How does agriculture and growing food use water?  Answers </a:t>
            </a:r>
            <a:r>
              <a:rPr lang="mr-IN" dirty="0"/>
              <a:t>–</a:t>
            </a:r>
            <a:r>
              <a:rPr lang="en-US" dirty="0"/>
              <a:t> the crops we grow need LOTS of water!</a:t>
            </a:r>
            <a:r>
              <a:rPr lang="en-US" baseline="0" dirty="0"/>
              <a:t> Some more than others. What happens when those crops go to feed animals? Does that require more or less water? If you have a plate of steak and a plate of veggies, which took more water to produce? Answer: depending on the region, a plate of beef requires about 12,000 gallons of water, while a plate of veggies requires about 200 gallons! </a:t>
            </a:r>
          </a:p>
          <a:p>
            <a:endParaRPr lang="en-US" baseline="0" dirty="0"/>
          </a:p>
          <a:p>
            <a:r>
              <a:rPr lang="en-US" b="1" dirty="0"/>
              <a:t>Source: </a:t>
            </a:r>
            <a:r>
              <a:rPr lang="en-US" dirty="0"/>
              <a:t>http://</a:t>
            </a:r>
            <a:r>
              <a:rPr lang="en-US" dirty="0" err="1"/>
              <a:t>wwf.panda.org</a:t>
            </a:r>
            <a:r>
              <a:rPr lang="en-US" dirty="0"/>
              <a:t>/</a:t>
            </a:r>
            <a:r>
              <a:rPr lang="en-US" dirty="0" err="1"/>
              <a:t>what_we_do</a:t>
            </a:r>
            <a:r>
              <a:rPr lang="en-US" dirty="0"/>
              <a:t>/footprint/agriculture/impacts/</a:t>
            </a:r>
            <a:r>
              <a:rPr lang="en-US" dirty="0" err="1"/>
              <a:t>water_use</a:t>
            </a:r>
            <a:r>
              <a:rPr lang="en-US" dirty="0"/>
              <a:t>/</a:t>
            </a:r>
          </a:p>
          <a:p>
            <a:endParaRPr lang="en-US" dirty="0"/>
          </a:p>
        </p:txBody>
      </p:sp>
      <p:sp>
        <p:nvSpPr>
          <p:cNvPr id="4" name="Slide Number Placeholder 3"/>
          <p:cNvSpPr>
            <a:spLocks noGrp="1"/>
          </p:cNvSpPr>
          <p:nvPr>
            <p:ph type="sldNum" sz="quarter" idx="10"/>
          </p:nvPr>
        </p:nvSpPr>
        <p:spPr/>
        <p:txBody>
          <a:bodyPr/>
          <a:lstStyle/>
          <a:p>
            <a:fld id="{416138AA-C803-4566-8735-5C6868BBDEE4}" type="slidenum">
              <a:rPr lang="en-US" smtClean="0"/>
              <a:pPr/>
              <a:t>4</a:t>
            </a:fld>
            <a:endParaRPr lang="en-US" dirty="0"/>
          </a:p>
        </p:txBody>
      </p:sp>
    </p:spTree>
    <p:extLst>
      <p:ext uri="{BB962C8B-B14F-4D97-AF65-F5344CB8AC3E}">
        <p14:creationId xmlns:p14="http://schemas.microsoft.com/office/powerpoint/2010/main" val="10695246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Slide Script:</a:t>
            </a:r>
            <a:r>
              <a:rPr lang="en-US" b="1" baseline="0" dirty="0"/>
              <a:t> </a:t>
            </a:r>
            <a:r>
              <a:rPr lang="en-US" baseline="0" dirty="0"/>
              <a:t>What are greenhouse gases? How do they affect our climate and atmosphere? Why are they good? Why are they potentially bad? Why do you think agriculture is the cause of so much?</a:t>
            </a:r>
          </a:p>
          <a:p>
            <a:endParaRPr lang="en-US" baseline="0" dirty="0"/>
          </a:p>
          <a:p>
            <a:r>
              <a:rPr lang="en-US" b="1" baseline="0" dirty="0"/>
              <a:t>Answers: </a:t>
            </a:r>
            <a:r>
              <a:rPr lang="en-US" baseline="0" dirty="0"/>
              <a:t>GHGs keep our planet warm and habitable, but too much in our atmosphere can quickly change the climate, cause extreme weather events, make sea levels rise, and make some areas of the planet uninhabitable.</a:t>
            </a:r>
          </a:p>
          <a:p>
            <a:endParaRPr lang="en-US" baseline="0" dirty="0"/>
          </a:p>
          <a:p>
            <a:pPr marL="0" marR="0" lvl="1" indent="0" algn="l" defTabSz="822960" rtl="0" eaLnBrk="1" fontAlgn="auto" latinLnBrk="0" hangingPunct="1">
              <a:lnSpc>
                <a:spcPct val="100000"/>
              </a:lnSpc>
              <a:spcBef>
                <a:spcPts val="0"/>
              </a:spcBef>
              <a:spcAft>
                <a:spcPts val="0"/>
              </a:spcAft>
              <a:buClrTx/>
              <a:buSzTx/>
              <a:buFontTx/>
              <a:buNone/>
              <a:tabLst/>
              <a:defRPr/>
            </a:pPr>
            <a:r>
              <a:rPr lang="en-US" b="1" baseline="0" dirty="0"/>
              <a:t>Optional: </a:t>
            </a:r>
            <a:r>
              <a:rPr lang="en-US" baseline="0" dirty="0"/>
              <a:t>explain how sending food to landfill produces lots of greenhouse gases, while composting food creates less greenhouse gases. </a:t>
            </a:r>
            <a:r>
              <a:rPr lang="en-US" sz="1050" kern="1200" dirty="0">
                <a:solidFill>
                  <a:schemeClr val="tx1"/>
                </a:solidFill>
                <a:effectLst/>
                <a:latin typeface="+mn-lt"/>
                <a:ea typeface="+mn-ea"/>
                <a:cs typeface="+mn-cs"/>
              </a:rPr>
              <a:t>The composting process uses oxygen to break down natural waste, while a landfill does not; therefore, landfills release large amounts of methane, a GHG with 25-30 times more warming potential  than CO2</a:t>
            </a:r>
            <a:r>
              <a:rPr lang="en-US" sz="800" kern="1200" dirty="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416138AA-C803-4566-8735-5C6868BBDEE4}" type="slidenum">
              <a:rPr lang="en-US" smtClean="0"/>
              <a:pPr/>
              <a:t>5</a:t>
            </a:fld>
            <a:endParaRPr lang="en-US" dirty="0"/>
          </a:p>
        </p:txBody>
      </p:sp>
    </p:spTree>
    <p:extLst>
      <p:ext uri="{BB962C8B-B14F-4D97-AF65-F5344CB8AC3E}">
        <p14:creationId xmlns:p14="http://schemas.microsoft.com/office/powerpoint/2010/main" val="9487036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b="1" dirty="0"/>
              <a:t>Slide script: </a:t>
            </a:r>
            <a:r>
              <a:rPr lang="en-US" dirty="0"/>
              <a:t>When we examine biodiversity</a:t>
            </a:r>
            <a:r>
              <a:rPr lang="en-US" baseline="0" dirty="0"/>
              <a:t> loss on the planet, the vast majority is a result of farming and food production expansion. </a:t>
            </a:r>
          </a:p>
          <a:p>
            <a:endParaRPr lang="en-US" baseline="0" dirty="0"/>
          </a:p>
          <a:p>
            <a:pPr marL="0" marR="0" lvl="0" indent="0" algn="l" defTabSz="822960" rtl="0" eaLnBrk="1" fontAlgn="auto" latinLnBrk="0" hangingPunct="1">
              <a:lnSpc>
                <a:spcPct val="100000"/>
              </a:lnSpc>
              <a:spcBef>
                <a:spcPts val="0"/>
              </a:spcBef>
              <a:spcAft>
                <a:spcPts val="0"/>
              </a:spcAft>
              <a:buClrTx/>
              <a:buSzTx/>
              <a:buFontTx/>
              <a:buNone/>
              <a:tabLst/>
              <a:defRPr/>
            </a:pPr>
            <a:r>
              <a:rPr lang="en-US" sz="1100" b="1" dirty="0">
                <a:solidFill>
                  <a:schemeClr val="bg1"/>
                </a:solidFill>
              </a:rPr>
              <a:t>Source: </a:t>
            </a:r>
            <a:r>
              <a:rPr lang="en-US" sz="1100" dirty="0">
                <a:solidFill>
                  <a:schemeClr val="bg1"/>
                </a:solidFill>
              </a:rPr>
              <a:t>Convention on Biological Diversity, CBD Technical Series No 79, 2014</a:t>
            </a:r>
          </a:p>
          <a:p>
            <a:endParaRPr lang="en-US" dirty="0"/>
          </a:p>
        </p:txBody>
      </p:sp>
      <p:sp>
        <p:nvSpPr>
          <p:cNvPr id="4" name="Slide Number Placeholder 3"/>
          <p:cNvSpPr>
            <a:spLocks noGrp="1"/>
          </p:cNvSpPr>
          <p:nvPr>
            <p:ph type="sldNum" sz="quarter" idx="10"/>
          </p:nvPr>
        </p:nvSpPr>
        <p:spPr/>
        <p:txBody>
          <a:bodyPr/>
          <a:lstStyle/>
          <a:p>
            <a:pPr>
              <a:defRPr/>
            </a:pPr>
            <a:fld id="{30415FE6-DC4C-4F93-AE15-94D8367AC5DF}" type="slidenum">
              <a:rPr lang="en-US" smtClean="0"/>
              <a:pPr>
                <a:defRPr/>
              </a:pPr>
              <a:t>6</a:t>
            </a:fld>
            <a:endParaRPr lang="en-US"/>
          </a:p>
        </p:txBody>
      </p:sp>
    </p:spTree>
    <p:extLst>
      <p:ext uri="{BB962C8B-B14F-4D97-AF65-F5344CB8AC3E}">
        <p14:creationId xmlns:p14="http://schemas.microsoft.com/office/powerpoint/2010/main" val="35666297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822960" rtl="0" eaLnBrk="1" fontAlgn="auto" latinLnBrk="0" hangingPunct="1">
              <a:lnSpc>
                <a:spcPct val="100000"/>
              </a:lnSpc>
              <a:spcBef>
                <a:spcPts val="0"/>
              </a:spcBef>
              <a:spcAft>
                <a:spcPts val="0"/>
              </a:spcAft>
              <a:buClrTx/>
              <a:buSzTx/>
              <a:buFontTx/>
              <a:buNone/>
              <a:tabLst/>
              <a:defRPr/>
            </a:pPr>
            <a:r>
              <a:rPr lang="en-US" b="1" dirty="0"/>
              <a:t>Slide Script: </a:t>
            </a:r>
            <a:r>
              <a:rPr lang="en-US" dirty="0"/>
              <a:t>Biodiversity</a:t>
            </a:r>
            <a:r>
              <a:rPr lang="en-US" baseline="0" dirty="0"/>
              <a:t> is BEAUTIFUL! </a:t>
            </a:r>
            <a:r>
              <a:rPr lang="en-US" dirty="0"/>
              <a:t>Biodiversity is t</a:t>
            </a:r>
            <a:r>
              <a:rPr lang="en-US" sz="1080" b="0" i="0" kern="1200" dirty="0">
                <a:solidFill>
                  <a:schemeClr val="tx1"/>
                </a:solidFill>
                <a:effectLst/>
                <a:latin typeface="+mn-lt"/>
                <a:ea typeface="+mn-ea"/>
                <a:cs typeface="+mn-cs"/>
              </a:rPr>
              <a:t>he variety of ALL life on Earth, all the species of plants, animals, and microorganisms, the enormous diversity of genes in these species, the different ecosystems on the planet, such as deserts, rainforests and coral reefs are all part of a biologically diverse Earth.</a:t>
            </a:r>
          </a:p>
          <a:p>
            <a:pPr marL="0" marR="0" indent="0" algn="l" defTabSz="822960" rtl="0" eaLnBrk="1" fontAlgn="auto" latinLnBrk="0" hangingPunct="1">
              <a:lnSpc>
                <a:spcPct val="100000"/>
              </a:lnSpc>
              <a:spcBef>
                <a:spcPts val="0"/>
              </a:spcBef>
              <a:spcAft>
                <a:spcPts val="0"/>
              </a:spcAft>
              <a:buClrTx/>
              <a:buSzTx/>
              <a:buFontTx/>
              <a:buNone/>
              <a:tabLst/>
              <a:defRPr/>
            </a:pPr>
            <a:endParaRPr lang="en-US" sz="1080" b="0" i="0" kern="1200" dirty="0">
              <a:solidFill>
                <a:schemeClr val="tx1"/>
              </a:solidFill>
              <a:effectLst/>
              <a:latin typeface="+mn-lt"/>
              <a:ea typeface="+mn-ea"/>
              <a:cs typeface="+mn-cs"/>
            </a:endParaRPr>
          </a:p>
          <a:p>
            <a:r>
              <a:rPr lang="en-US" b="1" dirty="0"/>
              <a:t>Additional questions: </a:t>
            </a:r>
            <a:r>
              <a:rPr lang="en-US" dirty="0"/>
              <a:t>What is an ecosystem? Why is it</a:t>
            </a:r>
            <a:r>
              <a:rPr lang="en-US" baseline="0" dirty="0"/>
              <a:t> important to have biodiversity in an ecosystem? </a:t>
            </a:r>
          </a:p>
        </p:txBody>
      </p:sp>
      <p:sp>
        <p:nvSpPr>
          <p:cNvPr id="4" name="Slide Number Placeholder 3"/>
          <p:cNvSpPr>
            <a:spLocks noGrp="1"/>
          </p:cNvSpPr>
          <p:nvPr>
            <p:ph type="sldNum" sz="quarter" idx="10"/>
          </p:nvPr>
        </p:nvSpPr>
        <p:spPr/>
        <p:txBody>
          <a:bodyPr/>
          <a:lstStyle/>
          <a:p>
            <a:fld id="{416138AA-C803-4566-8735-5C6868BBDEE4}" type="slidenum">
              <a:rPr lang="en-US" smtClean="0"/>
              <a:pPr/>
              <a:t>7</a:t>
            </a:fld>
            <a:endParaRPr lang="en-US" dirty="0"/>
          </a:p>
        </p:txBody>
      </p:sp>
    </p:spTree>
    <p:extLst>
      <p:ext uri="{BB962C8B-B14F-4D97-AF65-F5344CB8AC3E}">
        <p14:creationId xmlns:p14="http://schemas.microsoft.com/office/powerpoint/2010/main" val="32261915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Shape 11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6" name="Shape 116"/>
          <p:cNvSpPr txBox="1">
            <a:spLocks noGrp="1"/>
          </p:cNvSpPr>
          <p:nvPr>
            <p:ph type="body" idx="1"/>
          </p:nvPr>
        </p:nvSpPr>
        <p:spPr>
          <a:xfrm>
            <a:off x="685800" y="4343400"/>
            <a:ext cx="5486400" cy="4114800"/>
          </a:xfrm>
          <a:prstGeom prst="rect">
            <a:avLst/>
          </a:prstGeom>
          <a:noFill/>
          <a:ln>
            <a:noFill/>
          </a:ln>
        </p:spPr>
        <p:txBody>
          <a:bodyPr lIns="91425" tIns="91425" rIns="91425" bIns="91425" anchor="ctr" anchorCtr="0">
            <a:noAutofit/>
          </a:bodyPr>
          <a:lstStyle/>
          <a:p>
            <a:pPr lvl="0" rtl="0">
              <a:spcBef>
                <a:spcPts val="0"/>
              </a:spcBef>
              <a:buClr>
                <a:schemeClr val="dk1"/>
              </a:buClr>
              <a:buFont typeface="Arial"/>
              <a:buNone/>
            </a:pPr>
            <a:r>
              <a:rPr lang="en-US" b="1" dirty="0"/>
              <a:t>Questions: </a:t>
            </a:r>
            <a:r>
              <a:rPr lang="en-US" dirty="0"/>
              <a:t>What</a:t>
            </a:r>
            <a:r>
              <a:rPr lang="en-US" baseline="0" dirty="0"/>
              <a:t> is food waste? Why do you think people waste food? </a:t>
            </a:r>
          </a:p>
          <a:p>
            <a:pPr lvl="0" rtl="0">
              <a:spcBef>
                <a:spcPts val="0"/>
              </a:spcBef>
              <a:buClr>
                <a:schemeClr val="dk1"/>
              </a:buClr>
              <a:buFont typeface="Arial"/>
              <a:buNone/>
            </a:pPr>
            <a:r>
              <a:rPr lang="en-US" dirty="0"/>
              <a:t>How much is 63 million tons? Can you think of anything that big? </a:t>
            </a:r>
          </a:p>
        </p:txBody>
      </p:sp>
    </p:spTree>
    <p:extLst>
      <p:ext uri="{BB962C8B-B14F-4D97-AF65-F5344CB8AC3E}">
        <p14:creationId xmlns:p14="http://schemas.microsoft.com/office/powerpoint/2010/main" val="9747035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Shape 78"/>
          <p:cNvSpPr>
            <a:spLocks noGrp="1" noRot="1" noChangeAspect="1"/>
          </p:cNvSpPr>
          <p:nvPr>
            <p:ph type="sldImg" idx="2"/>
          </p:nvPr>
        </p:nvSpPr>
        <p:spPr>
          <a:xfrm>
            <a:off x="381000" y="685800"/>
            <a:ext cx="6096000" cy="3430588"/>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9" name="Shape 79"/>
          <p:cNvSpPr txBox="1">
            <a:spLocks noGrp="1"/>
          </p:cNvSpPr>
          <p:nvPr>
            <p:ph type="body" idx="1"/>
          </p:nvPr>
        </p:nvSpPr>
        <p:spPr>
          <a:xfrm>
            <a:off x="685801" y="4343400"/>
            <a:ext cx="5486400" cy="4114800"/>
          </a:xfrm>
          <a:prstGeom prst="rect">
            <a:avLst/>
          </a:prstGeom>
        </p:spPr>
        <p:txBody>
          <a:bodyPr lIns="91425" tIns="91425" rIns="91425" bIns="91425" anchor="t" anchorCtr="0">
            <a:noAutofit/>
          </a:bodyPr>
          <a:lstStyle/>
          <a:p>
            <a:pPr marL="0" marR="0" lvl="0" indent="0" algn="l" defTabSz="914400" rtl="0" eaLnBrk="0" fontAlgn="base" latinLnBrk="0" hangingPunct="0">
              <a:lnSpc>
                <a:spcPct val="100000"/>
              </a:lnSpc>
              <a:spcBef>
                <a:spcPts val="0"/>
              </a:spcBef>
              <a:spcAft>
                <a:spcPct val="0"/>
              </a:spcAft>
              <a:buClrTx/>
              <a:buSzTx/>
              <a:buFontTx/>
              <a:buNone/>
              <a:tabLst/>
              <a:defRPr/>
            </a:pPr>
            <a:r>
              <a:rPr lang="en-US" sz="1200" kern="1200" baseline="0" dirty="0">
                <a:solidFill>
                  <a:schemeClr val="tx1"/>
                </a:solidFill>
                <a:effectLst/>
                <a:latin typeface="+mn-lt"/>
                <a:ea typeface="+mn-ea"/>
                <a:cs typeface="+mn-cs"/>
              </a:rPr>
              <a:t>How much is 63 million tons? If you took the 63 million tons of US food waste generated each year, it would be grown on a farm </a:t>
            </a:r>
            <a:r>
              <a:rPr lang="en-US" sz="1200" kern="1200" dirty="0">
                <a:solidFill>
                  <a:schemeClr val="tx1"/>
                </a:solidFill>
                <a:effectLst/>
                <a:latin typeface="+mn-lt"/>
                <a:ea typeface="+mn-ea"/>
                <a:cs typeface="+mn-cs"/>
              </a:rPr>
              <a:t>three-quarters the size of </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California, it would</a:t>
            </a:r>
            <a:r>
              <a:rPr lang="en-US" sz="1200" kern="1200" baseline="0" dirty="0">
                <a:solidFill>
                  <a:schemeClr val="tx1"/>
                </a:solidFill>
                <a:effectLst/>
                <a:latin typeface="+mn-lt"/>
                <a:ea typeface="+mn-ea"/>
                <a:cs typeface="+mn-cs"/>
              </a:rPr>
              <a:t> harvest</a:t>
            </a:r>
            <a:r>
              <a:rPr lang="en-US" sz="1200" kern="1200" dirty="0">
                <a:solidFill>
                  <a:schemeClr val="tx1"/>
                </a:solidFill>
                <a:effectLst/>
                <a:latin typeface="+mn-lt"/>
                <a:ea typeface="+mn-ea"/>
                <a:cs typeface="+mn-cs"/>
              </a:rPr>
              <a:t> enough food to fill a 40-ton tractor every 20 seconds, and weigh as much as almost</a:t>
            </a:r>
            <a:r>
              <a:rPr lang="en-US" sz="1200" kern="1200" baseline="0" dirty="0">
                <a:solidFill>
                  <a:schemeClr val="tx1"/>
                </a:solidFill>
                <a:effectLst/>
                <a:latin typeface="+mn-lt"/>
                <a:ea typeface="+mn-ea"/>
                <a:cs typeface="+mn-cs"/>
              </a:rPr>
              <a:t> 500 million pandas!</a:t>
            </a:r>
            <a:endParaRPr lang="en-US" dirty="0"/>
          </a:p>
          <a:p>
            <a:pPr lvl="0">
              <a:spcBef>
                <a:spcPts val="0"/>
              </a:spcBef>
              <a:buNone/>
            </a:pPr>
            <a:endParaRPr lang="en-US" dirty="0"/>
          </a:p>
          <a:p>
            <a:pPr marL="0" marR="0" lvl="0" indent="0" algn="l" defTabSz="822960" rtl="0" eaLnBrk="1" fontAlgn="auto" latinLnBrk="0" hangingPunct="1">
              <a:lnSpc>
                <a:spcPct val="100000"/>
              </a:lnSpc>
              <a:spcBef>
                <a:spcPts val="0"/>
              </a:spcBef>
              <a:spcAft>
                <a:spcPts val="0"/>
              </a:spcAft>
              <a:buClrTx/>
              <a:buSzTx/>
              <a:buFontTx/>
              <a:buNone/>
              <a:tabLst/>
              <a:defRPr/>
            </a:pPr>
            <a:r>
              <a:rPr lang="en-US" sz="1100" dirty="0">
                <a:solidFill>
                  <a:schemeClr val="bg1"/>
                </a:solidFill>
              </a:rPr>
              <a:t>Source: 2016 ReFED Report</a:t>
            </a:r>
          </a:p>
          <a:p>
            <a:pPr lvl="0">
              <a:spcBef>
                <a:spcPts val="0"/>
              </a:spcBef>
              <a:buNone/>
            </a:pPr>
            <a:endParaRPr lang="en-US" dirty="0"/>
          </a:p>
          <a:p>
            <a:pPr lvl="0">
              <a:spcBef>
                <a:spcPts val="0"/>
              </a:spcBef>
              <a:buNone/>
            </a:pPr>
            <a:endParaRPr dirty="0"/>
          </a:p>
        </p:txBody>
      </p:sp>
    </p:spTree>
    <p:extLst>
      <p:ext uri="{BB962C8B-B14F-4D97-AF65-F5344CB8AC3E}">
        <p14:creationId xmlns:p14="http://schemas.microsoft.com/office/powerpoint/2010/main" val="14627850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895600" y="209550"/>
            <a:ext cx="6019800" cy="1196579"/>
          </a:xfrm>
        </p:spPr>
        <p:txBody>
          <a:bodyPr/>
          <a:lstStyle>
            <a:lvl1pPr>
              <a:lnSpc>
                <a:spcPct val="90000"/>
              </a:lnSpc>
              <a:defRPr b="1"/>
            </a:lvl1pPr>
          </a:lstStyle>
          <a:p>
            <a:r>
              <a:rPr lang="en-US" dirty="0"/>
              <a:t>Click to edit Master title style</a:t>
            </a:r>
          </a:p>
        </p:txBody>
      </p:sp>
      <p:sp>
        <p:nvSpPr>
          <p:cNvPr id="3" name="Content Placeholder 2"/>
          <p:cNvSpPr>
            <a:spLocks noGrp="1"/>
          </p:cNvSpPr>
          <p:nvPr>
            <p:ph idx="1"/>
          </p:nvPr>
        </p:nvSpPr>
        <p:spPr>
          <a:xfrm>
            <a:off x="2895600" y="1543050"/>
            <a:ext cx="6019800" cy="3394472"/>
          </a:xfrm>
        </p:spPr>
        <p:txBody>
          <a:bodyPr/>
          <a:lstStyle>
            <a:lvl1pPr marL="207169" indent="-207169">
              <a:spcBef>
                <a:spcPts val="0"/>
              </a:spcBef>
              <a:spcAft>
                <a:spcPts val="600"/>
              </a:spcAft>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1"/>
            <a:ext cx="7772400" cy="1102519"/>
          </a:xfrm>
          <a:effectLst/>
        </p:spPr>
        <p:txBody>
          <a:bodyPr/>
          <a:lstStyle>
            <a:lvl1pPr algn="ctr">
              <a:defRPr spc="45" baseline="0">
                <a:solidFill>
                  <a:schemeClr val="bg1"/>
                </a:solidFill>
                <a:latin typeface="Calibri" pitchFamily="34" charset="0"/>
                <a:cs typeface="Calibri" pitchFamily="34" charset="0"/>
              </a:defRPr>
            </a:lvl1pPr>
          </a:lstStyle>
          <a:p>
            <a:r>
              <a:rPr lang="en-US" dirty="0"/>
              <a:t>Click to edit Master title style</a:t>
            </a:r>
          </a:p>
        </p:txBody>
      </p:sp>
      <p:sp>
        <p:nvSpPr>
          <p:cNvPr id="3" name="Subtitle 2"/>
          <p:cNvSpPr>
            <a:spLocks noGrp="1"/>
          </p:cNvSpPr>
          <p:nvPr>
            <p:ph type="subTitle" idx="1"/>
          </p:nvPr>
        </p:nvSpPr>
        <p:spPr>
          <a:xfrm>
            <a:off x="1371600" y="2914650"/>
            <a:ext cx="6400800" cy="1314450"/>
          </a:xfrm>
          <a:effectLst/>
        </p:spPr>
        <p:txBody>
          <a:bodyPr/>
          <a:lstStyle>
            <a:lvl1pPr marL="0" indent="0" algn="ctr">
              <a:buNone/>
              <a:defRPr spc="45" baseline="0">
                <a:solidFill>
                  <a:schemeClr val="bg1"/>
                </a:solidFill>
                <a:latin typeface="Calibri" pitchFamily="34" charset="0"/>
                <a:cs typeface="Calibri" pitchFamily="34" charset="0"/>
              </a:defRPr>
            </a:lvl1pPr>
            <a:lvl2pPr marL="411480" indent="0" algn="ctr">
              <a:buNone/>
              <a:defRPr>
                <a:solidFill>
                  <a:schemeClr val="tx1">
                    <a:tint val="75000"/>
                  </a:schemeClr>
                </a:solidFill>
              </a:defRPr>
            </a:lvl2pPr>
            <a:lvl3pPr marL="822960" indent="0" algn="ctr">
              <a:buNone/>
              <a:defRPr>
                <a:solidFill>
                  <a:schemeClr val="tx1">
                    <a:tint val="75000"/>
                  </a:schemeClr>
                </a:solidFill>
              </a:defRPr>
            </a:lvl3pPr>
            <a:lvl4pPr marL="1234440" indent="0" algn="ctr">
              <a:buNone/>
              <a:defRPr>
                <a:solidFill>
                  <a:schemeClr val="tx1">
                    <a:tint val="75000"/>
                  </a:schemeClr>
                </a:solidFill>
              </a:defRPr>
            </a:lvl4pPr>
            <a:lvl5pPr marL="1645920" indent="0" algn="ctr">
              <a:buNone/>
              <a:defRPr>
                <a:solidFill>
                  <a:schemeClr val="tx1">
                    <a:tint val="75000"/>
                  </a:schemeClr>
                </a:solidFill>
              </a:defRPr>
            </a:lvl5pPr>
            <a:lvl6pPr marL="2057400" indent="0" algn="ctr">
              <a:buNone/>
              <a:defRPr>
                <a:solidFill>
                  <a:schemeClr val="tx1">
                    <a:tint val="75000"/>
                  </a:schemeClr>
                </a:solidFill>
              </a:defRPr>
            </a:lvl6pPr>
            <a:lvl7pPr marL="2468880" indent="0" algn="ctr">
              <a:buNone/>
              <a:defRPr>
                <a:solidFill>
                  <a:schemeClr val="tx1">
                    <a:tint val="75000"/>
                  </a:schemeClr>
                </a:solidFill>
              </a:defRPr>
            </a:lvl7pPr>
            <a:lvl8pPr marL="2880360" indent="0" algn="ctr">
              <a:buNone/>
              <a:defRPr>
                <a:solidFill>
                  <a:schemeClr val="tx1">
                    <a:tint val="75000"/>
                  </a:schemeClr>
                </a:solidFill>
              </a:defRPr>
            </a:lvl8pPr>
            <a:lvl9pPr marL="3291840" indent="0" algn="ctr">
              <a:buNone/>
              <a:defRPr>
                <a:solidFill>
                  <a:schemeClr val="tx1">
                    <a:tint val="75000"/>
                  </a:schemeClr>
                </a:solidFill>
              </a:defRPr>
            </a:lvl9pPr>
          </a:lstStyle>
          <a:p>
            <a:r>
              <a:rPr lang="en-US" dirty="0"/>
              <a:t>Click to edit Master subtitle style</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Shape 13"/>
        <p:cNvGrpSpPr/>
        <p:nvPr/>
      </p:nvGrpSpPr>
      <p:grpSpPr>
        <a:xfrm>
          <a:off x="0" y="0"/>
          <a:ext cx="0" cy="0"/>
          <a:chOff x="0" y="0"/>
          <a:chExt cx="0" cy="0"/>
        </a:xfrm>
      </p:grpSpPr>
    </p:spTree>
    <p:extLst>
      <p:ext uri="{BB962C8B-B14F-4D97-AF65-F5344CB8AC3E}">
        <p14:creationId xmlns:p14="http://schemas.microsoft.com/office/powerpoint/2010/main" val="377935489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458200" cy="857250"/>
          </a:xfrm>
          <a:prstGeom prst="rect">
            <a:avLst/>
          </a:prstGeom>
          <a:effectLst/>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457200" y="1200150"/>
            <a:ext cx="8458200" cy="37338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lt1" tx1="dk1" bg2="lt2" tx2="dk2" accent1="accent1" accent2="accent2" accent3="accent3" accent4="accent4" accent5="accent5" accent6="accent6" hlink="hlink" folHlink="folHlink"/>
  <p:sldLayoutIdLst>
    <p:sldLayoutId id="2147483650" r:id="rId1"/>
    <p:sldLayoutId id="2147483654" r:id="rId2"/>
    <p:sldLayoutId id="2147483649" r:id="rId3"/>
    <p:sldLayoutId id="2147483655" r:id="rId4"/>
    <p:sldLayoutId id="2147483657" r:id="rId5"/>
  </p:sldLayoutIdLst>
  <p:txStyles>
    <p:titleStyle>
      <a:lvl1pPr algn="l" defTabSz="822960" rtl="0" eaLnBrk="1" latinLnBrk="0" hangingPunct="1">
        <a:lnSpc>
          <a:spcPct val="90000"/>
        </a:lnSpc>
        <a:spcBef>
          <a:spcPct val="0"/>
        </a:spcBef>
        <a:buNone/>
        <a:defRPr sz="3600" b="1" kern="1200" spc="0" baseline="0">
          <a:solidFill>
            <a:schemeClr val="bg1"/>
          </a:solidFill>
          <a:effectLst/>
          <a:latin typeface="Open Sans" panose="020B0606030504020204" pitchFamily="34" charset="0"/>
          <a:ea typeface="Open Sans" panose="020B0606030504020204" pitchFamily="34" charset="0"/>
          <a:cs typeface="Open Sans" panose="020B0606030504020204" pitchFamily="34" charset="0"/>
        </a:defRPr>
      </a:lvl1pPr>
    </p:titleStyle>
    <p:bodyStyle>
      <a:lvl1pPr marL="228600" indent="-228600" algn="l" defTabSz="822960" rtl="0" eaLnBrk="1" latinLnBrk="0" hangingPunct="1">
        <a:spcBef>
          <a:spcPts val="0"/>
        </a:spcBef>
        <a:spcAft>
          <a:spcPts val="600"/>
        </a:spcAft>
        <a:buClr>
          <a:schemeClr val="bg1"/>
        </a:buClr>
        <a:buFont typeface="Arial" pitchFamily="34" charset="0"/>
        <a:buChar char="•"/>
        <a:defRPr sz="2400" kern="1200" spc="45"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618649" indent="-207169" algn="l" defTabSz="822960" rtl="0" eaLnBrk="1" latinLnBrk="0" hangingPunct="1">
        <a:spcBef>
          <a:spcPct val="20000"/>
        </a:spcBef>
        <a:buClr>
          <a:schemeClr val="bg1"/>
        </a:buClr>
        <a:buFont typeface="Calibri" pitchFamily="34" charset="0"/>
        <a:buChar char="‒"/>
        <a:defRPr sz="2000" kern="1200" spc="45"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975837" indent="-152877" algn="l" defTabSz="822960" rtl="0" eaLnBrk="1" latinLnBrk="0" hangingPunct="1">
        <a:spcBef>
          <a:spcPct val="20000"/>
        </a:spcBef>
        <a:buClr>
          <a:schemeClr val="bg1"/>
        </a:buClr>
        <a:buFont typeface="Arial" pitchFamily="34" charset="0"/>
        <a:buChar char="•"/>
        <a:defRPr sz="1800" kern="1200" spc="45"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3pPr>
      <a:lvl4pPr marL="1390174" indent="-155734" algn="l" defTabSz="822960" rtl="0" eaLnBrk="1" latinLnBrk="0" hangingPunct="1">
        <a:spcBef>
          <a:spcPct val="20000"/>
        </a:spcBef>
        <a:buClr>
          <a:schemeClr val="bg1"/>
        </a:buClr>
        <a:buFont typeface="Arial" pitchFamily="34" charset="0"/>
        <a:buChar char="•"/>
        <a:defRPr sz="1600" kern="1200" spc="45"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4pPr>
      <a:lvl5pPr marL="1798797" indent="-152877" algn="l" defTabSz="822960" rtl="0" eaLnBrk="1" latinLnBrk="0" hangingPunct="1">
        <a:spcBef>
          <a:spcPct val="20000"/>
        </a:spcBef>
        <a:buClr>
          <a:schemeClr val="bg1"/>
        </a:buClr>
        <a:buFont typeface="Arial" pitchFamily="34" charset="0"/>
        <a:buChar char="•"/>
        <a:defRPr sz="1400" kern="1200" spc="45"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5pPr>
      <a:lvl6pPr marL="2263140" indent="-205740" algn="l" defTabSz="82296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674620" indent="-205740" algn="l" defTabSz="82296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086100" indent="-205740" algn="l" defTabSz="82296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497580" indent="-205740" algn="l" defTabSz="822960" rtl="0" eaLnBrk="1" latinLnBrk="0" hangingPunct="1">
        <a:spcBef>
          <a:spcPct val="20000"/>
        </a:spcBef>
        <a:buFont typeface="Arial" pitchFamily="34" charset="0"/>
        <a:buChar char="•"/>
        <a:defRPr sz="1800" kern="1200">
          <a:solidFill>
            <a:schemeClr val="tx1"/>
          </a:solidFill>
          <a:latin typeface="+mn-lt"/>
          <a:ea typeface="+mn-ea"/>
          <a:cs typeface="+mn-cs"/>
        </a:defRPr>
      </a:lvl9pPr>
    </p:bodyStyle>
    <p:otherStyle>
      <a:defPPr>
        <a:defRPr lang="en-US"/>
      </a:defPPr>
      <a:lvl1pPr marL="0" algn="l" defTabSz="822960" rtl="0" eaLnBrk="1" latinLnBrk="0" hangingPunct="1">
        <a:defRPr sz="1620" kern="1200">
          <a:solidFill>
            <a:schemeClr val="tx1"/>
          </a:solidFill>
          <a:latin typeface="+mn-lt"/>
          <a:ea typeface="+mn-ea"/>
          <a:cs typeface="+mn-cs"/>
        </a:defRPr>
      </a:lvl1pPr>
      <a:lvl2pPr marL="411480" algn="l" defTabSz="822960" rtl="0" eaLnBrk="1" latinLnBrk="0" hangingPunct="1">
        <a:defRPr sz="1620" kern="1200">
          <a:solidFill>
            <a:schemeClr val="tx1"/>
          </a:solidFill>
          <a:latin typeface="+mn-lt"/>
          <a:ea typeface="+mn-ea"/>
          <a:cs typeface="+mn-cs"/>
        </a:defRPr>
      </a:lvl2pPr>
      <a:lvl3pPr marL="822960" algn="l" defTabSz="822960" rtl="0" eaLnBrk="1" latinLnBrk="0" hangingPunct="1">
        <a:defRPr sz="1620" kern="1200">
          <a:solidFill>
            <a:schemeClr val="tx1"/>
          </a:solidFill>
          <a:latin typeface="+mn-lt"/>
          <a:ea typeface="+mn-ea"/>
          <a:cs typeface="+mn-cs"/>
        </a:defRPr>
      </a:lvl3pPr>
      <a:lvl4pPr marL="1234440" algn="l" defTabSz="822960" rtl="0" eaLnBrk="1" latinLnBrk="0" hangingPunct="1">
        <a:defRPr sz="1620" kern="1200">
          <a:solidFill>
            <a:schemeClr val="tx1"/>
          </a:solidFill>
          <a:latin typeface="+mn-lt"/>
          <a:ea typeface="+mn-ea"/>
          <a:cs typeface="+mn-cs"/>
        </a:defRPr>
      </a:lvl4pPr>
      <a:lvl5pPr marL="1645920" algn="l" defTabSz="822960" rtl="0" eaLnBrk="1" latinLnBrk="0" hangingPunct="1">
        <a:defRPr sz="1620" kern="1200">
          <a:solidFill>
            <a:schemeClr val="tx1"/>
          </a:solidFill>
          <a:latin typeface="+mn-lt"/>
          <a:ea typeface="+mn-ea"/>
          <a:cs typeface="+mn-cs"/>
        </a:defRPr>
      </a:lvl5pPr>
      <a:lvl6pPr marL="2057400" algn="l" defTabSz="822960" rtl="0" eaLnBrk="1" latinLnBrk="0" hangingPunct="1">
        <a:defRPr sz="1620" kern="1200">
          <a:solidFill>
            <a:schemeClr val="tx1"/>
          </a:solidFill>
          <a:latin typeface="+mn-lt"/>
          <a:ea typeface="+mn-ea"/>
          <a:cs typeface="+mn-cs"/>
        </a:defRPr>
      </a:lvl6pPr>
      <a:lvl7pPr marL="2468880" algn="l" defTabSz="822960" rtl="0" eaLnBrk="1" latinLnBrk="0" hangingPunct="1">
        <a:defRPr sz="1620" kern="1200">
          <a:solidFill>
            <a:schemeClr val="tx1"/>
          </a:solidFill>
          <a:latin typeface="+mn-lt"/>
          <a:ea typeface="+mn-ea"/>
          <a:cs typeface="+mn-cs"/>
        </a:defRPr>
      </a:lvl7pPr>
      <a:lvl8pPr marL="2880360" algn="l" defTabSz="822960" rtl="0" eaLnBrk="1" latinLnBrk="0" hangingPunct="1">
        <a:defRPr sz="1620" kern="1200">
          <a:solidFill>
            <a:schemeClr val="tx1"/>
          </a:solidFill>
          <a:latin typeface="+mn-lt"/>
          <a:ea typeface="+mn-ea"/>
          <a:cs typeface="+mn-cs"/>
        </a:defRPr>
      </a:lvl8pPr>
      <a:lvl9pPr marL="3291840" algn="l" defTabSz="822960" rtl="0" eaLnBrk="1" latinLnBrk="0" hangingPunct="1">
        <a:defRPr sz="162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23.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4.jpg"/><Relationship Id="rId7" Type="http://schemas.openxmlformats.org/officeDocument/2006/relationships/image" Target="../media/image28.jpeg"/><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image" Target="../media/image27.png"/><Relationship Id="rId5" Type="http://schemas.openxmlformats.org/officeDocument/2006/relationships/image" Target="../media/image26.png"/><Relationship Id="rId10" Type="http://schemas.openxmlformats.org/officeDocument/2006/relationships/image" Target="../media/image6.png"/><Relationship Id="rId4" Type="http://schemas.openxmlformats.org/officeDocument/2006/relationships/image" Target="../media/image25.png"/><Relationship Id="rId9" Type="http://schemas.openxmlformats.org/officeDocument/2006/relationships/image" Target="../media/image30.jpeg"/></Relationships>
</file>

<file path=ppt/slides/_rels/slide24.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25.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2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5.xml"/><Relationship Id="rId5" Type="http://schemas.openxmlformats.org/officeDocument/2006/relationships/image" Target="../media/image14.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3B043DE-F626-4DAE-9606-04C2766C61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4" y="0"/>
            <a:ext cx="9141291" cy="5143500"/>
          </a:xfrm>
          <a:prstGeom prst="rect">
            <a:avLst/>
          </a:prstGeom>
        </p:spPr>
      </p:pic>
      <p:grpSp>
        <p:nvGrpSpPr>
          <p:cNvPr id="12" name="WWF logo"/>
          <p:cNvGrpSpPr>
            <a:grpSpLocks noChangeAspect="1"/>
          </p:cNvGrpSpPr>
          <p:nvPr/>
        </p:nvGrpSpPr>
        <p:grpSpPr bwMode="auto">
          <a:xfrm>
            <a:off x="8077200" y="209550"/>
            <a:ext cx="807878" cy="1068512"/>
            <a:chOff x="4224" y="2136"/>
            <a:chExt cx="871" cy="1152"/>
          </a:xfrm>
        </p:grpSpPr>
        <p:sp>
          <p:nvSpPr>
            <p:cNvPr id="13" name="AutoShape 3"/>
            <p:cNvSpPr>
              <a:spLocks noChangeAspect="1" noChangeArrowheads="1" noTextEdit="1"/>
            </p:cNvSpPr>
            <p:nvPr/>
          </p:nvSpPr>
          <p:spPr bwMode="auto">
            <a:xfrm>
              <a:off x="4224" y="2136"/>
              <a:ext cx="871" cy="115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215"/>
            </a:p>
          </p:txBody>
        </p:sp>
        <p:sp>
          <p:nvSpPr>
            <p:cNvPr id="14" name="Rectangle 5"/>
            <p:cNvSpPr>
              <a:spLocks noChangeArrowheads="1"/>
            </p:cNvSpPr>
            <p:nvPr/>
          </p:nvSpPr>
          <p:spPr bwMode="auto">
            <a:xfrm>
              <a:off x="4224" y="2136"/>
              <a:ext cx="871" cy="1152"/>
            </a:xfrm>
            <a:prstGeom prst="rect">
              <a:avLst/>
            </a:prstGeom>
            <a:noFill/>
            <a:ln w="0">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215"/>
            </a:p>
          </p:txBody>
        </p:sp>
        <p:sp>
          <p:nvSpPr>
            <p:cNvPr id="15" name="Freeform 6"/>
            <p:cNvSpPr>
              <a:spLocks/>
            </p:cNvSpPr>
            <p:nvPr/>
          </p:nvSpPr>
          <p:spPr bwMode="auto">
            <a:xfrm>
              <a:off x="4224" y="2145"/>
              <a:ext cx="863" cy="1143"/>
            </a:xfrm>
            <a:custGeom>
              <a:avLst/>
              <a:gdLst>
                <a:gd name="T0" fmla="*/ 379 w 2589"/>
                <a:gd name="T1" fmla="*/ 0 h 3430"/>
                <a:gd name="T2" fmla="*/ 2211 w 2589"/>
                <a:gd name="T3" fmla="*/ 0 h 3430"/>
                <a:gd name="T4" fmla="*/ 2258 w 2589"/>
                <a:gd name="T5" fmla="*/ 3 h 3430"/>
                <a:gd name="T6" fmla="*/ 2305 w 2589"/>
                <a:gd name="T7" fmla="*/ 12 h 3430"/>
                <a:gd name="T8" fmla="*/ 2348 w 2589"/>
                <a:gd name="T9" fmla="*/ 25 h 3430"/>
                <a:gd name="T10" fmla="*/ 2388 w 2589"/>
                <a:gd name="T11" fmla="*/ 44 h 3430"/>
                <a:gd name="T12" fmla="*/ 2427 w 2589"/>
                <a:gd name="T13" fmla="*/ 68 h 3430"/>
                <a:gd name="T14" fmla="*/ 2462 w 2589"/>
                <a:gd name="T15" fmla="*/ 95 h 3430"/>
                <a:gd name="T16" fmla="*/ 2493 w 2589"/>
                <a:gd name="T17" fmla="*/ 127 h 3430"/>
                <a:gd name="T18" fmla="*/ 2522 w 2589"/>
                <a:gd name="T19" fmla="*/ 163 h 3430"/>
                <a:gd name="T20" fmla="*/ 2545 w 2589"/>
                <a:gd name="T21" fmla="*/ 200 h 3430"/>
                <a:gd name="T22" fmla="*/ 2564 w 2589"/>
                <a:gd name="T23" fmla="*/ 241 h 3430"/>
                <a:gd name="T24" fmla="*/ 2577 w 2589"/>
                <a:gd name="T25" fmla="*/ 285 h 3430"/>
                <a:gd name="T26" fmla="*/ 2587 w 2589"/>
                <a:gd name="T27" fmla="*/ 331 h 3430"/>
                <a:gd name="T28" fmla="*/ 2589 w 2589"/>
                <a:gd name="T29" fmla="*/ 378 h 3430"/>
                <a:gd name="T30" fmla="*/ 2589 w 2589"/>
                <a:gd name="T31" fmla="*/ 3053 h 3430"/>
                <a:gd name="T32" fmla="*/ 2587 w 2589"/>
                <a:gd name="T33" fmla="*/ 3100 h 3430"/>
                <a:gd name="T34" fmla="*/ 2577 w 2589"/>
                <a:gd name="T35" fmla="*/ 3145 h 3430"/>
                <a:gd name="T36" fmla="*/ 2564 w 2589"/>
                <a:gd name="T37" fmla="*/ 3189 h 3430"/>
                <a:gd name="T38" fmla="*/ 2545 w 2589"/>
                <a:gd name="T39" fmla="*/ 3230 h 3430"/>
                <a:gd name="T40" fmla="*/ 2522 w 2589"/>
                <a:gd name="T41" fmla="*/ 3269 h 3430"/>
                <a:gd name="T42" fmla="*/ 2494 w 2589"/>
                <a:gd name="T43" fmla="*/ 3303 h 3430"/>
                <a:gd name="T44" fmla="*/ 2462 w 2589"/>
                <a:gd name="T45" fmla="*/ 3335 h 3430"/>
                <a:gd name="T46" fmla="*/ 2427 w 2589"/>
                <a:gd name="T47" fmla="*/ 3362 h 3430"/>
                <a:gd name="T48" fmla="*/ 2388 w 2589"/>
                <a:gd name="T49" fmla="*/ 3386 h 3430"/>
                <a:gd name="T50" fmla="*/ 2348 w 2589"/>
                <a:gd name="T51" fmla="*/ 3405 h 3430"/>
                <a:gd name="T52" fmla="*/ 2305 w 2589"/>
                <a:gd name="T53" fmla="*/ 3418 h 3430"/>
                <a:gd name="T54" fmla="*/ 2258 w 2589"/>
                <a:gd name="T55" fmla="*/ 3427 h 3430"/>
                <a:gd name="T56" fmla="*/ 2211 w 2589"/>
                <a:gd name="T57" fmla="*/ 3430 h 3430"/>
                <a:gd name="T58" fmla="*/ 379 w 2589"/>
                <a:gd name="T59" fmla="*/ 3430 h 3430"/>
                <a:gd name="T60" fmla="*/ 331 w 2589"/>
                <a:gd name="T61" fmla="*/ 3427 h 3430"/>
                <a:gd name="T62" fmla="*/ 285 w 2589"/>
                <a:gd name="T63" fmla="*/ 3418 h 3430"/>
                <a:gd name="T64" fmla="*/ 241 w 2589"/>
                <a:gd name="T65" fmla="*/ 3405 h 3430"/>
                <a:gd name="T66" fmla="*/ 200 w 2589"/>
                <a:gd name="T67" fmla="*/ 3386 h 3430"/>
                <a:gd name="T68" fmla="*/ 163 w 2589"/>
                <a:gd name="T69" fmla="*/ 3362 h 3430"/>
                <a:gd name="T70" fmla="*/ 127 w 2589"/>
                <a:gd name="T71" fmla="*/ 3335 h 3430"/>
                <a:gd name="T72" fmla="*/ 95 w 2589"/>
                <a:gd name="T73" fmla="*/ 3303 h 3430"/>
                <a:gd name="T74" fmla="*/ 68 w 2589"/>
                <a:gd name="T75" fmla="*/ 3269 h 3430"/>
                <a:gd name="T76" fmla="*/ 44 w 2589"/>
                <a:gd name="T77" fmla="*/ 3230 h 3430"/>
                <a:gd name="T78" fmla="*/ 25 w 2589"/>
                <a:gd name="T79" fmla="*/ 3189 h 3430"/>
                <a:gd name="T80" fmla="*/ 11 w 2589"/>
                <a:gd name="T81" fmla="*/ 3145 h 3430"/>
                <a:gd name="T82" fmla="*/ 3 w 2589"/>
                <a:gd name="T83" fmla="*/ 3100 h 3430"/>
                <a:gd name="T84" fmla="*/ 0 w 2589"/>
                <a:gd name="T85" fmla="*/ 3053 h 3430"/>
                <a:gd name="T86" fmla="*/ 0 w 2589"/>
                <a:gd name="T87" fmla="*/ 378 h 3430"/>
                <a:gd name="T88" fmla="*/ 3 w 2589"/>
                <a:gd name="T89" fmla="*/ 331 h 3430"/>
                <a:gd name="T90" fmla="*/ 11 w 2589"/>
                <a:gd name="T91" fmla="*/ 285 h 3430"/>
                <a:gd name="T92" fmla="*/ 25 w 2589"/>
                <a:gd name="T93" fmla="*/ 241 h 3430"/>
                <a:gd name="T94" fmla="*/ 44 w 2589"/>
                <a:gd name="T95" fmla="*/ 200 h 3430"/>
                <a:gd name="T96" fmla="*/ 68 w 2589"/>
                <a:gd name="T97" fmla="*/ 163 h 3430"/>
                <a:gd name="T98" fmla="*/ 95 w 2589"/>
                <a:gd name="T99" fmla="*/ 127 h 3430"/>
                <a:gd name="T100" fmla="*/ 127 w 2589"/>
                <a:gd name="T101" fmla="*/ 95 h 3430"/>
                <a:gd name="T102" fmla="*/ 163 w 2589"/>
                <a:gd name="T103" fmla="*/ 68 h 3430"/>
                <a:gd name="T104" fmla="*/ 200 w 2589"/>
                <a:gd name="T105" fmla="*/ 44 h 3430"/>
                <a:gd name="T106" fmla="*/ 241 w 2589"/>
                <a:gd name="T107" fmla="*/ 25 h 3430"/>
                <a:gd name="T108" fmla="*/ 285 w 2589"/>
                <a:gd name="T109" fmla="*/ 12 h 3430"/>
                <a:gd name="T110" fmla="*/ 331 w 2589"/>
                <a:gd name="T111" fmla="*/ 3 h 3430"/>
                <a:gd name="T112" fmla="*/ 379 w 2589"/>
                <a:gd name="T113" fmla="*/ 0 h 3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589" h="3430">
                  <a:moveTo>
                    <a:pt x="379" y="0"/>
                  </a:moveTo>
                  <a:lnTo>
                    <a:pt x="2211" y="0"/>
                  </a:lnTo>
                  <a:lnTo>
                    <a:pt x="2258" y="3"/>
                  </a:lnTo>
                  <a:lnTo>
                    <a:pt x="2305" y="12"/>
                  </a:lnTo>
                  <a:lnTo>
                    <a:pt x="2348" y="25"/>
                  </a:lnTo>
                  <a:lnTo>
                    <a:pt x="2388" y="44"/>
                  </a:lnTo>
                  <a:lnTo>
                    <a:pt x="2427" y="68"/>
                  </a:lnTo>
                  <a:lnTo>
                    <a:pt x="2462" y="95"/>
                  </a:lnTo>
                  <a:lnTo>
                    <a:pt x="2493" y="127"/>
                  </a:lnTo>
                  <a:lnTo>
                    <a:pt x="2522" y="163"/>
                  </a:lnTo>
                  <a:lnTo>
                    <a:pt x="2545" y="200"/>
                  </a:lnTo>
                  <a:lnTo>
                    <a:pt x="2564" y="241"/>
                  </a:lnTo>
                  <a:lnTo>
                    <a:pt x="2577" y="285"/>
                  </a:lnTo>
                  <a:lnTo>
                    <a:pt x="2587" y="331"/>
                  </a:lnTo>
                  <a:lnTo>
                    <a:pt x="2589" y="378"/>
                  </a:lnTo>
                  <a:lnTo>
                    <a:pt x="2589" y="3053"/>
                  </a:lnTo>
                  <a:lnTo>
                    <a:pt x="2587" y="3100"/>
                  </a:lnTo>
                  <a:lnTo>
                    <a:pt x="2577" y="3145"/>
                  </a:lnTo>
                  <a:lnTo>
                    <a:pt x="2564" y="3189"/>
                  </a:lnTo>
                  <a:lnTo>
                    <a:pt x="2545" y="3230"/>
                  </a:lnTo>
                  <a:lnTo>
                    <a:pt x="2522" y="3269"/>
                  </a:lnTo>
                  <a:lnTo>
                    <a:pt x="2494" y="3303"/>
                  </a:lnTo>
                  <a:lnTo>
                    <a:pt x="2462" y="3335"/>
                  </a:lnTo>
                  <a:lnTo>
                    <a:pt x="2427" y="3362"/>
                  </a:lnTo>
                  <a:lnTo>
                    <a:pt x="2388" y="3386"/>
                  </a:lnTo>
                  <a:lnTo>
                    <a:pt x="2348" y="3405"/>
                  </a:lnTo>
                  <a:lnTo>
                    <a:pt x="2305" y="3418"/>
                  </a:lnTo>
                  <a:lnTo>
                    <a:pt x="2258" y="3427"/>
                  </a:lnTo>
                  <a:lnTo>
                    <a:pt x="2211" y="3430"/>
                  </a:lnTo>
                  <a:lnTo>
                    <a:pt x="379" y="3430"/>
                  </a:lnTo>
                  <a:lnTo>
                    <a:pt x="331" y="3427"/>
                  </a:lnTo>
                  <a:lnTo>
                    <a:pt x="285" y="3418"/>
                  </a:lnTo>
                  <a:lnTo>
                    <a:pt x="241" y="3405"/>
                  </a:lnTo>
                  <a:lnTo>
                    <a:pt x="200" y="3386"/>
                  </a:lnTo>
                  <a:lnTo>
                    <a:pt x="163" y="3362"/>
                  </a:lnTo>
                  <a:lnTo>
                    <a:pt x="127" y="3335"/>
                  </a:lnTo>
                  <a:lnTo>
                    <a:pt x="95" y="3303"/>
                  </a:lnTo>
                  <a:lnTo>
                    <a:pt x="68" y="3269"/>
                  </a:lnTo>
                  <a:lnTo>
                    <a:pt x="44" y="3230"/>
                  </a:lnTo>
                  <a:lnTo>
                    <a:pt x="25" y="3189"/>
                  </a:lnTo>
                  <a:lnTo>
                    <a:pt x="11" y="3145"/>
                  </a:lnTo>
                  <a:lnTo>
                    <a:pt x="3" y="3100"/>
                  </a:lnTo>
                  <a:lnTo>
                    <a:pt x="0" y="3053"/>
                  </a:lnTo>
                  <a:lnTo>
                    <a:pt x="0" y="378"/>
                  </a:lnTo>
                  <a:lnTo>
                    <a:pt x="3" y="331"/>
                  </a:lnTo>
                  <a:lnTo>
                    <a:pt x="11" y="285"/>
                  </a:lnTo>
                  <a:lnTo>
                    <a:pt x="25" y="241"/>
                  </a:lnTo>
                  <a:lnTo>
                    <a:pt x="44" y="200"/>
                  </a:lnTo>
                  <a:lnTo>
                    <a:pt x="68" y="163"/>
                  </a:lnTo>
                  <a:lnTo>
                    <a:pt x="95" y="127"/>
                  </a:lnTo>
                  <a:lnTo>
                    <a:pt x="127" y="95"/>
                  </a:lnTo>
                  <a:lnTo>
                    <a:pt x="163" y="68"/>
                  </a:lnTo>
                  <a:lnTo>
                    <a:pt x="200" y="44"/>
                  </a:lnTo>
                  <a:lnTo>
                    <a:pt x="241" y="25"/>
                  </a:lnTo>
                  <a:lnTo>
                    <a:pt x="285" y="12"/>
                  </a:lnTo>
                  <a:lnTo>
                    <a:pt x="331" y="3"/>
                  </a:lnTo>
                  <a:lnTo>
                    <a:pt x="379" y="0"/>
                  </a:lnTo>
                  <a:close/>
                </a:path>
              </a:pathLst>
            </a:custGeom>
            <a:solidFill>
              <a:srgbClr val="FFFFFF"/>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215"/>
            </a:p>
          </p:txBody>
        </p:sp>
        <p:sp>
          <p:nvSpPr>
            <p:cNvPr id="16" name="Freeform 15"/>
            <p:cNvSpPr>
              <a:spLocks/>
            </p:cNvSpPr>
            <p:nvPr/>
          </p:nvSpPr>
          <p:spPr bwMode="auto">
            <a:xfrm>
              <a:off x="4386" y="2983"/>
              <a:ext cx="198" cy="153"/>
            </a:xfrm>
            <a:custGeom>
              <a:avLst/>
              <a:gdLst>
                <a:gd name="T0" fmla="*/ 572 w 593"/>
                <a:gd name="T1" fmla="*/ 3 h 457"/>
                <a:gd name="T2" fmla="*/ 591 w 593"/>
                <a:gd name="T3" fmla="*/ 22 h 457"/>
                <a:gd name="T4" fmla="*/ 593 w 593"/>
                <a:gd name="T5" fmla="*/ 42 h 457"/>
                <a:gd name="T6" fmla="*/ 590 w 593"/>
                <a:gd name="T7" fmla="*/ 51 h 457"/>
                <a:gd name="T8" fmla="*/ 436 w 593"/>
                <a:gd name="T9" fmla="*/ 442 h 457"/>
                <a:gd name="T10" fmla="*/ 418 w 593"/>
                <a:gd name="T11" fmla="*/ 455 h 457"/>
                <a:gd name="T12" fmla="*/ 395 w 593"/>
                <a:gd name="T13" fmla="*/ 455 h 457"/>
                <a:gd name="T14" fmla="*/ 377 w 593"/>
                <a:gd name="T15" fmla="*/ 442 h 457"/>
                <a:gd name="T16" fmla="*/ 298 w 593"/>
                <a:gd name="T17" fmla="*/ 209 h 457"/>
                <a:gd name="T18" fmla="*/ 286 w 593"/>
                <a:gd name="T19" fmla="*/ 210 h 457"/>
                <a:gd name="T20" fmla="*/ 193 w 593"/>
                <a:gd name="T21" fmla="*/ 443 h 457"/>
                <a:gd name="T22" fmla="*/ 175 w 593"/>
                <a:gd name="T23" fmla="*/ 455 h 457"/>
                <a:gd name="T24" fmla="*/ 152 w 593"/>
                <a:gd name="T25" fmla="*/ 455 h 457"/>
                <a:gd name="T26" fmla="*/ 134 w 593"/>
                <a:gd name="T27" fmla="*/ 442 h 457"/>
                <a:gd name="T28" fmla="*/ 4 w 593"/>
                <a:gd name="T29" fmla="*/ 55 h 457"/>
                <a:gd name="T30" fmla="*/ 0 w 593"/>
                <a:gd name="T31" fmla="*/ 37 h 457"/>
                <a:gd name="T32" fmla="*/ 9 w 593"/>
                <a:gd name="T33" fmla="*/ 12 h 457"/>
                <a:gd name="T34" fmla="*/ 33 w 593"/>
                <a:gd name="T35" fmla="*/ 2 h 457"/>
                <a:gd name="T36" fmla="*/ 129 w 593"/>
                <a:gd name="T37" fmla="*/ 3 h 457"/>
                <a:gd name="T38" fmla="*/ 145 w 593"/>
                <a:gd name="T39" fmla="*/ 15 h 457"/>
                <a:gd name="T40" fmla="*/ 151 w 593"/>
                <a:gd name="T41" fmla="*/ 26 h 457"/>
                <a:gd name="T42" fmla="*/ 152 w 593"/>
                <a:gd name="T43" fmla="*/ 27 h 457"/>
                <a:gd name="T44" fmla="*/ 208 w 593"/>
                <a:gd name="T45" fmla="*/ 213 h 457"/>
                <a:gd name="T46" fmla="*/ 257 w 593"/>
                <a:gd name="T47" fmla="*/ 90 h 457"/>
                <a:gd name="T48" fmla="*/ 243 w 593"/>
                <a:gd name="T49" fmla="*/ 46 h 457"/>
                <a:gd name="T50" fmla="*/ 244 w 593"/>
                <a:gd name="T51" fmla="*/ 24 h 457"/>
                <a:gd name="T52" fmla="*/ 262 w 593"/>
                <a:gd name="T53" fmla="*/ 5 h 457"/>
                <a:gd name="T54" fmla="*/ 359 w 593"/>
                <a:gd name="T55" fmla="*/ 2 h 457"/>
                <a:gd name="T56" fmla="*/ 386 w 593"/>
                <a:gd name="T57" fmla="*/ 13 h 457"/>
                <a:gd name="T58" fmla="*/ 393 w 593"/>
                <a:gd name="T59" fmla="*/ 26 h 457"/>
                <a:gd name="T60" fmla="*/ 394 w 593"/>
                <a:gd name="T61" fmla="*/ 27 h 457"/>
                <a:gd name="T62" fmla="*/ 452 w 593"/>
                <a:gd name="T63" fmla="*/ 213 h 457"/>
                <a:gd name="T64" fmla="*/ 525 w 593"/>
                <a:gd name="T65" fmla="*/ 23 h 457"/>
                <a:gd name="T66" fmla="*/ 544 w 593"/>
                <a:gd name="T67" fmla="*/ 3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93" h="457">
                  <a:moveTo>
                    <a:pt x="558" y="0"/>
                  </a:moveTo>
                  <a:lnTo>
                    <a:pt x="572" y="3"/>
                  </a:lnTo>
                  <a:lnTo>
                    <a:pt x="583" y="10"/>
                  </a:lnTo>
                  <a:lnTo>
                    <a:pt x="591" y="22"/>
                  </a:lnTo>
                  <a:lnTo>
                    <a:pt x="593" y="36"/>
                  </a:lnTo>
                  <a:lnTo>
                    <a:pt x="593" y="42"/>
                  </a:lnTo>
                  <a:lnTo>
                    <a:pt x="592" y="46"/>
                  </a:lnTo>
                  <a:lnTo>
                    <a:pt x="590" y="51"/>
                  </a:lnTo>
                  <a:lnTo>
                    <a:pt x="440" y="431"/>
                  </a:lnTo>
                  <a:lnTo>
                    <a:pt x="436" y="442"/>
                  </a:lnTo>
                  <a:lnTo>
                    <a:pt x="428" y="450"/>
                  </a:lnTo>
                  <a:lnTo>
                    <a:pt x="418" y="455"/>
                  </a:lnTo>
                  <a:lnTo>
                    <a:pt x="407" y="457"/>
                  </a:lnTo>
                  <a:lnTo>
                    <a:pt x="395" y="455"/>
                  </a:lnTo>
                  <a:lnTo>
                    <a:pt x="385" y="450"/>
                  </a:lnTo>
                  <a:lnTo>
                    <a:pt x="377" y="442"/>
                  </a:lnTo>
                  <a:lnTo>
                    <a:pt x="372" y="430"/>
                  </a:lnTo>
                  <a:lnTo>
                    <a:pt x="298" y="209"/>
                  </a:lnTo>
                  <a:lnTo>
                    <a:pt x="292" y="190"/>
                  </a:lnTo>
                  <a:lnTo>
                    <a:pt x="286" y="210"/>
                  </a:lnTo>
                  <a:lnTo>
                    <a:pt x="198" y="432"/>
                  </a:lnTo>
                  <a:lnTo>
                    <a:pt x="193" y="443"/>
                  </a:lnTo>
                  <a:lnTo>
                    <a:pt x="185" y="450"/>
                  </a:lnTo>
                  <a:lnTo>
                    <a:pt x="175" y="455"/>
                  </a:lnTo>
                  <a:lnTo>
                    <a:pt x="164" y="457"/>
                  </a:lnTo>
                  <a:lnTo>
                    <a:pt x="152" y="455"/>
                  </a:lnTo>
                  <a:lnTo>
                    <a:pt x="142" y="450"/>
                  </a:lnTo>
                  <a:lnTo>
                    <a:pt x="134" y="442"/>
                  </a:lnTo>
                  <a:lnTo>
                    <a:pt x="130" y="430"/>
                  </a:lnTo>
                  <a:lnTo>
                    <a:pt x="4" y="55"/>
                  </a:lnTo>
                  <a:lnTo>
                    <a:pt x="1" y="46"/>
                  </a:lnTo>
                  <a:lnTo>
                    <a:pt x="0" y="37"/>
                  </a:lnTo>
                  <a:lnTo>
                    <a:pt x="2" y="24"/>
                  </a:lnTo>
                  <a:lnTo>
                    <a:pt x="9" y="12"/>
                  </a:lnTo>
                  <a:lnTo>
                    <a:pt x="20" y="5"/>
                  </a:lnTo>
                  <a:lnTo>
                    <a:pt x="33" y="2"/>
                  </a:lnTo>
                  <a:lnTo>
                    <a:pt x="117" y="2"/>
                  </a:lnTo>
                  <a:lnTo>
                    <a:pt x="129" y="3"/>
                  </a:lnTo>
                  <a:lnTo>
                    <a:pt x="138" y="8"/>
                  </a:lnTo>
                  <a:lnTo>
                    <a:pt x="145" y="15"/>
                  </a:lnTo>
                  <a:lnTo>
                    <a:pt x="151" y="25"/>
                  </a:lnTo>
                  <a:lnTo>
                    <a:pt x="151" y="26"/>
                  </a:lnTo>
                  <a:lnTo>
                    <a:pt x="151" y="26"/>
                  </a:lnTo>
                  <a:lnTo>
                    <a:pt x="152" y="27"/>
                  </a:lnTo>
                  <a:lnTo>
                    <a:pt x="203" y="193"/>
                  </a:lnTo>
                  <a:lnTo>
                    <a:pt x="208" y="213"/>
                  </a:lnTo>
                  <a:lnTo>
                    <a:pt x="216" y="193"/>
                  </a:lnTo>
                  <a:lnTo>
                    <a:pt x="257" y="90"/>
                  </a:lnTo>
                  <a:lnTo>
                    <a:pt x="246" y="55"/>
                  </a:lnTo>
                  <a:lnTo>
                    <a:pt x="243" y="46"/>
                  </a:lnTo>
                  <a:lnTo>
                    <a:pt x="242" y="37"/>
                  </a:lnTo>
                  <a:lnTo>
                    <a:pt x="244" y="24"/>
                  </a:lnTo>
                  <a:lnTo>
                    <a:pt x="251" y="12"/>
                  </a:lnTo>
                  <a:lnTo>
                    <a:pt x="262" y="5"/>
                  </a:lnTo>
                  <a:lnTo>
                    <a:pt x="276" y="2"/>
                  </a:lnTo>
                  <a:lnTo>
                    <a:pt x="359" y="2"/>
                  </a:lnTo>
                  <a:lnTo>
                    <a:pt x="374" y="5"/>
                  </a:lnTo>
                  <a:lnTo>
                    <a:pt x="386" y="13"/>
                  </a:lnTo>
                  <a:lnTo>
                    <a:pt x="393" y="25"/>
                  </a:lnTo>
                  <a:lnTo>
                    <a:pt x="393" y="26"/>
                  </a:lnTo>
                  <a:lnTo>
                    <a:pt x="394" y="26"/>
                  </a:lnTo>
                  <a:lnTo>
                    <a:pt x="394" y="27"/>
                  </a:lnTo>
                  <a:lnTo>
                    <a:pt x="447" y="193"/>
                  </a:lnTo>
                  <a:lnTo>
                    <a:pt x="452" y="213"/>
                  </a:lnTo>
                  <a:lnTo>
                    <a:pt x="457" y="193"/>
                  </a:lnTo>
                  <a:lnTo>
                    <a:pt x="525" y="23"/>
                  </a:lnTo>
                  <a:lnTo>
                    <a:pt x="533" y="11"/>
                  </a:lnTo>
                  <a:lnTo>
                    <a:pt x="544" y="3"/>
                  </a:lnTo>
                  <a:lnTo>
                    <a:pt x="558" y="0"/>
                  </a:lnTo>
                  <a:close/>
                </a:path>
              </a:pathLst>
            </a:custGeom>
            <a:solidFill>
              <a:srgbClr val="000000"/>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215"/>
            </a:p>
          </p:txBody>
        </p:sp>
        <p:sp>
          <p:nvSpPr>
            <p:cNvPr id="17" name="Freeform 8"/>
            <p:cNvSpPr>
              <a:spLocks/>
            </p:cNvSpPr>
            <p:nvPr/>
          </p:nvSpPr>
          <p:spPr bwMode="auto">
            <a:xfrm>
              <a:off x="4595" y="2983"/>
              <a:ext cx="198" cy="153"/>
            </a:xfrm>
            <a:custGeom>
              <a:avLst/>
              <a:gdLst>
                <a:gd name="T0" fmla="*/ 573 w 594"/>
                <a:gd name="T1" fmla="*/ 3 h 457"/>
                <a:gd name="T2" fmla="*/ 592 w 594"/>
                <a:gd name="T3" fmla="*/ 22 h 457"/>
                <a:gd name="T4" fmla="*/ 594 w 594"/>
                <a:gd name="T5" fmla="*/ 42 h 457"/>
                <a:gd name="T6" fmla="*/ 591 w 594"/>
                <a:gd name="T7" fmla="*/ 51 h 457"/>
                <a:gd name="T8" fmla="*/ 436 w 594"/>
                <a:gd name="T9" fmla="*/ 442 h 457"/>
                <a:gd name="T10" fmla="*/ 419 w 594"/>
                <a:gd name="T11" fmla="*/ 455 h 457"/>
                <a:gd name="T12" fmla="*/ 395 w 594"/>
                <a:gd name="T13" fmla="*/ 455 h 457"/>
                <a:gd name="T14" fmla="*/ 378 w 594"/>
                <a:gd name="T15" fmla="*/ 442 h 457"/>
                <a:gd name="T16" fmla="*/ 298 w 594"/>
                <a:gd name="T17" fmla="*/ 209 h 457"/>
                <a:gd name="T18" fmla="*/ 286 w 594"/>
                <a:gd name="T19" fmla="*/ 210 h 457"/>
                <a:gd name="T20" fmla="*/ 193 w 594"/>
                <a:gd name="T21" fmla="*/ 443 h 457"/>
                <a:gd name="T22" fmla="*/ 175 w 594"/>
                <a:gd name="T23" fmla="*/ 455 h 457"/>
                <a:gd name="T24" fmla="*/ 152 w 594"/>
                <a:gd name="T25" fmla="*/ 455 h 457"/>
                <a:gd name="T26" fmla="*/ 135 w 594"/>
                <a:gd name="T27" fmla="*/ 442 h 457"/>
                <a:gd name="T28" fmla="*/ 4 w 594"/>
                <a:gd name="T29" fmla="*/ 55 h 457"/>
                <a:gd name="T30" fmla="*/ 0 w 594"/>
                <a:gd name="T31" fmla="*/ 37 h 457"/>
                <a:gd name="T32" fmla="*/ 9 w 594"/>
                <a:gd name="T33" fmla="*/ 12 h 457"/>
                <a:gd name="T34" fmla="*/ 34 w 594"/>
                <a:gd name="T35" fmla="*/ 2 h 457"/>
                <a:gd name="T36" fmla="*/ 132 w 594"/>
                <a:gd name="T37" fmla="*/ 5 h 457"/>
                <a:gd name="T38" fmla="*/ 151 w 594"/>
                <a:gd name="T39" fmla="*/ 25 h 457"/>
                <a:gd name="T40" fmla="*/ 152 w 594"/>
                <a:gd name="T41" fmla="*/ 26 h 457"/>
                <a:gd name="T42" fmla="*/ 204 w 594"/>
                <a:gd name="T43" fmla="*/ 193 h 457"/>
                <a:gd name="T44" fmla="*/ 216 w 594"/>
                <a:gd name="T45" fmla="*/ 193 h 457"/>
                <a:gd name="T46" fmla="*/ 247 w 594"/>
                <a:gd name="T47" fmla="*/ 55 h 457"/>
                <a:gd name="T48" fmla="*/ 242 w 594"/>
                <a:gd name="T49" fmla="*/ 37 h 457"/>
                <a:gd name="T50" fmla="*/ 252 w 594"/>
                <a:gd name="T51" fmla="*/ 12 h 457"/>
                <a:gd name="T52" fmla="*/ 276 w 594"/>
                <a:gd name="T53" fmla="*/ 2 h 457"/>
                <a:gd name="T54" fmla="*/ 374 w 594"/>
                <a:gd name="T55" fmla="*/ 5 h 457"/>
                <a:gd name="T56" fmla="*/ 394 w 594"/>
                <a:gd name="T57" fmla="*/ 25 h 457"/>
                <a:gd name="T58" fmla="*/ 394 w 594"/>
                <a:gd name="T59" fmla="*/ 26 h 457"/>
                <a:gd name="T60" fmla="*/ 447 w 594"/>
                <a:gd name="T61" fmla="*/ 193 h 457"/>
                <a:gd name="T62" fmla="*/ 458 w 594"/>
                <a:gd name="T63" fmla="*/ 193 h 457"/>
                <a:gd name="T64" fmla="*/ 533 w 594"/>
                <a:gd name="T65" fmla="*/ 11 h 457"/>
                <a:gd name="T66" fmla="*/ 558 w 594"/>
                <a:gd name="T67" fmla="*/ 0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94" h="457">
                  <a:moveTo>
                    <a:pt x="558" y="0"/>
                  </a:moveTo>
                  <a:lnTo>
                    <a:pt x="573" y="3"/>
                  </a:lnTo>
                  <a:lnTo>
                    <a:pt x="583" y="10"/>
                  </a:lnTo>
                  <a:lnTo>
                    <a:pt x="592" y="22"/>
                  </a:lnTo>
                  <a:lnTo>
                    <a:pt x="594" y="36"/>
                  </a:lnTo>
                  <a:lnTo>
                    <a:pt x="594" y="42"/>
                  </a:lnTo>
                  <a:lnTo>
                    <a:pt x="593" y="46"/>
                  </a:lnTo>
                  <a:lnTo>
                    <a:pt x="591" y="51"/>
                  </a:lnTo>
                  <a:lnTo>
                    <a:pt x="442" y="431"/>
                  </a:lnTo>
                  <a:lnTo>
                    <a:pt x="436" y="442"/>
                  </a:lnTo>
                  <a:lnTo>
                    <a:pt x="428" y="450"/>
                  </a:lnTo>
                  <a:lnTo>
                    <a:pt x="419" y="455"/>
                  </a:lnTo>
                  <a:lnTo>
                    <a:pt x="407" y="457"/>
                  </a:lnTo>
                  <a:lnTo>
                    <a:pt x="395" y="455"/>
                  </a:lnTo>
                  <a:lnTo>
                    <a:pt x="385" y="450"/>
                  </a:lnTo>
                  <a:lnTo>
                    <a:pt x="378" y="442"/>
                  </a:lnTo>
                  <a:lnTo>
                    <a:pt x="372" y="430"/>
                  </a:lnTo>
                  <a:lnTo>
                    <a:pt x="298" y="209"/>
                  </a:lnTo>
                  <a:lnTo>
                    <a:pt x="293" y="190"/>
                  </a:lnTo>
                  <a:lnTo>
                    <a:pt x="286" y="210"/>
                  </a:lnTo>
                  <a:lnTo>
                    <a:pt x="198" y="432"/>
                  </a:lnTo>
                  <a:lnTo>
                    <a:pt x="193" y="443"/>
                  </a:lnTo>
                  <a:lnTo>
                    <a:pt x="186" y="450"/>
                  </a:lnTo>
                  <a:lnTo>
                    <a:pt x="175" y="455"/>
                  </a:lnTo>
                  <a:lnTo>
                    <a:pt x="165" y="457"/>
                  </a:lnTo>
                  <a:lnTo>
                    <a:pt x="152" y="455"/>
                  </a:lnTo>
                  <a:lnTo>
                    <a:pt x="143" y="450"/>
                  </a:lnTo>
                  <a:lnTo>
                    <a:pt x="135" y="442"/>
                  </a:lnTo>
                  <a:lnTo>
                    <a:pt x="130" y="430"/>
                  </a:lnTo>
                  <a:lnTo>
                    <a:pt x="4" y="55"/>
                  </a:lnTo>
                  <a:lnTo>
                    <a:pt x="1" y="46"/>
                  </a:lnTo>
                  <a:lnTo>
                    <a:pt x="0" y="37"/>
                  </a:lnTo>
                  <a:lnTo>
                    <a:pt x="2" y="24"/>
                  </a:lnTo>
                  <a:lnTo>
                    <a:pt x="9" y="12"/>
                  </a:lnTo>
                  <a:lnTo>
                    <a:pt x="20" y="5"/>
                  </a:lnTo>
                  <a:lnTo>
                    <a:pt x="34" y="2"/>
                  </a:lnTo>
                  <a:lnTo>
                    <a:pt x="119" y="2"/>
                  </a:lnTo>
                  <a:lnTo>
                    <a:pt x="132" y="5"/>
                  </a:lnTo>
                  <a:lnTo>
                    <a:pt x="144" y="13"/>
                  </a:lnTo>
                  <a:lnTo>
                    <a:pt x="151" y="25"/>
                  </a:lnTo>
                  <a:lnTo>
                    <a:pt x="151" y="26"/>
                  </a:lnTo>
                  <a:lnTo>
                    <a:pt x="152" y="26"/>
                  </a:lnTo>
                  <a:lnTo>
                    <a:pt x="152" y="27"/>
                  </a:lnTo>
                  <a:lnTo>
                    <a:pt x="204" y="193"/>
                  </a:lnTo>
                  <a:lnTo>
                    <a:pt x="209" y="213"/>
                  </a:lnTo>
                  <a:lnTo>
                    <a:pt x="216" y="193"/>
                  </a:lnTo>
                  <a:lnTo>
                    <a:pt x="257" y="90"/>
                  </a:lnTo>
                  <a:lnTo>
                    <a:pt x="247" y="55"/>
                  </a:lnTo>
                  <a:lnTo>
                    <a:pt x="243" y="46"/>
                  </a:lnTo>
                  <a:lnTo>
                    <a:pt x="242" y="37"/>
                  </a:lnTo>
                  <a:lnTo>
                    <a:pt x="244" y="24"/>
                  </a:lnTo>
                  <a:lnTo>
                    <a:pt x="252" y="12"/>
                  </a:lnTo>
                  <a:lnTo>
                    <a:pt x="262" y="5"/>
                  </a:lnTo>
                  <a:lnTo>
                    <a:pt x="276" y="2"/>
                  </a:lnTo>
                  <a:lnTo>
                    <a:pt x="360" y="2"/>
                  </a:lnTo>
                  <a:lnTo>
                    <a:pt x="374" y="5"/>
                  </a:lnTo>
                  <a:lnTo>
                    <a:pt x="386" y="13"/>
                  </a:lnTo>
                  <a:lnTo>
                    <a:pt x="394" y="25"/>
                  </a:lnTo>
                  <a:lnTo>
                    <a:pt x="394" y="26"/>
                  </a:lnTo>
                  <a:lnTo>
                    <a:pt x="394" y="26"/>
                  </a:lnTo>
                  <a:lnTo>
                    <a:pt x="394" y="27"/>
                  </a:lnTo>
                  <a:lnTo>
                    <a:pt x="447" y="193"/>
                  </a:lnTo>
                  <a:lnTo>
                    <a:pt x="451" y="213"/>
                  </a:lnTo>
                  <a:lnTo>
                    <a:pt x="458" y="193"/>
                  </a:lnTo>
                  <a:lnTo>
                    <a:pt x="526" y="23"/>
                  </a:lnTo>
                  <a:lnTo>
                    <a:pt x="533" y="11"/>
                  </a:lnTo>
                  <a:lnTo>
                    <a:pt x="544" y="3"/>
                  </a:lnTo>
                  <a:lnTo>
                    <a:pt x="558" y="0"/>
                  </a:lnTo>
                  <a:close/>
                </a:path>
              </a:pathLst>
            </a:custGeom>
            <a:solidFill>
              <a:srgbClr val="000000"/>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215"/>
            </a:p>
          </p:txBody>
        </p:sp>
        <p:sp>
          <p:nvSpPr>
            <p:cNvPr id="18" name="Freeform 9"/>
            <p:cNvSpPr>
              <a:spLocks/>
            </p:cNvSpPr>
            <p:nvPr/>
          </p:nvSpPr>
          <p:spPr bwMode="auto">
            <a:xfrm>
              <a:off x="4809" y="2984"/>
              <a:ext cx="120" cy="151"/>
            </a:xfrm>
            <a:custGeom>
              <a:avLst/>
              <a:gdLst>
                <a:gd name="T0" fmla="*/ 45 w 361"/>
                <a:gd name="T1" fmla="*/ 0 h 453"/>
                <a:gd name="T2" fmla="*/ 83 w 361"/>
                <a:gd name="T3" fmla="*/ 0 h 453"/>
                <a:gd name="T4" fmla="*/ 164 w 361"/>
                <a:gd name="T5" fmla="*/ 0 h 453"/>
                <a:gd name="T6" fmla="*/ 222 w 361"/>
                <a:gd name="T7" fmla="*/ 0 h 453"/>
                <a:gd name="T8" fmla="*/ 295 w 361"/>
                <a:gd name="T9" fmla="*/ 0 h 453"/>
                <a:gd name="T10" fmla="*/ 322 w 361"/>
                <a:gd name="T11" fmla="*/ 0 h 453"/>
                <a:gd name="T12" fmla="*/ 339 w 361"/>
                <a:gd name="T13" fmla="*/ 3 h 453"/>
                <a:gd name="T14" fmla="*/ 358 w 361"/>
                <a:gd name="T15" fmla="*/ 21 h 453"/>
                <a:gd name="T16" fmla="*/ 358 w 361"/>
                <a:gd name="T17" fmla="*/ 47 h 453"/>
                <a:gd name="T18" fmla="*/ 341 w 361"/>
                <a:gd name="T19" fmla="*/ 66 h 453"/>
                <a:gd name="T20" fmla="*/ 324 w 361"/>
                <a:gd name="T21" fmla="*/ 69 h 453"/>
                <a:gd name="T22" fmla="*/ 299 w 361"/>
                <a:gd name="T23" fmla="*/ 69 h 453"/>
                <a:gd name="T24" fmla="*/ 216 w 361"/>
                <a:gd name="T25" fmla="*/ 69 h 453"/>
                <a:gd name="T26" fmla="*/ 177 w 361"/>
                <a:gd name="T27" fmla="*/ 69 h 453"/>
                <a:gd name="T28" fmla="*/ 153 w 361"/>
                <a:gd name="T29" fmla="*/ 69 h 453"/>
                <a:gd name="T30" fmla="*/ 150 w 361"/>
                <a:gd name="T31" fmla="*/ 173 h 453"/>
                <a:gd name="T32" fmla="*/ 163 w 361"/>
                <a:gd name="T33" fmla="*/ 173 h 453"/>
                <a:gd name="T34" fmla="*/ 192 w 361"/>
                <a:gd name="T35" fmla="*/ 173 h 453"/>
                <a:gd name="T36" fmla="*/ 243 w 361"/>
                <a:gd name="T37" fmla="*/ 173 h 453"/>
                <a:gd name="T38" fmla="*/ 265 w 361"/>
                <a:gd name="T39" fmla="*/ 173 h 453"/>
                <a:gd name="T40" fmla="*/ 282 w 361"/>
                <a:gd name="T41" fmla="*/ 176 h 453"/>
                <a:gd name="T42" fmla="*/ 299 w 361"/>
                <a:gd name="T43" fmla="*/ 192 h 453"/>
                <a:gd name="T44" fmla="*/ 299 w 361"/>
                <a:gd name="T45" fmla="*/ 218 h 453"/>
                <a:gd name="T46" fmla="*/ 282 w 361"/>
                <a:gd name="T47" fmla="*/ 235 h 453"/>
                <a:gd name="T48" fmla="*/ 266 w 361"/>
                <a:gd name="T49" fmla="*/ 238 h 453"/>
                <a:gd name="T50" fmla="*/ 243 w 361"/>
                <a:gd name="T51" fmla="*/ 238 h 453"/>
                <a:gd name="T52" fmla="*/ 210 w 361"/>
                <a:gd name="T53" fmla="*/ 238 h 453"/>
                <a:gd name="T54" fmla="*/ 175 w 361"/>
                <a:gd name="T55" fmla="*/ 238 h 453"/>
                <a:gd name="T56" fmla="*/ 153 w 361"/>
                <a:gd name="T57" fmla="*/ 238 h 453"/>
                <a:gd name="T58" fmla="*/ 150 w 361"/>
                <a:gd name="T59" fmla="*/ 242 h 453"/>
                <a:gd name="T60" fmla="*/ 150 w 361"/>
                <a:gd name="T61" fmla="*/ 267 h 453"/>
                <a:gd name="T62" fmla="*/ 150 w 361"/>
                <a:gd name="T63" fmla="*/ 353 h 453"/>
                <a:gd name="T64" fmla="*/ 150 w 361"/>
                <a:gd name="T65" fmla="*/ 421 h 453"/>
                <a:gd name="T66" fmla="*/ 139 w 361"/>
                <a:gd name="T67" fmla="*/ 444 h 453"/>
                <a:gd name="T68" fmla="*/ 117 w 361"/>
                <a:gd name="T69" fmla="*/ 453 h 453"/>
                <a:gd name="T70" fmla="*/ 103 w 361"/>
                <a:gd name="T71" fmla="*/ 453 h 453"/>
                <a:gd name="T72" fmla="*/ 63 w 361"/>
                <a:gd name="T73" fmla="*/ 453 h 453"/>
                <a:gd name="T74" fmla="*/ 21 w 361"/>
                <a:gd name="T75" fmla="*/ 451 h 453"/>
                <a:gd name="T76" fmla="*/ 3 w 361"/>
                <a:gd name="T77" fmla="*/ 433 h 453"/>
                <a:gd name="T78" fmla="*/ 0 w 361"/>
                <a:gd name="T79" fmla="*/ 418 h 453"/>
                <a:gd name="T80" fmla="*/ 0 w 361"/>
                <a:gd name="T81" fmla="*/ 288 h 453"/>
                <a:gd name="T82" fmla="*/ 0 w 361"/>
                <a:gd name="T83" fmla="*/ 224 h 453"/>
                <a:gd name="T84" fmla="*/ 0 w 361"/>
                <a:gd name="T85" fmla="*/ 132 h 453"/>
                <a:gd name="T86" fmla="*/ 0 w 361"/>
                <a:gd name="T87" fmla="*/ 30 h 453"/>
                <a:gd name="T88" fmla="*/ 9 w 361"/>
                <a:gd name="T89" fmla="*/ 9 h 453"/>
                <a:gd name="T90" fmla="*/ 31 w 361"/>
                <a:gd name="T91" fmla="*/ 0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61" h="453">
                  <a:moveTo>
                    <a:pt x="35" y="0"/>
                  </a:moveTo>
                  <a:lnTo>
                    <a:pt x="45" y="0"/>
                  </a:lnTo>
                  <a:lnTo>
                    <a:pt x="62" y="0"/>
                  </a:lnTo>
                  <a:lnTo>
                    <a:pt x="83" y="0"/>
                  </a:lnTo>
                  <a:lnTo>
                    <a:pt x="134" y="0"/>
                  </a:lnTo>
                  <a:lnTo>
                    <a:pt x="164" y="0"/>
                  </a:lnTo>
                  <a:lnTo>
                    <a:pt x="193" y="0"/>
                  </a:lnTo>
                  <a:lnTo>
                    <a:pt x="222" y="0"/>
                  </a:lnTo>
                  <a:lnTo>
                    <a:pt x="274" y="0"/>
                  </a:lnTo>
                  <a:lnTo>
                    <a:pt x="295" y="0"/>
                  </a:lnTo>
                  <a:lnTo>
                    <a:pt x="311" y="0"/>
                  </a:lnTo>
                  <a:lnTo>
                    <a:pt x="322" y="0"/>
                  </a:lnTo>
                  <a:lnTo>
                    <a:pt x="326" y="0"/>
                  </a:lnTo>
                  <a:lnTo>
                    <a:pt x="339" y="3"/>
                  </a:lnTo>
                  <a:lnTo>
                    <a:pt x="350" y="10"/>
                  </a:lnTo>
                  <a:lnTo>
                    <a:pt x="358" y="21"/>
                  </a:lnTo>
                  <a:lnTo>
                    <a:pt x="361" y="34"/>
                  </a:lnTo>
                  <a:lnTo>
                    <a:pt x="358" y="47"/>
                  </a:lnTo>
                  <a:lnTo>
                    <a:pt x="350" y="58"/>
                  </a:lnTo>
                  <a:lnTo>
                    <a:pt x="341" y="66"/>
                  </a:lnTo>
                  <a:lnTo>
                    <a:pt x="327" y="69"/>
                  </a:lnTo>
                  <a:lnTo>
                    <a:pt x="324" y="69"/>
                  </a:lnTo>
                  <a:lnTo>
                    <a:pt x="314" y="69"/>
                  </a:lnTo>
                  <a:lnTo>
                    <a:pt x="299" y="69"/>
                  </a:lnTo>
                  <a:lnTo>
                    <a:pt x="238" y="69"/>
                  </a:lnTo>
                  <a:lnTo>
                    <a:pt x="216" y="69"/>
                  </a:lnTo>
                  <a:lnTo>
                    <a:pt x="196" y="69"/>
                  </a:lnTo>
                  <a:lnTo>
                    <a:pt x="177" y="69"/>
                  </a:lnTo>
                  <a:lnTo>
                    <a:pt x="163" y="69"/>
                  </a:lnTo>
                  <a:lnTo>
                    <a:pt x="153" y="69"/>
                  </a:lnTo>
                  <a:lnTo>
                    <a:pt x="150" y="69"/>
                  </a:lnTo>
                  <a:lnTo>
                    <a:pt x="150" y="173"/>
                  </a:lnTo>
                  <a:lnTo>
                    <a:pt x="153" y="173"/>
                  </a:lnTo>
                  <a:lnTo>
                    <a:pt x="163" y="173"/>
                  </a:lnTo>
                  <a:lnTo>
                    <a:pt x="175" y="173"/>
                  </a:lnTo>
                  <a:lnTo>
                    <a:pt x="192" y="173"/>
                  </a:lnTo>
                  <a:lnTo>
                    <a:pt x="227" y="173"/>
                  </a:lnTo>
                  <a:lnTo>
                    <a:pt x="243" y="173"/>
                  </a:lnTo>
                  <a:lnTo>
                    <a:pt x="257" y="173"/>
                  </a:lnTo>
                  <a:lnTo>
                    <a:pt x="265" y="173"/>
                  </a:lnTo>
                  <a:lnTo>
                    <a:pt x="270" y="173"/>
                  </a:lnTo>
                  <a:lnTo>
                    <a:pt x="282" y="176"/>
                  </a:lnTo>
                  <a:lnTo>
                    <a:pt x="292" y="183"/>
                  </a:lnTo>
                  <a:lnTo>
                    <a:pt x="299" y="192"/>
                  </a:lnTo>
                  <a:lnTo>
                    <a:pt x="301" y="205"/>
                  </a:lnTo>
                  <a:lnTo>
                    <a:pt x="299" y="218"/>
                  </a:lnTo>
                  <a:lnTo>
                    <a:pt x="293" y="228"/>
                  </a:lnTo>
                  <a:lnTo>
                    <a:pt x="282" y="235"/>
                  </a:lnTo>
                  <a:lnTo>
                    <a:pt x="270" y="238"/>
                  </a:lnTo>
                  <a:lnTo>
                    <a:pt x="266" y="238"/>
                  </a:lnTo>
                  <a:lnTo>
                    <a:pt x="257" y="238"/>
                  </a:lnTo>
                  <a:lnTo>
                    <a:pt x="243" y="238"/>
                  </a:lnTo>
                  <a:lnTo>
                    <a:pt x="228" y="238"/>
                  </a:lnTo>
                  <a:lnTo>
                    <a:pt x="210" y="238"/>
                  </a:lnTo>
                  <a:lnTo>
                    <a:pt x="192" y="238"/>
                  </a:lnTo>
                  <a:lnTo>
                    <a:pt x="175" y="238"/>
                  </a:lnTo>
                  <a:lnTo>
                    <a:pt x="163" y="238"/>
                  </a:lnTo>
                  <a:lnTo>
                    <a:pt x="153" y="238"/>
                  </a:lnTo>
                  <a:lnTo>
                    <a:pt x="150" y="238"/>
                  </a:lnTo>
                  <a:lnTo>
                    <a:pt x="150" y="242"/>
                  </a:lnTo>
                  <a:lnTo>
                    <a:pt x="150" y="252"/>
                  </a:lnTo>
                  <a:lnTo>
                    <a:pt x="150" y="267"/>
                  </a:lnTo>
                  <a:lnTo>
                    <a:pt x="150" y="331"/>
                  </a:lnTo>
                  <a:lnTo>
                    <a:pt x="150" y="353"/>
                  </a:lnTo>
                  <a:lnTo>
                    <a:pt x="150" y="375"/>
                  </a:lnTo>
                  <a:lnTo>
                    <a:pt x="150" y="421"/>
                  </a:lnTo>
                  <a:lnTo>
                    <a:pt x="147" y="433"/>
                  </a:lnTo>
                  <a:lnTo>
                    <a:pt x="139" y="444"/>
                  </a:lnTo>
                  <a:lnTo>
                    <a:pt x="130" y="450"/>
                  </a:lnTo>
                  <a:lnTo>
                    <a:pt x="117" y="453"/>
                  </a:lnTo>
                  <a:lnTo>
                    <a:pt x="113" y="453"/>
                  </a:lnTo>
                  <a:lnTo>
                    <a:pt x="103" y="453"/>
                  </a:lnTo>
                  <a:lnTo>
                    <a:pt x="86" y="453"/>
                  </a:lnTo>
                  <a:lnTo>
                    <a:pt x="63" y="453"/>
                  </a:lnTo>
                  <a:lnTo>
                    <a:pt x="34" y="453"/>
                  </a:lnTo>
                  <a:lnTo>
                    <a:pt x="21" y="451"/>
                  </a:lnTo>
                  <a:lnTo>
                    <a:pt x="10" y="444"/>
                  </a:lnTo>
                  <a:lnTo>
                    <a:pt x="3" y="433"/>
                  </a:lnTo>
                  <a:lnTo>
                    <a:pt x="0" y="421"/>
                  </a:lnTo>
                  <a:lnTo>
                    <a:pt x="0" y="418"/>
                  </a:lnTo>
                  <a:lnTo>
                    <a:pt x="0" y="407"/>
                  </a:lnTo>
                  <a:lnTo>
                    <a:pt x="0" y="288"/>
                  </a:lnTo>
                  <a:lnTo>
                    <a:pt x="0" y="256"/>
                  </a:lnTo>
                  <a:lnTo>
                    <a:pt x="0" y="224"/>
                  </a:lnTo>
                  <a:lnTo>
                    <a:pt x="0" y="160"/>
                  </a:lnTo>
                  <a:lnTo>
                    <a:pt x="0" y="132"/>
                  </a:lnTo>
                  <a:lnTo>
                    <a:pt x="0" y="106"/>
                  </a:lnTo>
                  <a:lnTo>
                    <a:pt x="0" y="30"/>
                  </a:lnTo>
                  <a:lnTo>
                    <a:pt x="3" y="19"/>
                  </a:lnTo>
                  <a:lnTo>
                    <a:pt x="9" y="9"/>
                  </a:lnTo>
                  <a:lnTo>
                    <a:pt x="19" y="2"/>
                  </a:lnTo>
                  <a:lnTo>
                    <a:pt x="31" y="0"/>
                  </a:lnTo>
                  <a:lnTo>
                    <a:pt x="35" y="0"/>
                  </a:lnTo>
                  <a:close/>
                </a:path>
              </a:pathLst>
            </a:custGeom>
            <a:solidFill>
              <a:srgbClr val="000000"/>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215"/>
            </a:p>
          </p:txBody>
        </p:sp>
        <p:sp>
          <p:nvSpPr>
            <p:cNvPr id="19" name="Freeform 10"/>
            <p:cNvSpPr>
              <a:spLocks/>
            </p:cNvSpPr>
            <p:nvPr/>
          </p:nvSpPr>
          <p:spPr bwMode="auto">
            <a:xfrm>
              <a:off x="4764" y="2523"/>
              <a:ext cx="85" cy="107"/>
            </a:xfrm>
            <a:custGeom>
              <a:avLst/>
              <a:gdLst>
                <a:gd name="T0" fmla="*/ 106 w 255"/>
                <a:gd name="T1" fmla="*/ 0 h 321"/>
                <a:gd name="T2" fmla="*/ 124 w 255"/>
                <a:gd name="T3" fmla="*/ 0 h 321"/>
                <a:gd name="T4" fmla="*/ 145 w 255"/>
                <a:gd name="T5" fmla="*/ 6 h 321"/>
                <a:gd name="T6" fmla="*/ 169 w 255"/>
                <a:gd name="T7" fmla="*/ 17 h 321"/>
                <a:gd name="T8" fmla="*/ 192 w 255"/>
                <a:gd name="T9" fmla="*/ 34 h 321"/>
                <a:gd name="T10" fmla="*/ 212 w 255"/>
                <a:gd name="T11" fmla="*/ 55 h 321"/>
                <a:gd name="T12" fmla="*/ 226 w 255"/>
                <a:gd name="T13" fmla="*/ 78 h 321"/>
                <a:gd name="T14" fmla="*/ 239 w 255"/>
                <a:gd name="T15" fmla="*/ 103 h 321"/>
                <a:gd name="T16" fmla="*/ 247 w 255"/>
                <a:gd name="T17" fmla="*/ 129 h 321"/>
                <a:gd name="T18" fmla="*/ 252 w 255"/>
                <a:gd name="T19" fmla="*/ 156 h 321"/>
                <a:gd name="T20" fmla="*/ 255 w 255"/>
                <a:gd name="T21" fmla="*/ 183 h 321"/>
                <a:gd name="T22" fmla="*/ 252 w 255"/>
                <a:gd name="T23" fmla="*/ 209 h 321"/>
                <a:gd name="T24" fmla="*/ 247 w 255"/>
                <a:gd name="T25" fmla="*/ 234 h 321"/>
                <a:gd name="T26" fmla="*/ 240 w 255"/>
                <a:gd name="T27" fmla="*/ 257 h 321"/>
                <a:gd name="T28" fmla="*/ 228 w 255"/>
                <a:gd name="T29" fmla="*/ 277 h 321"/>
                <a:gd name="T30" fmla="*/ 214 w 255"/>
                <a:gd name="T31" fmla="*/ 293 h 321"/>
                <a:gd name="T32" fmla="*/ 197 w 255"/>
                <a:gd name="T33" fmla="*/ 305 h 321"/>
                <a:gd name="T34" fmla="*/ 175 w 255"/>
                <a:gd name="T35" fmla="*/ 315 h 321"/>
                <a:gd name="T36" fmla="*/ 155 w 255"/>
                <a:gd name="T37" fmla="*/ 320 h 321"/>
                <a:gd name="T38" fmla="*/ 137 w 255"/>
                <a:gd name="T39" fmla="*/ 321 h 321"/>
                <a:gd name="T40" fmla="*/ 121 w 255"/>
                <a:gd name="T41" fmla="*/ 319 h 321"/>
                <a:gd name="T42" fmla="*/ 107 w 255"/>
                <a:gd name="T43" fmla="*/ 312 h 321"/>
                <a:gd name="T44" fmla="*/ 95 w 255"/>
                <a:gd name="T45" fmla="*/ 303 h 321"/>
                <a:gd name="T46" fmla="*/ 84 w 255"/>
                <a:gd name="T47" fmla="*/ 292 h 321"/>
                <a:gd name="T48" fmla="*/ 74 w 255"/>
                <a:gd name="T49" fmla="*/ 278 h 321"/>
                <a:gd name="T50" fmla="*/ 65 w 255"/>
                <a:gd name="T51" fmla="*/ 262 h 321"/>
                <a:gd name="T52" fmla="*/ 57 w 255"/>
                <a:gd name="T53" fmla="*/ 246 h 321"/>
                <a:gd name="T54" fmla="*/ 49 w 255"/>
                <a:gd name="T55" fmla="*/ 229 h 321"/>
                <a:gd name="T56" fmla="*/ 43 w 255"/>
                <a:gd name="T57" fmla="*/ 212 h 321"/>
                <a:gd name="T58" fmla="*/ 35 w 255"/>
                <a:gd name="T59" fmla="*/ 195 h 321"/>
                <a:gd name="T60" fmla="*/ 28 w 255"/>
                <a:gd name="T61" fmla="*/ 178 h 321"/>
                <a:gd name="T62" fmla="*/ 20 w 255"/>
                <a:gd name="T63" fmla="*/ 163 h 321"/>
                <a:gd name="T64" fmla="*/ 12 w 255"/>
                <a:gd name="T65" fmla="*/ 149 h 321"/>
                <a:gd name="T66" fmla="*/ 3 w 255"/>
                <a:gd name="T67" fmla="*/ 138 h 321"/>
                <a:gd name="T68" fmla="*/ 1 w 255"/>
                <a:gd name="T69" fmla="*/ 133 h 321"/>
                <a:gd name="T70" fmla="*/ 0 w 255"/>
                <a:gd name="T71" fmla="*/ 127 h 321"/>
                <a:gd name="T72" fmla="*/ 2 w 255"/>
                <a:gd name="T73" fmla="*/ 121 h 321"/>
                <a:gd name="T74" fmla="*/ 11 w 255"/>
                <a:gd name="T75" fmla="*/ 98 h 321"/>
                <a:gd name="T76" fmla="*/ 21 w 255"/>
                <a:gd name="T77" fmla="*/ 76 h 321"/>
                <a:gd name="T78" fmla="*/ 32 w 255"/>
                <a:gd name="T79" fmla="*/ 57 h 321"/>
                <a:gd name="T80" fmla="*/ 44 w 255"/>
                <a:gd name="T81" fmla="*/ 39 h 321"/>
                <a:gd name="T82" fmla="*/ 57 w 255"/>
                <a:gd name="T83" fmla="*/ 23 h 321"/>
                <a:gd name="T84" fmla="*/ 72 w 255"/>
                <a:gd name="T85" fmla="*/ 12 h 321"/>
                <a:gd name="T86" fmla="*/ 88 w 255"/>
                <a:gd name="T87" fmla="*/ 4 h 321"/>
                <a:gd name="T88" fmla="*/ 106 w 255"/>
                <a:gd name="T89" fmla="*/ 0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55" h="321">
                  <a:moveTo>
                    <a:pt x="106" y="0"/>
                  </a:moveTo>
                  <a:lnTo>
                    <a:pt x="124" y="0"/>
                  </a:lnTo>
                  <a:lnTo>
                    <a:pt x="145" y="6"/>
                  </a:lnTo>
                  <a:lnTo>
                    <a:pt x="169" y="17"/>
                  </a:lnTo>
                  <a:lnTo>
                    <a:pt x="192" y="34"/>
                  </a:lnTo>
                  <a:lnTo>
                    <a:pt x="212" y="55"/>
                  </a:lnTo>
                  <a:lnTo>
                    <a:pt x="226" y="78"/>
                  </a:lnTo>
                  <a:lnTo>
                    <a:pt x="239" y="103"/>
                  </a:lnTo>
                  <a:lnTo>
                    <a:pt x="247" y="129"/>
                  </a:lnTo>
                  <a:lnTo>
                    <a:pt x="252" y="156"/>
                  </a:lnTo>
                  <a:lnTo>
                    <a:pt x="255" y="183"/>
                  </a:lnTo>
                  <a:lnTo>
                    <a:pt x="252" y="209"/>
                  </a:lnTo>
                  <a:lnTo>
                    <a:pt x="247" y="234"/>
                  </a:lnTo>
                  <a:lnTo>
                    <a:pt x="240" y="257"/>
                  </a:lnTo>
                  <a:lnTo>
                    <a:pt x="228" y="277"/>
                  </a:lnTo>
                  <a:lnTo>
                    <a:pt x="214" y="293"/>
                  </a:lnTo>
                  <a:lnTo>
                    <a:pt x="197" y="305"/>
                  </a:lnTo>
                  <a:lnTo>
                    <a:pt x="175" y="315"/>
                  </a:lnTo>
                  <a:lnTo>
                    <a:pt x="155" y="320"/>
                  </a:lnTo>
                  <a:lnTo>
                    <a:pt x="137" y="321"/>
                  </a:lnTo>
                  <a:lnTo>
                    <a:pt x="121" y="319"/>
                  </a:lnTo>
                  <a:lnTo>
                    <a:pt x="107" y="312"/>
                  </a:lnTo>
                  <a:lnTo>
                    <a:pt x="95" y="303"/>
                  </a:lnTo>
                  <a:lnTo>
                    <a:pt x="84" y="292"/>
                  </a:lnTo>
                  <a:lnTo>
                    <a:pt x="74" y="278"/>
                  </a:lnTo>
                  <a:lnTo>
                    <a:pt x="65" y="262"/>
                  </a:lnTo>
                  <a:lnTo>
                    <a:pt x="57" y="246"/>
                  </a:lnTo>
                  <a:lnTo>
                    <a:pt x="49" y="229"/>
                  </a:lnTo>
                  <a:lnTo>
                    <a:pt x="43" y="212"/>
                  </a:lnTo>
                  <a:lnTo>
                    <a:pt x="35" y="195"/>
                  </a:lnTo>
                  <a:lnTo>
                    <a:pt x="28" y="178"/>
                  </a:lnTo>
                  <a:lnTo>
                    <a:pt x="20" y="163"/>
                  </a:lnTo>
                  <a:lnTo>
                    <a:pt x="12" y="149"/>
                  </a:lnTo>
                  <a:lnTo>
                    <a:pt x="3" y="138"/>
                  </a:lnTo>
                  <a:lnTo>
                    <a:pt x="1" y="133"/>
                  </a:lnTo>
                  <a:lnTo>
                    <a:pt x="0" y="127"/>
                  </a:lnTo>
                  <a:lnTo>
                    <a:pt x="2" y="121"/>
                  </a:lnTo>
                  <a:lnTo>
                    <a:pt x="11" y="98"/>
                  </a:lnTo>
                  <a:lnTo>
                    <a:pt x="21" y="76"/>
                  </a:lnTo>
                  <a:lnTo>
                    <a:pt x="32" y="57"/>
                  </a:lnTo>
                  <a:lnTo>
                    <a:pt x="44" y="39"/>
                  </a:lnTo>
                  <a:lnTo>
                    <a:pt x="57" y="23"/>
                  </a:lnTo>
                  <a:lnTo>
                    <a:pt x="72" y="12"/>
                  </a:lnTo>
                  <a:lnTo>
                    <a:pt x="88" y="4"/>
                  </a:lnTo>
                  <a:lnTo>
                    <a:pt x="106" y="0"/>
                  </a:lnTo>
                  <a:close/>
                </a:path>
              </a:pathLst>
            </a:custGeom>
            <a:solidFill>
              <a:srgbClr val="000000"/>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215"/>
            </a:p>
          </p:txBody>
        </p:sp>
        <p:sp>
          <p:nvSpPr>
            <p:cNvPr id="20" name="Freeform 11"/>
            <p:cNvSpPr>
              <a:spLocks/>
            </p:cNvSpPr>
            <p:nvPr/>
          </p:nvSpPr>
          <p:spPr bwMode="auto">
            <a:xfrm>
              <a:off x="4609" y="2504"/>
              <a:ext cx="88" cy="102"/>
            </a:xfrm>
            <a:custGeom>
              <a:avLst/>
              <a:gdLst>
                <a:gd name="T0" fmla="*/ 158 w 264"/>
                <a:gd name="T1" fmla="*/ 0 h 306"/>
                <a:gd name="T2" fmla="*/ 178 w 264"/>
                <a:gd name="T3" fmla="*/ 2 h 306"/>
                <a:gd name="T4" fmla="*/ 196 w 264"/>
                <a:gd name="T5" fmla="*/ 7 h 306"/>
                <a:gd name="T6" fmla="*/ 212 w 264"/>
                <a:gd name="T7" fmla="*/ 17 h 306"/>
                <a:gd name="T8" fmla="*/ 226 w 264"/>
                <a:gd name="T9" fmla="*/ 30 h 306"/>
                <a:gd name="T10" fmla="*/ 238 w 264"/>
                <a:gd name="T11" fmla="*/ 46 h 306"/>
                <a:gd name="T12" fmla="*/ 248 w 264"/>
                <a:gd name="T13" fmla="*/ 65 h 306"/>
                <a:gd name="T14" fmla="*/ 255 w 264"/>
                <a:gd name="T15" fmla="*/ 85 h 306"/>
                <a:gd name="T16" fmla="*/ 260 w 264"/>
                <a:gd name="T17" fmla="*/ 108 h 306"/>
                <a:gd name="T18" fmla="*/ 263 w 264"/>
                <a:gd name="T19" fmla="*/ 131 h 306"/>
                <a:gd name="T20" fmla="*/ 264 w 264"/>
                <a:gd name="T21" fmla="*/ 155 h 306"/>
                <a:gd name="T22" fmla="*/ 264 w 264"/>
                <a:gd name="T23" fmla="*/ 158 h 306"/>
                <a:gd name="T24" fmla="*/ 262 w 264"/>
                <a:gd name="T25" fmla="*/ 160 h 306"/>
                <a:gd name="T26" fmla="*/ 260 w 264"/>
                <a:gd name="T27" fmla="*/ 163 h 306"/>
                <a:gd name="T28" fmla="*/ 258 w 264"/>
                <a:gd name="T29" fmla="*/ 166 h 306"/>
                <a:gd name="T30" fmla="*/ 245 w 264"/>
                <a:gd name="T31" fmla="*/ 178 h 306"/>
                <a:gd name="T32" fmla="*/ 234 w 264"/>
                <a:gd name="T33" fmla="*/ 192 h 306"/>
                <a:gd name="T34" fmla="*/ 221 w 264"/>
                <a:gd name="T35" fmla="*/ 208 h 306"/>
                <a:gd name="T36" fmla="*/ 209 w 264"/>
                <a:gd name="T37" fmla="*/ 225 h 306"/>
                <a:gd name="T38" fmla="*/ 196 w 264"/>
                <a:gd name="T39" fmla="*/ 242 h 306"/>
                <a:gd name="T40" fmla="*/ 184 w 264"/>
                <a:gd name="T41" fmla="*/ 257 h 306"/>
                <a:gd name="T42" fmla="*/ 170 w 264"/>
                <a:gd name="T43" fmla="*/ 272 h 306"/>
                <a:gd name="T44" fmla="*/ 155 w 264"/>
                <a:gd name="T45" fmla="*/ 286 h 306"/>
                <a:gd name="T46" fmla="*/ 139 w 264"/>
                <a:gd name="T47" fmla="*/ 296 h 306"/>
                <a:gd name="T48" fmla="*/ 123 w 264"/>
                <a:gd name="T49" fmla="*/ 302 h 306"/>
                <a:gd name="T50" fmla="*/ 104 w 264"/>
                <a:gd name="T51" fmla="*/ 306 h 306"/>
                <a:gd name="T52" fmla="*/ 83 w 264"/>
                <a:gd name="T53" fmla="*/ 305 h 306"/>
                <a:gd name="T54" fmla="*/ 60 w 264"/>
                <a:gd name="T55" fmla="*/ 297 h 306"/>
                <a:gd name="T56" fmla="*/ 43 w 264"/>
                <a:gd name="T57" fmla="*/ 286 h 306"/>
                <a:gd name="T58" fmla="*/ 28 w 264"/>
                <a:gd name="T59" fmla="*/ 272 h 306"/>
                <a:gd name="T60" fmla="*/ 17 w 264"/>
                <a:gd name="T61" fmla="*/ 254 h 306"/>
                <a:gd name="T62" fmla="*/ 8 w 264"/>
                <a:gd name="T63" fmla="*/ 235 h 306"/>
                <a:gd name="T64" fmla="*/ 2 w 264"/>
                <a:gd name="T65" fmla="*/ 214 h 306"/>
                <a:gd name="T66" fmla="*/ 0 w 264"/>
                <a:gd name="T67" fmla="*/ 191 h 306"/>
                <a:gd name="T68" fmla="*/ 1 w 264"/>
                <a:gd name="T69" fmla="*/ 167 h 306"/>
                <a:gd name="T70" fmla="*/ 5 w 264"/>
                <a:gd name="T71" fmla="*/ 143 h 306"/>
                <a:gd name="T72" fmla="*/ 13 w 264"/>
                <a:gd name="T73" fmla="*/ 119 h 306"/>
                <a:gd name="T74" fmla="*/ 24 w 264"/>
                <a:gd name="T75" fmla="*/ 95 h 306"/>
                <a:gd name="T76" fmla="*/ 40 w 264"/>
                <a:gd name="T77" fmla="*/ 72 h 306"/>
                <a:gd name="T78" fmla="*/ 60 w 264"/>
                <a:gd name="T79" fmla="*/ 50 h 306"/>
                <a:gd name="T80" fmla="*/ 84 w 264"/>
                <a:gd name="T81" fmla="*/ 30 h 306"/>
                <a:gd name="T82" fmla="*/ 112 w 264"/>
                <a:gd name="T83" fmla="*/ 12 h 306"/>
                <a:gd name="T84" fmla="*/ 136 w 264"/>
                <a:gd name="T85" fmla="*/ 4 h 306"/>
                <a:gd name="T86" fmla="*/ 158 w 264"/>
                <a:gd name="T87" fmla="*/ 0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64" h="306">
                  <a:moveTo>
                    <a:pt x="158" y="0"/>
                  </a:moveTo>
                  <a:lnTo>
                    <a:pt x="178" y="2"/>
                  </a:lnTo>
                  <a:lnTo>
                    <a:pt x="196" y="7"/>
                  </a:lnTo>
                  <a:lnTo>
                    <a:pt x="212" y="17"/>
                  </a:lnTo>
                  <a:lnTo>
                    <a:pt x="226" y="30"/>
                  </a:lnTo>
                  <a:lnTo>
                    <a:pt x="238" y="46"/>
                  </a:lnTo>
                  <a:lnTo>
                    <a:pt x="248" y="65"/>
                  </a:lnTo>
                  <a:lnTo>
                    <a:pt x="255" y="85"/>
                  </a:lnTo>
                  <a:lnTo>
                    <a:pt x="260" y="108"/>
                  </a:lnTo>
                  <a:lnTo>
                    <a:pt x="263" y="131"/>
                  </a:lnTo>
                  <a:lnTo>
                    <a:pt x="264" y="155"/>
                  </a:lnTo>
                  <a:lnTo>
                    <a:pt x="264" y="158"/>
                  </a:lnTo>
                  <a:lnTo>
                    <a:pt x="262" y="160"/>
                  </a:lnTo>
                  <a:lnTo>
                    <a:pt x="260" y="163"/>
                  </a:lnTo>
                  <a:lnTo>
                    <a:pt x="258" y="166"/>
                  </a:lnTo>
                  <a:lnTo>
                    <a:pt x="245" y="178"/>
                  </a:lnTo>
                  <a:lnTo>
                    <a:pt x="234" y="192"/>
                  </a:lnTo>
                  <a:lnTo>
                    <a:pt x="221" y="208"/>
                  </a:lnTo>
                  <a:lnTo>
                    <a:pt x="209" y="225"/>
                  </a:lnTo>
                  <a:lnTo>
                    <a:pt x="196" y="242"/>
                  </a:lnTo>
                  <a:lnTo>
                    <a:pt x="184" y="257"/>
                  </a:lnTo>
                  <a:lnTo>
                    <a:pt x="170" y="272"/>
                  </a:lnTo>
                  <a:lnTo>
                    <a:pt x="155" y="286"/>
                  </a:lnTo>
                  <a:lnTo>
                    <a:pt x="139" y="296"/>
                  </a:lnTo>
                  <a:lnTo>
                    <a:pt x="123" y="302"/>
                  </a:lnTo>
                  <a:lnTo>
                    <a:pt x="104" y="306"/>
                  </a:lnTo>
                  <a:lnTo>
                    <a:pt x="83" y="305"/>
                  </a:lnTo>
                  <a:lnTo>
                    <a:pt x="60" y="297"/>
                  </a:lnTo>
                  <a:lnTo>
                    <a:pt x="43" y="286"/>
                  </a:lnTo>
                  <a:lnTo>
                    <a:pt x="28" y="272"/>
                  </a:lnTo>
                  <a:lnTo>
                    <a:pt x="17" y="254"/>
                  </a:lnTo>
                  <a:lnTo>
                    <a:pt x="8" y="235"/>
                  </a:lnTo>
                  <a:lnTo>
                    <a:pt x="2" y="214"/>
                  </a:lnTo>
                  <a:lnTo>
                    <a:pt x="0" y="191"/>
                  </a:lnTo>
                  <a:lnTo>
                    <a:pt x="1" y="167"/>
                  </a:lnTo>
                  <a:lnTo>
                    <a:pt x="5" y="143"/>
                  </a:lnTo>
                  <a:lnTo>
                    <a:pt x="13" y="119"/>
                  </a:lnTo>
                  <a:lnTo>
                    <a:pt x="24" y="95"/>
                  </a:lnTo>
                  <a:lnTo>
                    <a:pt x="40" y="72"/>
                  </a:lnTo>
                  <a:lnTo>
                    <a:pt x="60" y="50"/>
                  </a:lnTo>
                  <a:lnTo>
                    <a:pt x="84" y="30"/>
                  </a:lnTo>
                  <a:lnTo>
                    <a:pt x="112" y="12"/>
                  </a:lnTo>
                  <a:lnTo>
                    <a:pt x="136" y="4"/>
                  </a:lnTo>
                  <a:lnTo>
                    <a:pt x="158" y="0"/>
                  </a:lnTo>
                  <a:close/>
                </a:path>
              </a:pathLst>
            </a:custGeom>
            <a:solidFill>
              <a:srgbClr val="000000"/>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215"/>
            </a:p>
          </p:txBody>
        </p:sp>
        <p:sp>
          <p:nvSpPr>
            <p:cNvPr id="21" name="Freeform 12"/>
            <p:cNvSpPr>
              <a:spLocks/>
            </p:cNvSpPr>
            <p:nvPr/>
          </p:nvSpPr>
          <p:spPr bwMode="auto">
            <a:xfrm>
              <a:off x="4678" y="2638"/>
              <a:ext cx="76" cy="42"/>
            </a:xfrm>
            <a:custGeom>
              <a:avLst/>
              <a:gdLst>
                <a:gd name="T0" fmla="*/ 57 w 228"/>
                <a:gd name="T1" fmla="*/ 0 h 126"/>
                <a:gd name="T2" fmla="*/ 83 w 228"/>
                <a:gd name="T3" fmla="*/ 0 h 126"/>
                <a:gd name="T4" fmla="*/ 112 w 228"/>
                <a:gd name="T5" fmla="*/ 3 h 126"/>
                <a:gd name="T6" fmla="*/ 140 w 228"/>
                <a:gd name="T7" fmla="*/ 6 h 126"/>
                <a:gd name="T8" fmla="*/ 167 w 228"/>
                <a:gd name="T9" fmla="*/ 12 h 126"/>
                <a:gd name="T10" fmla="*/ 193 w 228"/>
                <a:gd name="T11" fmla="*/ 18 h 126"/>
                <a:gd name="T12" fmla="*/ 204 w 228"/>
                <a:gd name="T13" fmla="*/ 23 h 126"/>
                <a:gd name="T14" fmla="*/ 214 w 228"/>
                <a:gd name="T15" fmla="*/ 29 h 126"/>
                <a:gd name="T16" fmla="*/ 221 w 228"/>
                <a:gd name="T17" fmla="*/ 38 h 126"/>
                <a:gd name="T18" fmla="*/ 226 w 228"/>
                <a:gd name="T19" fmla="*/ 46 h 126"/>
                <a:gd name="T20" fmla="*/ 228 w 228"/>
                <a:gd name="T21" fmla="*/ 56 h 126"/>
                <a:gd name="T22" fmla="*/ 228 w 228"/>
                <a:gd name="T23" fmla="*/ 65 h 126"/>
                <a:gd name="T24" fmla="*/ 224 w 228"/>
                <a:gd name="T25" fmla="*/ 72 h 126"/>
                <a:gd name="T26" fmla="*/ 217 w 228"/>
                <a:gd name="T27" fmla="*/ 80 h 126"/>
                <a:gd name="T28" fmla="*/ 206 w 228"/>
                <a:gd name="T29" fmla="*/ 85 h 126"/>
                <a:gd name="T30" fmla="*/ 192 w 228"/>
                <a:gd name="T31" fmla="*/ 88 h 126"/>
                <a:gd name="T32" fmla="*/ 171 w 228"/>
                <a:gd name="T33" fmla="*/ 91 h 126"/>
                <a:gd name="T34" fmla="*/ 155 w 228"/>
                <a:gd name="T35" fmla="*/ 96 h 126"/>
                <a:gd name="T36" fmla="*/ 141 w 228"/>
                <a:gd name="T37" fmla="*/ 103 h 126"/>
                <a:gd name="T38" fmla="*/ 131 w 228"/>
                <a:gd name="T39" fmla="*/ 109 h 126"/>
                <a:gd name="T40" fmla="*/ 123 w 228"/>
                <a:gd name="T41" fmla="*/ 115 h 126"/>
                <a:gd name="T42" fmla="*/ 117 w 228"/>
                <a:gd name="T43" fmla="*/ 120 h 126"/>
                <a:gd name="T44" fmla="*/ 113 w 228"/>
                <a:gd name="T45" fmla="*/ 125 h 126"/>
                <a:gd name="T46" fmla="*/ 109 w 228"/>
                <a:gd name="T47" fmla="*/ 126 h 126"/>
                <a:gd name="T48" fmla="*/ 106 w 228"/>
                <a:gd name="T49" fmla="*/ 125 h 126"/>
                <a:gd name="T50" fmla="*/ 100 w 228"/>
                <a:gd name="T51" fmla="*/ 119 h 126"/>
                <a:gd name="T52" fmla="*/ 95 w 228"/>
                <a:gd name="T53" fmla="*/ 110 h 126"/>
                <a:gd name="T54" fmla="*/ 81 w 228"/>
                <a:gd name="T55" fmla="*/ 94 h 126"/>
                <a:gd name="T56" fmla="*/ 68 w 228"/>
                <a:gd name="T57" fmla="*/ 84 h 126"/>
                <a:gd name="T58" fmla="*/ 55 w 228"/>
                <a:gd name="T59" fmla="*/ 76 h 126"/>
                <a:gd name="T60" fmla="*/ 40 w 228"/>
                <a:gd name="T61" fmla="*/ 71 h 126"/>
                <a:gd name="T62" fmla="*/ 25 w 228"/>
                <a:gd name="T63" fmla="*/ 65 h 126"/>
                <a:gd name="T64" fmla="*/ 14 w 228"/>
                <a:gd name="T65" fmla="*/ 62 h 126"/>
                <a:gd name="T66" fmla="*/ 7 w 228"/>
                <a:gd name="T67" fmla="*/ 56 h 126"/>
                <a:gd name="T68" fmla="*/ 2 w 228"/>
                <a:gd name="T69" fmla="*/ 47 h 126"/>
                <a:gd name="T70" fmla="*/ 0 w 228"/>
                <a:gd name="T71" fmla="*/ 39 h 126"/>
                <a:gd name="T72" fmla="*/ 1 w 228"/>
                <a:gd name="T73" fmla="*/ 30 h 126"/>
                <a:gd name="T74" fmla="*/ 4 w 228"/>
                <a:gd name="T75" fmla="*/ 21 h 126"/>
                <a:gd name="T76" fmla="*/ 11 w 228"/>
                <a:gd name="T77" fmla="*/ 14 h 126"/>
                <a:gd name="T78" fmla="*/ 23 w 228"/>
                <a:gd name="T79" fmla="*/ 6 h 126"/>
                <a:gd name="T80" fmla="*/ 38 w 228"/>
                <a:gd name="T81" fmla="*/ 2 h 126"/>
                <a:gd name="T82" fmla="*/ 57 w 228"/>
                <a:gd name="T83"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28" h="126">
                  <a:moveTo>
                    <a:pt x="57" y="0"/>
                  </a:moveTo>
                  <a:lnTo>
                    <a:pt x="83" y="0"/>
                  </a:lnTo>
                  <a:lnTo>
                    <a:pt x="112" y="3"/>
                  </a:lnTo>
                  <a:lnTo>
                    <a:pt x="140" y="6"/>
                  </a:lnTo>
                  <a:lnTo>
                    <a:pt x="167" y="12"/>
                  </a:lnTo>
                  <a:lnTo>
                    <a:pt x="193" y="18"/>
                  </a:lnTo>
                  <a:lnTo>
                    <a:pt x="204" y="23"/>
                  </a:lnTo>
                  <a:lnTo>
                    <a:pt x="214" y="29"/>
                  </a:lnTo>
                  <a:lnTo>
                    <a:pt x="221" y="38"/>
                  </a:lnTo>
                  <a:lnTo>
                    <a:pt x="226" y="46"/>
                  </a:lnTo>
                  <a:lnTo>
                    <a:pt x="228" y="56"/>
                  </a:lnTo>
                  <a:lnTo>
                    <a:pt x="228" y="65"/>
                  </a:lnTo>
                  <a:lnTo>
                    <a:pt x="224" y="72"/>
                  </a:lnTo>
                  <a:lnTo>
                    <a:pt x="217" y="80"/>
                  </a:lnTo>
                  <a:lnTo>
                    <a:pt x="206" y="85"/>
                  </a:lnTo>
                  <a:lnTo>
                    <a:pt x="192" y="88"/>
                  </a:lnTo>
                  <a:lnTo>
                    <a:pt x="171" y="91"/>
                  </a:lnTo>
                  <a:lnTo>
                    <a:pt x="155" y="96"/>
                  </a:lnTo>
                  <a:lnTo>
                    <a:pt x="141" y="103"/>
                  </a:lnTo>
                  <a:lnTo>
                    <a:pt x="131" y="109"/>
                  </a:lnTo>
                  <a:lnTo>
                    <a:pt x="123" y="115"/>
                  </a:lnTo>
                  <a:lnTo>
                    <a:pt x="117" y="120"/>
                  </a:lnTo>
                  <a:lnTo>
                    <a:pt x="113" y="125"/>
                  </a:lnTo>
                  <a:lnTo>
                    <a:pt x="109" y="126"/>
                  </a:lnTo>
                  <a:lnTo>
                    <a:pt x="106" y="125"/>
                  </a:lnTo>
                  <a:lnTo>
                    <a:pt x="100" y="119"/>
                  </a:lnTo>
                  <a:lnTo>
                    <a:pt x="95" y="110"/>
                  </a:lnTo>
                  <a:lnTo>
                    <a:pt x="81" y="94"/>
                  </a:lnTo>
                  <a:lnTo>
                    <a:pt x="68" y="84"/>
                  </a:lnTo>
                  <a:lnTo>
                    <a:pt x="55" y="76"/>
                  </a:lnTo>
                  <a:lnTo>
                    <a:pt x="40" y="71"/>
                  </a:lnTo>
                  <a:lnTo>
                    <a:pt x="25" y="65"/>
                  </a:lnTo>
                  <a:lnTo>
                    <a:pt x="14" y="62"/>
                  </a:lnTo>
                  <a:lnTo>
                    <a:pt x="7" y="56"/>
                  </a:lnTo>
                  <a:lnTo>
                    <a:pt x="2" y="47"/>
                  </a:lnTo>
                  <a:lnTo>
                    <a:pt x="0" y="39"/>
                  </a:lnTo>
                  <a:lnTo>
                    <a:pt x="1" y="30"/>
                  </a:lnTo>
                  <a:lnTo>
                    <a:pt x="4" y="21"/>
                  </a:lnTo>
                  <a:lnTo>
                    <a:pt x="11" y="14"/>
                  </a:lnTo>
                  <a:lnTo>
                    <a:pt x="23" y="6"/>
                  </a:lnTo>
                  <a:lnTo>
                    <a:pt x="38" y="2"/>
                  </a:lnTo>
                  <a:lnTo>
                    <a:pt x="57" y="0"/>
                  </a:lnTo>
                  <a:close/>
                </a:path>
              </a:pathLst>
            </a:custGeom>
            <a:solidFill>
              <a:srgbClr val="000000"/>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215"/>
            </a:p>
          </p:txBody>
        </p:sp>
        <p:sp>
          <p:nvSpPr>
            <p:cNvPr id="22" name="Freeform 13"/>
            <p:cNvSpPr>
              <a:spLocks/>
            </p:cNvSpPr>
            <p:nvPr/>
          </p:nvSpPr>
          <p:spPr bwMode="auto">
            <a:xfrm>
              <a:off x="4820" y="2333"/>
              <a:ext cx="115" cy="112"/>
            </a:xfrm>
            <a:custGeom>
              <a:avLst/>
              <a:gdLst>
                <a:gd name="T0" fmla="*/ 157 w 345"/>
                <a:gd name="T1" fmla="*/ 0 h 338"/>
                <a:gd name="T2" fmla="*/ 180 w 345"/>
                <a:gd name="T3" fmla="*/ 1 h 338"/>
                <a:gd name="T4" fmla="*/ 202 w 345"/>
                <a:gd name="T5" fmla="*/ 5 h 338"/>
                <a:gd name="T6" fmla="*/ 224 w 345"/>
                <a:gd name="T7" fmla="*/ 12 h 338"/>
                <a:gd name="T8" fmla="*/ 245 w 345"/>
                <a:gd name="T9" fmla="*/ 22 h 338"/>
                <a:gd name="T10" fmla="*/ 263 w 345"/>
                <a:gd name="T11" fmla="*/ 34 h 338"/>
                <a:gd name="T12" fmla="*/ 280 w 345"/>
                <a:gd name="T13" fmla="*/ 48 h 338"/>
                <a:gd name="T14" fmla="*/ 305 w 345"/>
                <a:gd name="T15" fmla="*/ 75 h 338"/>
                <a:gd name="T16" fmla="*/ 324 w 345"/>
                <a:gd name="T17" fmla="*/ 103 h 338"/>
                <a:gd name="T18" fmla="*/ 336 w 345"/>
                <a:gd name="T19" fmla="*/ 132 h 338"/>
                <a:gd name="T20" fmla="*/ 343 w 345"/>
                <a:gd name="T21" fmla="*/ 159 h 338"/>
                <a:gd name="T22" fmla="*/ 345 w 345"/>
                <a:gd name="T23" fmla="*/ 186 h 338"/>
                <a:gd name="T24" fmla="*/ 340 w 345"/>
                <a:gd name="T25" fmla="*/ 211 h 338"/>
                <a:gd name="T26" fmla="*/ 331 w 345"/>
                <a:gd name="T27" fmla="*/ 234 h 338"/>
                <a:gd name="T28" fmla="*/ 322 w 345"/>
                <a:gd name="T29" fmla="*/ 251 h 338"/>
                <a:gd name="T30" fmla="*/ 310 w 345"/>
                <a:gd name="T31" fmla="*/ 269 h 338"/>
                <a:gd name="T32" fmla="*/ 296 w 345"/>
                <a:gd name="T33" fmla="*/ 286 h 338"/>
                <a:gd name="T34" fmla="*/ 282 w 345"/>
                <a:gd name="T35" fmla="*/ 301 h 338"/>
                <a:gd name="T36" fmla="*/ 266 w 345"/>
                <a:gd name="T37" fmla="*/ 315 h 338"/>
                <a:gd name="T38" fmla="*/ 249 w 345"/>
                <a:gd name="T39" fmla="*/ 325 h 338"/>
                <a:gd name="T40" fmla="*/ 231 w 345"/>
                <a:gd name="T41" fmla="*/ 334 h 338"/>
                <a:gd name="T42" fmla="*/ 215 w 345"/>
                <a:gd name="T43" fmla="*/ 338 h 338"/>
                <a:gd name="T44" fmla="*/ 197 w 345"/>
                <a:gd name="T45" fmla="*/ 338 h 338"/>
                <a:gd name="T46" fmla="*/ 180 w 345"/>
                <a:gd name="T47" fmla="*/ 333 h 338"/>
                <a:gd name="T48" fmla="*/ 164 w 345"/>
                <a:gd name="T49" fmla="*/ 322 h 338"/>
                <a:gd name="T50" fmla="*/ 150 w 345"/>
                <a:gd name="T51" fmla="*/ 305 h 338"/>
                <a:gd name="T52" fmla="*/ 136 w 345"/>
                <a:gd name="T53" fmla="*/ 290 h 338"/>
                <a:gd name="T54" fmla="*/ 121 w 345"/>
                <a:gd name="T55" fmla="*/ 274 h 338"/>
                <a:gd name="T56" fmla="*/ 104 w 345"/>
                <a:gd name="T57" fmla="*/ 258 h 338"/>
                <a:gd name="T58" fmla="*/ 87 w 345"/>
                <a:gd name="T59" fmla="*/ 245 h 338"/>
                <a:gd name="T60" fmla="*/ 69 w 345"/>
                <a:gd name="T61" fmla="*/ 232 h 338"/>
                <a:gd name="T62" fmla="*/ 53 w 345"/>
                <a:gd name="T63" fmla="*/ 222 h 338"/>
                <a:gd name="T64" fmla="*/ 38 w 345"/>
                <a:gd name="T65" fmla="*/ 215 h 338"/>
                <a:gd name="T66" fmla="*/ 24 w 345"/>
                <a:gd name="T67" fmla="*/ 207 h 338"/>
                <a:gd name="T68" fmla="*/ 12 w 345"/>
                <a:gd name="T69" fmla="*/ 197 h 338"/>
                <a:gd name="T70" fmla="*/ 4 w 345"/>
                <a:gd name="T71" fmla="*/ 184 h 338"/>
                <a:gd name="T72" fmla="*/ 0 w 345"/>
                <a:gd name="T73" fmla="*/ 168 h 338"/>
                <a:gd name="T74" fmla="*/ 0 w 345"/>
                <a:gd name="T75" fmla="*/ 151 h 338"/>
                <a:gd name="T76" fmla="*/ 5 w 345"/>
                <a:gd name="T77" fmla="*/ 131 h 338"/>
                <a:gd name="T78" fmla="*/ 13 w 345"/>
                <a:gd name="T79" fmla="*/ 109 h 338"/>
                <a:gd name="T80" fmla="*/ 27 w 345"/>
                <a:gd name="T81" fmla="*/ 83 h 338"/>
                <a:gd name="T82" fmla="*/ 46 w 345"/>
                <a:gd name="T83" fmla="*/ 57 h 338"/>
                <a:gd name="T84" fmla="*/ 66 w 345"/>
                <a:gd name="T85" fmla="*/ 36 h 338"/>
                <a:gd name="T86" fmla="*/ 88 w 345"/>
                <a:gd name="T87" fmla="*/ 21 h 338"/>
                <a:gd name="T88" fmla="*/ 110 w 345"/>
                <a:gd name="T89" fmla="*/ 9 h 338"/>
                <a:gd name="T90" fmla="*/ 133 w 345"/>
                <a:gd name="T91" fmla="*/ 3 h 338"/>
                <a:gd name="T92" fmla="*/ 157 w 345"/>
                <a:gd name="T93" fmla="*/ 0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45" h="338">
                  <a:moveTo>
                    <a:pt x="157" y="0"/>
                  </a:moveTo>
                  <a:lnTo>
                    <a:pt x="180" y="1"/>
                  </a:lnTo>
                  <a:lnTo>
                    <a:pt x="202" y="5"/>
                  </a:lnTo>
                  <a:lnTo>
                    <a:pt x="224" y="12"/>
                  </a:lnTo>
                  <a:lnTo>
                    <a:pt x="245" y="22"/>
                  </a:lnTo>
                  <a:lnTo>
                    <a:pt x="263" y="34"/>
                  </a:lnTo>
                  <a:lnTo>
                    <a:pt x="280" y="48"/>
                  </a:lnTo>
                  <a:lnTo>
                    <a:pt x="305" y="75"/>
                  </a:lnTo>
                  <a:lnTo>
                    <a:pt x="324" y="103"/>
                  </a:lnTo>
                  <a:lnTo>
                    <a:pt x="336" y="132"/>
                  </a:lnTo>
                  <a:lnTo>
                    <a:pt x="343" y="159"/>
                  </a:lnTo>
                  <a:lnTo>
                    <a:pt x="345" y="186"/>
                  </a:lnTo>
                  <a:lnTo>
                    <a:pt x="340" y="211"/>
                  </a:lnTo>
                  <a:lnTo>
                    <a:pt x="331" y="234"/>
                  </a:lnTo>
                  <a:lnTo>
                    <a:pt x="322" y="251"/>
                  </a:lnTo>
                  <a:lnTo>
                    <a:pt x="310" y="269"/>
                  </a:lnTo>
                  <a:lnTo>
                    <a:pt x="296" y="286"/>
                  </a:lnTo>
                  <a:lnTo>
                    <a:pt x="282" y="301"/>
                  </a:lnTo>
                  <a:lnTo>
                    <a:pt x="266" y="315"/>
                  </a:lnTo>
                  <a:lnTo>
                    <a:pt x="249" y="325"/>
                  </a:lnTo>
                  <a:lnTo>
                    <a:pt x="231" y="334"/>
                  </a:lnTo>
                  <a:lnTo>
                    <a:pt x="215" y="338"/>
                  </a:lnTo>
                  <a:lnTo>
                    <a:pt x="197" y="338"/>
                  </a:lnTo>
                  <a:lnTo>
                    <a:pt x="180" y="333"/>
                  </a:lnTo>
                  <a:lnTo>
                    <a:pt x="164" y="322"/>
                  </a:lnTo>
                  <a:lnTo>
                    <a:pt x="150" y="305"/>
                  </a:lnTo>
                  <a:lnTo>
                    <a:pt x="136" y="290"/>
                  </a:lnTo>
                  <a:lnTo>
                    <a:pt x="121" y="274"/>
                  </a:lnTo>
                  <a:lnTo>
                    <a:pt x="104" y="258"/>
                  </a:lnTo>
                  <a:lnTo>
                    <a:pt x="87" y="245"/>
                  </a:lnTo>
                  <a:lnTo>
                    <a:pt x="69" y="232"/>
                  </a:lnTo>
                  <a:lnTo>
                    <a:pt x="53" y="222"/>
                  </a:lnTo>
                  <a:lnTo>
                    <a:pt x="38" y="215"/>
                  </a:lnTo>
                  <a:lnTo>
                    <a:pt x="24" y="207"/>
                  </a:lnTo>
                  <a:lnTo>
                    <a:pt x="12" y="197"/>
                  </a:lnTo>
                  <a:lnTo>
                    <a:pt x="4" y="184"/>
                  </a:lnTo>
                  <a:lnTo>
                    <a:pt x="0" y="168"/>
                  </a:lnTo>
                  <a:lnTo>
                    <a:pt x="0" y="151"/>
                  </a:lnTo>
                  <a:lnTo>
                    <a:pt x="5" y="131"/>
                  </a:lnTo>
                  <a:lnTo>
                    <a:pt x="13" y="109"/>
                  </a:lnTo>
                  <a:lnTo>
                    <a:pt x="27" y="83"/>
                  </a:lnTo>
                  <a:lnTo>
                    <a:pt x="46" y="57"/>
                  </a:lnTo>
                  <a:lnTo>
                    <a:pt x="66" y="36"/>
                  </a:lnTo>
                  <a:lnTo>
                    <a:pt x="88" y="21"/>
                  </a:lnTo>
                  <a:lnTo>
                    <a:pt x="110" y="9"/>
                  </a:lnTo>
                  <a:lnTo>
                    <a:pt x="133" y="3"/>
                  </a:lnTo>
                  <a:lnTo>
                    <a:pt x="157" y="0"/>
                  </a:lnTo>
                  <a:close/>
                </a:path>
              </a:pathLst>
            </a:custGeom>
            <a:solidFill>
              <a:srgbClr val="000000"/>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215"/>
            </a:p>
          </p:txBody>
        </p:sp>
        <p:sp>
          <p:nvSpPr>
            <p:cNvPr id="23" name="Freeform 14"/>
            <p:cNvSpPr>
              <a:spLocks noEditPoints="1"/>
            </p:cNvSpPr>
            <p:nvPr/>
          </p:nvSpPr>
          <p:spPr bwMode="auto">
            <a:xfrm>
              <a:off x="4377" y="2301"/>
              <a:ext cx="555" cy="626"/>
            </a:xfrm>
            <a:custGeom>
              <a:avLst/>
              <a:gdLst>
                <a:gd name="T0" fmla="*/ 930 w 1665"/>
                <a:gd name="T1" fmla="*/ 1242 h 1879"/>
                <a:gd name="T2" fmla="*/ 1061 w 1665"/>
                <a:gd name="T3" fmla="*/ 1261 h 1879"/>
                <a:gd name="T4" fmla="*/ 1097 w 1665"/>
                <a:gd name="T5" fmla="*/ 1219 h 1879"/>
                <a:gd name="T6" fmla="*/ 912 w 1665"/>
                <a:gd name="T7" fmla="*/ 1195 h 1879"/>
                <a:gd name="T8" fmla="*/ 861 w 1665"/>
                <a:gd name="T9" fmla="*/ 30 h 1879"/>
                <a:gd name="T10" fmla="*/ 933 w 1665"/>
                <a:gd name="T11" fmla="*/ 186 h 1879"/>
                <a:gd name="T12" fmla="*/ 870 w 1665"/>
                <a:gd name="T13" fmla="*/ 251 h 1879"/>
                <a:gd name="T14" fmla="*/ 760 w 1665"/>
                <a:gd name="T15" fmla="*/ 325 h 1879"/>
                <a:gd name="T16" fmla="*/ 663 w 1665"/>
                <a:gd name="T17" fmla="*/ 324 h 1879"/>
                <a:gd name="T18" fmla="*/ 527 w 1665"/>
                <a:gd name="T19" fmla="*/ 662 h 1879"/>
                <a:gd name="T20" fmla="*/ 610 w 1665"/>
                <a:gd name="T21" fmla="*/ 946 h 1879"/>
                <a:gd name="T22" fmla="*/ 811 w 1665"/>
                <a:gd name="T23" fmla="*/ 1067 h 1879"/>
                <a:gd name="T24" fmla="*/ 897 w 1665"/>
                <a:gd name="T25" fmla="*/ 1173 h 1879"/>
                <a:gd name="T26" fmla="*/ 998 w 1665"/>
                <a:gd name="T27" fmla="*/ 1166 h 1879"/>
                <a:gd name="T28" fmla="*/ 1126 w 1665"/>
                <a:gd name="T29" fmla="*/ 1198 h 1879"/>
                <a:gd name="T30" fmla="*/ 1187 w 1665"/>
                <a:gd name="T31" fmla="*/ 1147 h 1879"/>
                <a:gd name="T32" fmla="*/ 1357 w 1665"/>
                <a:gd name="T33" fmla="*/ 1108 h 1879"/>
                <a:gd name="T34" fmla="*/ 1558 w 1665"/>
                <a:gd name="T35" fmla="*/ 942 h 1879"/>
                <a:gd name="T36" fmla="*/ 1619 w 1665"/>
                <a:gd name="T37" fmla="*/ 688 h 1879"/>
                <a:gd name="T38" fmla="*/ 1631 w 1665"/>
                <a:gd name="T39" fmla="*/ 681 h 1879"/>
                <a:gd name="T40" fmla="*/ 1664 w 1665"/>
                <a:gd name="T41" fmla="*/ 983 h 1879"/>
                <a:gd name="T42" fmla="*/ 1587 w 1665"/>
                <a:gd name="T43" fmla="*/ 1420 h 1879"/>
                <a:gd name="T44" fmla="*/ 1442 w 1665"/>
                <a:gd name="T45" fmla="*/ 1712 h 1879"/>
                <a:gd name="T46" fmla="*/ 1290 w 1665"/>
                <a:gd name="T47" fmla="*/ 1787 h 1879"/>
                <a:gd name="T48" fmla="*/ 1167 w 1665"/>
                <a:gd name="T49" fmla="*/ 1765 h 1879"/>
                <a:gd name="T50" fmla="*/ 1150 w 1665"/>
                <a:gd name="T51" fmla="*/ 1594 h 1879"/>
                <a:gd name="T52" fmla="*/ 1153 w 1665"/>
                <a:gd name="T53" fmla="*/ 1360 h 1879"/>
                <a:gd name="T54" fmla="*/ 1079 w 1665"/>
                <a:gd name="T55" fmla="*/ 1324 h 1879"/>
                <a:gd name="T56" fmla="*/ 1019 w 1665"/>
                <a:gd name="T57" fmla="*/ 1464 h 1879"/>
                <a:gd name="T58" fmla="*/ 1054 w 1665"/>
                <a:gd name="T59" fmla="*/ 1721 h 1879"/>
                <a:gd name="T60" fmla="*/ 1088 w 1665"/>
                <a:gd name="T61" fmla="*/ 1805 h 1879"/>
                <a:gd name="T62" fmla="*/ 1011 w 1665"/>
                <a:gd name="T63" fmla="*/ 1873 h 1879"/>
                <a:gd name="T64" fmla="*/ 739 w 1665"/>
                <a:gd name="T65" fmla="*/ 1827 h 1879"/>
                <a:gd name="T66" fmla="*/ 568 w 1665"/>
                <a:gd name="T67" fmla="*/ 1626 h 1879"/>
                <a:gd name="T68" fmla="*/ 450 w 1665"/>
                <a:gd name="T69" fmla="*/ 1375 h 1879"/>
                <a:gd name="T70" fmla="*/ 444 w 1665"/>
                <a:gd name="T71" fmla="*/ 1448 h 1879"/>
                <a:gd name="T72" fmla="*/ 479 w 1665"/>
                <a:gd name="T73" fmla="*/ 1580 h 1879"/>
                <a:gd name="T74" fmla="*/ 417 w 1665"/>
                <a:gd name="T75" fmla="*/ 1648 h 1879"/>
                <a:gd name="T76" fmla="*/ 248 w 1665"/>
                <a:gd name="T77" fmla="*/ 1628 h 1879"/>
                <a:gd name="T78" fmla="*/ 112 w 1665"/>
                <a:gd name="T79" fmla="*/ 1463 h 1879"/>
                <a:gd name="T80" fmla="*/ 32 w 1665"/>
                <a:gd name="T81" fmla="*/ 1204 h 1879"/>
                <a:gd name="T82" fmla="*/ 31 w 1665"/>
                <a:gd name="T83" fmla="*/ 1076 h 1879"/>
                <a:gd name="T84" fmla="*/ 0 w 1665"/>
                <a:gd name="T85" fmla="*/ 828 h 1879"/>
                <a:gd name="T86" fmla="*/ 76 w 1665"/>
                <a:gd name="T87" fmla="*/ 525 h 1879"/>
                <a:gd name="T88" fmla="*/ 335 w 1665"/>
                <a:gd name="T89" fmla="*/ 275 h 1879"/>
                <a:gd name="T90" fmla="*/ 362 w 1665"/>
                <a:gd name="T91" fmla="*/ 274 h 1879"/>
                <a:gd name="T92" fmla="*/ 145 w 1665"/>
                <a:gd name="T93" fmla="*/ 551 h 1879"/>
                <a:gd name="T94" fmla="*/ 135 w 1665"/>
                <a:gd name="T95" fmla="*/ 858 h 1879"/>
                <a:gd name="T96" fmla="*/ 270 w 1665"/>
                <a:gd name="T97" fmla="*/ 1115 h 1879"/>
                <a:gd name="T98" fmla="*/ 368 w 1665"/>
                <a:gd name="T99" fmla="*/ 1192 h 1879"/>
                <a:gd name="T100" fmla="*/ 362 w 1665"/>
                <a:gd name="T101" fmla="*/ 1144 h 1879"/>
                <a:gd name="T102" fmla="*/ 345 w 1665"/>
                <a:gd name="T103" fmla="*/ 992 h 1879"/>
                <a:gd name="T104" fmla="*/ 355 w 1665"/>
                <a:gd name="T105" fmla="*/ 825 h 1879"/>
                <a:gd name="T106" fmla="*/ 411 w 1665"/>
                <a:gd name="T107" fmla="*/ 533 h 1879"/>
                <a:gd name="T108" fmla="*/ 611 w 1665"/>
                <a:gd name="T109" fmla="*/ 264 h 1879"/>
                <a:gd name="T110" fmla="*/ 610 w 1665"/>
                <a:gd name="T111" fmla="*/ 97 h 1879"/>
                <a:gd name="T112" fmla="*/ 722 w 1665"/>
                <a:gd name="T113" fmla="*/ 10 h 18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665" h="1879">
                  <a:moveTo>
                    <a:pt x="909" y="1194"/>
                  </a:moveTo>
                  <a:lnTo>
                    <a:pt x="908" y="1195"/>
                  </a:lnTo>
                  <a:lnTo>
                    <a:pt x="906" y="1195"/>
                  </a:lnTo>
                  <a:lnTo>
                    <a:pt x="906" y="1197"/>
                  </a:lnTo>
                  <a:lnTo>
                    <a:pt x="910" y="1214"/>
                  </a:lnTo>
                  <a:lnTo>
                    <a:pt x="918" y="1229"/>
                  </a:lnTo>
                  <a:lnTo>
                    <a:pt x="930" y="1242"/>
                  </a:lnTo>
                  <a:lnTo>
                    <a:pt x="946" y="1253"/>
                  </a:lnTo>
                  <a:lnTo>
                    <a:pt x="963" y="1261"/>
                  </a:lnTo>
                  <a:lnTo>
                    <a:pt x="983" y="1268"/>
                  </a:lnTo>
                  <a:lnTo>
                    <a:pt x="1003" y="1270"/>
                  </a:lnTo>
                  <a:lnTo>
                    <a:pt x="1023" y="1271"/>
                  </a:lnTo>
                  <a:lnTo>
                    <a:pt x="1043" y="1268"/>
                  </a:lnTo>
                  <a:lnTo>
                    <a:pt x="1061" y="1261"/>
                  </a:lnTo>
                  <a:lnTo>
                    <a:pt x="1077" y="1252"/>
                  </a:lnTo>
                  <a:lnTo>
                    <a:pt x="1090" y="1239"/>
                  </a:lnTo>
                  <a:lnTo>
                    <a:pt x="1100" y="1222"/>
                  </a:lnTo>
                  <a:lnTo>
                    <a:pt x="1100" y="1220"/>
                  </a:lnTo>
                  <a:lnTo>
                    <a:pt x="1099" y="1219"/>
                  </a:lnTo>
                  <a:lnTo>
                    <a:pt x="1098" y="1219"/>
                  </a:lnTo>
                  <a:lnTo>
                    <a:pt x="1097" y="1219"/>
                  </a:lnTo>
                  <a:lnTo>
                    <a:pt x="1096" y="1219"/>
                  </a:lnTo>
                  <a:lnTo>
                    <a:pt x="1095" y="1219"/>
                  </a:lnTo>
                  <a:lnTo>
                    <a:pt x="1065" y="1218"/>
                  </a:lnTo>
                  <a:lnTo>
                    <a:pt x="1031" y="1215"/>
                  </a:lnTo>
                  <a:lnTo>
                    <a:pt x="994" y="1211"/>
                  </a:lnTo>
                  <a:lnTo>
                    <a:pt x="954" y="1204"/>
                  </a:lnTo>
                  <a:lnTo>
                    <a:pt x="912" y="1195"/>
                  </a:lnTo>
                  <a:lnTo>
                    <a:pt x="911" y="1195"/>
                  </a:lnTo>
                  <a:lnTo>
                    <a:pt x="909" y="1194"/>
                  </a:lnTo>
                  <a:close/>
                  <a:moveTo>
                    <a:pt x="782" y="0"/>
                  </a:moveTo>
                  <a:lnTo>
                    <a:pt x="802" y="2"/>
                  </a:lnTo>
                  <a:lnTo>
                    <a:pt x="823" y="8"/>
                  </a:lnTo>
                  <a:lnTo>
                    <a:pt x="842" y="17"/>
                  </a:lnTo>
                  <a:lnTo>
                    <a:pt x="861" y="30"/>
                  </a:lnTo>
                  <a:lnTo>
                    <a:pt x="878" y="47"/>
                  </a:lnTo>
                  <a:lnTo>
                    <a:pt x="894" y="69"/>
                  </a:lnTo>
                  <a:lnTo>
                    <a:pt x="909" y="97"/>
                  </a:lnTo>
                  <a:lnTo>
                    <a:pt x="920" y="125"/>
                  </a:lnTo>
                  <a:lnTo>
                    <a:pt x="928" y="148"/>
                  </a:lnTo>
                  <a:lnTo>
                    <a:pt x="932" y="169"/>
                  </a:lnTo>
                  <a:lnTo>
                    <a:pt x="933" y="186"/>
                  </a:lnTo>
                  <a:lnTo>
                    <a:pt x="931" y="200"/>
                  </a:lnTo>
                  <a:lnTo>
                    <a:pt x="927" y="212"/>
                  </a:lnTo>
                  <a:lnTo>
                    <a:pt x="919" y="222"/>
                  </a:lnTo>
                  <a:lnTo>
                    <a:pt x="910" y="231"/>
                  </a:lnTo>
                  <a:lnTo>
                    <a:pt x="898" y="238"/>
                  </a:lnTo>
                  <a:lnTo>
                    <a:pt x="885" y="245"/>
                  </a:lnTo>
                  <a:lnTo>
                    <a:pt x="870" y="251"/>
                  </a:lnTo>
                  <a:lnTo>
                    <a:pt x="857" y="257"/>
                  </a:lnTo>
                  <a:lnTo>
                    <a:pt x="842" y="265"/>
                  </a:lnTo>
                  <a:lnTo>
                    <a:pt x="825" y="275"/>
                  </a:lnTo>
                  <a:lnTo>
                    <a:pt x="808" y="286"/>
                  </a:lnTo>
                  <a:lnTo>
                    <a:pt x="791" y="298"/>
                  </a:lnTo>
                  <a:lnTo>
                    <a:pt x="778" y="310"/>
                  </a:lnTo>
                  <a:lnTo>
                    <a:pt x="760" y="325"/>
                  </a:lnTo>
                  <a:lnTo>
                    <a:pt x="745" y="335"/>
                  </a:lnTo>
                  <a:lnTo>
                    <a:pt x="732" y="342"/>
                  </a:lnTo>
                  <a:lnTo>
                    <a:pt x="719" y="344"/>
                  </a:lnTo>
                  <a:lnTo>
                    <a:pt x="707" y="344"/>
                  </a:lnTo>
                  <a:lnTo>
                    <a:pt x="694" y="340"/>
                  </a:lnTo>
                  <a:lnTo>
                    <a:pt x="680" y="332"/>
                  </a:lnTo>
                  <a:lnTo>
                    <a:pt x="663" y="324"/>
                  </a:lnTo>
                  <a:lnTo>
                    <a:pt x="629" y="371"/>
                  </a:lnTo>
                  <a:lnTo>
                    <a:pt x="599" y="419"/>
                  </a:lnTo>
                  <a:lnTo>
                    <a:pt x="575" y="468"/>
                  </a:lnTo>
                  <a:lnTo>
                    <a:pt x="556" y="517"/>
                  </a:lnTo>
                  <a:lnTo>
                    <a:pt x="542" y="566"/>
                  </a:lnTo>
                  <a:lnTo>
                    <a:pt x="532" y="614"/>
                  </a:lnTo>
                  <a:lnTo>
                    <a:pt x="527" y="662"/>
                  </a:lnTo>
                  <a:lnTo>
                    <a:pt x="526" y="708"/>
                  </a:lnTo>
                  <a:lnTo>
                    <a:pt x="530" y="753"/>
                  </a:lnTo>
                  <a:lnTo>
                    <a:pt x="538" y="797"/>
                  </a:lnTo>
                  <a:lnTo>
                    <a:pt x="550" y="838"/>
                  </a:lnTo>
                  <a:lnTo>
                    <a:pt x="566" y="877"/>
                  </a:lnTo>
                  <a:lnTo>
                    <a:pt x="586" y="914"/>
                  </a:lnTo>
                  <a:lnTo>
                    <a:pt x="610" y="946"/>
                  </a:lnTo>
                  <a:lnTo>
                    <a:pt x="637" y="976"/>
                  </a:lnTo>
                  <a:lnTo>
                    <a:pt x="669" y="1002"/>
                  </a:lnTo>
                  <a:lnTo>
                    <a:pt x="702" y="1023"/>
                  </a:lnTo>
                  <a:lnTo>
                    <a:pt x="740" y="1041"/>
                  </a:lnTo>
                  <a:lnTo>
                    <a:pt x="781" y="1054"/>
                  </a:lnTo>
                  <a:lnTo>
                    <a:pt x="797" y="1059"/>
                  </a:lnTo>
                  <a:lnTo>
                    <a:pt x="811" y="1067"/>
                  </a:lnTo>
                  <a:lnTo>
                    <a:pt x="824" y="1079"/>
                  </a:lnTo>
                  <a:lnTo>
                    <a:pt x="834" y="1094"/>
                  </a:lnTo>
                  <a:lnTo>
                    <a:pt x="844" y="1114"/>
                  </a:lnTo>
                  <a:lnTo>
                    <a:pt x="857" y="1138"/>
                  </a:lnTo>
                  <a:lnTo>
                    <a:pt x="871" y="1155"/>
                  </a:lnTo>
                  <a:lnTo>
                    <a:pt x="885" y="1167"/>
                  </a:lnTo>
                  <a:lnTo>
                    <a:pt x="897" y="1173"/>
                  </a:lnTo>
                  <a:lnTo>
                    <a:pt x="911" y="1176"/>
                  </a:lnTo>
                  <a:lnTo>
                    <a:pt x="925" y="1176"/>
                  </a:lnTo>
                  <a:lnTo>
                    <a:pt x="938" y="1174"/>
                  </a:lnTo>
                  <a:lnTo>
                    <a:pt x="953" y="1171"/>
                  </a:lnTo>
                  <a:lnTo>
                    <a:pt x="968" y="1168"/>
                  </a:lnTo>
                  <a:lnTo>
                    <a:pt x="982" y="1166"/>
                  </a:lnTo>
                  <a:lnTo>
                    <a:pt x="998" y="1166"/>
                  </a:lnTo>
                  <a:lnTo>
                    <a:pt x="1016" y="1168"/>
                  </a:lnTo>
                  <a:lnTo>
                    <a:pt x="1034" y="1173"/>
                  </a:lnTo>
                  <a:lnTo>
                    <a:pt x="1053" y="1184"/>
                  </a:lnTo>
                  <a:lnTo>
                    <a:pt x="1076" y="1193"/>
                  </a:lnTo>
                  <a:lnTo>
                    <a:pt x="1096" y="1198"/>
                  </a:lnTo>
                  <a:lnTo>
                    <a:pt x="1112" y="1199"/>
                  </a:lnTo>
                  <a:lnTo>
                    <a:pt x="1126" y="1198"/>
                  </a:lnTo>
                  <a:lnTo>
                    <a:pt x="1139" y="1194"/>
                  </a:lnTo>
                  <a:lnTo>
                    <a:pt x="1148" y="1189"/>
                  </a:lnTo>
                  <a:lnTo>
                    <a:pt x="1157" y="1182"/>
                  </a:lnTo>
                  <a:lnTo>
                    <a:pt x="1165" y="1173"/>
                  </a:lnTo>
                  <a:lnTo>
                    <a:pt x="1172" y="1165"/>
                  </a:lnTo>
                  <a:lnTo>
                    <a:pt x="1180" y="1155"/>
                  </a:lnTo>
                  <a:lnTo>
                    <a:pt x="1187" y="1147"/>
                  </a:lnTo>
                  <a:lnTo>
                    <a:pt x="1194" y="1140"/>
                  </a:lnTo>
                  <a:lnTo>
                    <a:pt x="1204" y="1135"/>
                  </a:lnTo>
                  <a:lnTo>
                    <a:pt x="1214" y="1130"/>
                  </a:lnTo>
                  <a:lnTo>
                    <a:pt x="1227" y="1129"/>
                  </a:lnTo>
                  <a:lnTo>
                    <a:pt x="1274" y="1126"/>
                  </a:lnTo>
                  <a:lnTo>
                    <a:pt x="1317" y="1120"/>
                  </a:lnTo>
                  <a:lnTo>
                    <a:pt x="1357" y="1108"/>
                  </a:lnTo>
                  <a:lnTo>
                    <a:pt x="1395" y="1094"/>
                  </a:lnTo>
                  <a:lnTo>
                    <a:pt x="1429" y="1075"/>
                  </a:lnTo>
                  <a:lnTo>
                    <a:pt x="1461" y="1054"/>
                  </a:lnTo>
                  <a:lnTo>
                    <a:pt x="1489" y="1030"/>
                  </a:lnTo>
                  <a:lnTo>
                    <a:pt x="1515" y="1003"/>
                  </a:lnTo>
                  <a:lnTo>
                    <a:pt x="1538" y="973"/>
                  </a:lnTo>
                  <a:lnTo>
                    <a:pt x="1558" y="942"/>
                  </a:lnTo>
                  <a:lnTo>
                    <a:pt x="1575" y="908"/>
                  </a:lnTo>
                  <a:lnTo>
                    <a:pt x="1590" y="874"/>
                  </a:lnTo>
                  <a:lnTo>
                    <a:pt x="1601" y="838"/>
                  </a:lnTo>
                  <a:lnTo>
                    <a:pt x="1610" y="801"/>
                  </a:lnTo>
                  <a:lnTo>
                    <a:pt x="1616" y="764"/>
                  </a:lnTo>
                  <a:lnTo>
                    <a:pt x="1619" y="726"/>
                  </a:lnTo>
                  <a:lnTo>
                    <a:pt x="1619" y="688"/>
                  </a:lnTo>
                  <a:lnTo>
                    <a:pt x="1619" y="684"/>
                  </a:lnTo>
                  <a:lnTo>
                    <a:pt x="1620" y="680"/>
                  </a:lnTo>
                  <a:lnTo>
                    <a:pt x="1622" y="677"/>
                  </a:lnTo>
                  <a:lnTo>
                    <a:pt x="1623" y="676"/>
                  </a:lnTo>
                  <a:lnTo>
                    <a:pt x="1625" y="676"/>
                  </a:lnTo>
                  <a:lnTo>
                    <a:pt x="1628" y="678"/>
                  </a:lnTo>
                  <a:lnTo>
                    <a:pt x="1631" y="681"/>
                  </a:lnTo>
                  <a:lnTo>
                    <a:pt x="1633" y="685"/>
                  </a:lnTo>
                  <a:lnTo>
                    <a:pt x="1635" y="692"/>
                  </a:lnTo>
                  <a:lnTo>
                    <a:pt x="1648" y="744"/>
                  </a:lnTo>
                  <a:lnTo>
                    <a:pt x="1658" y="799"/>
                  </a:lnTo>
                  <a:lnTo>
                    <a:pt x="1663" y="858"/>
                  </a:lnTo>
                  <a:lnTo>
                    <a:pt x="1665" y="920"/>
                  </a:lnTo>
                  <a:lnTo>
                    <a:pt x="1664" y="983"/>
                  </a:lnTo>
                  <a:lnTo>
                    <a:pt x="1660" y="1047"/>
                  </a:lnTo>
                  <a:lnTo>
                    <a:pt x="1654" y="1110"/>
                  </a:lnTo>
                  <a:lnTo>
                    <a:pt x="1644" y="1175"/>
                  </a:lnTo>
                  <a:lnTo>
                    <a:pt x="1633" y="1239"/>
                  </a:lnTo>
                  <a:lnTo>
                    <a:pt x="1619" y="1302"/>
                  </a:lnTo>
                  <a:lnTo>
                    <a:pt x="1603" y="1363"/>
                  </a:lnTo>
                  <a:lnTo>
                    <a:pt x="1587" y="1420"/>
                  </a:lnTo>
                  <a:lnTo>
                    <a:pt x="1568" y="1476"/>
                  </a:lnTo>
                  <a:lnTo>
                    <a:pt x="1548" y="1528"/>
                  </a:lnTo>
                  <a:lnTo>
                    <a:pt x="1528" y="1575"/>
                  </a:lnTo>
                  <a:lnTo>
                    <a:pt x="1507" y="1618"/>
                  </a:lnTo>
                  <a:lnTo>
                    <a:pt x="1485" y="1656"/>
                  </a:lnTo>
                  <a:lnTo>
                    <a:pt x="1463" y="1687"/>
                  </a:lnTo>
                  <a:lnTo>
                    <a:pt x="1442" y="1712"/>
                  </a:lnTo>
                  <a:lnTo>
                    <a:pt x="1420" y="1729"/>
                  </a:lnTo>
                  <a:lnTo>
                    <a:pt x="1399" y="1743"/>
                  </a:lnTo>
                  <a:lnTo>
                    <a:pt x="1378" y="1754"/>
                  </a:lnTo>
                  <a:lnTo>
                    <a:pt x="1356" y="1765"/>
                  </a:lnTo>
                  <a:lnTo>
                    <a:pt x="1334" y="1774"/>
                  </a:lnTo>
                  <a:lnTo>
                    <a:pt x="1312" y="1782"/>
                  </a:lnTo>
                  <a:lnTo>
                    <a:pt x="1290" y="1787"/>
                  </a:lnTo>
                  <a:lnTo>
                    <a:pt x="1269" y="1791"/>
                  </a:lnTo>
                  <a:lnTo>
                    <a:pt x="1249" y="1793"/>
                  </a:lnTo>
                  <a:lnTo>
                    <a:pt x="1229" y="1792"/>
                  </a:lnTo>
                  <a:lnTo>
                    <a:pt x="1211" y="1789"/>
                  </a:lnTo>
                  <a:lnTo>
                    <a:pt x="1194" y="1784"/>
                  </a:lnTo>
                  <a:lnTo>
                    <a:pt x="1180" y="1775"/>
                  </a:lnTo>
                  <a:lnTo>
                    <a:pt x="1167" y="1765"/>
                  </a:lnTo>
                  <a:lnTo>
                    <a:pt x="1155" y="1751"/>
                  </a:lnTo>
                  <a:lnTo>
                    <a:pt x="1148" y="1734"/>
                  </a:lnTo>
                  <a:lnTo>
                    <a:pt x="1142" y="1713"/>
                  </a:lnTo>
                  <a:lnTo>
                    <a:pt x="1140" y="1689"/>
                  </a:lnTo>
                  <a:lnTo>
                    <a:pt x="1140" y="1661"/>
                  </a:lnTo>
                  <a:lnTo>
                    <a:pt x="1143" y="1630"/>
                  </a:lnTo>
                  <a:lnTo>
                    <a:pt x="1150" y="1594"/>
                  </a:lnTo>
                  <a:lnTo>
                    <a:pt x="1160" y="1548"/>
                  </a:lnTo>
                  <a:lnTo>
                    <a:pt x="1165" y="1505"/>
                  </a:lnTo>
                  <a:lnTo>
                    <a:pt x="1167" y="1469"/>
                  </a:lnTo>
                  <a:lnTo>
                    <a:pt x="1167" y="1435"/>
                  </a:lnTo>
                  <a:lnTo>
                    <a:pt x="1165" y="1406"/>
                  </a:lnTo>
                  <a:lnTo>
                    <a:pt x="1160" y="1381"/>
                  </a:lnTo>
                  <a:lnTo>
                    <a:pt x="1153" y="1360"/>
                  </a:lnTo>
                  <a:lnTo>
                    <a:pt x="1145" y="1343"/>
                  </a:lnTo>
                  <a:lnTo>
                    <a:pt x="1135" y="1330"/>
                  </a:lnTo>
                  <a:lnTo>
                    <a:pt x="1125" y="1321"/>
                  </a:lnTo>
                  <a:lnTo>
                    <a:pt x="1114" y="1317"/>
                  </a:lnTo>
                  <a:lnTo>
                    <a:pt x="1103" y="1315"/>
                  </a:lnTo>
                  <a:lnTo>
                    <a:pt x="1090" y="1318"/>
                  </a:lnTo>
                  <a:lnTo>
                    <a:pt x="1079" y="1324"/>
                  </a:lnTo>
                  <a:lnTo>
                    <a:pt x="1067" y="1333"/>
                  </a:lnTo>
                  <a:lnTo>
                    <a:pt x="1056" y="1347"/>
                  </a:lnTo>
                  <a:lnTo>
                    <a:pt x="1046" y="1364"/>
                  </a:lnTo>
                  <a:lnTo>
                    <a:pt x="1037" y="1384"/>
                  </a:lnTo>
                  <a:lnTo>
                    <a:pt x="1029" y="1408"/>
                  </a:lnTo>
                  <a:lnTo>
                    <a:pt x="1023" y="1435"/>
                  </a:lnTo>
                  <a:lnTo>
                    <a:pt x="1019" y="1464"/>
                  </a:lnTo>
                  <a:lnTo>
                    <a:pt x="1017" y="1498"/>
                  </a:lnTo>
                  <a:lnTo>
                    <a:pt x="1018" y="1535"/>
                  </a:lnTo>
                  <a:lnTo>
                    <a:pt x="1021" y="1574"/>
                  </a:lnTo>
                  <a:lnTo>
                    <a:pt x="1027" y="1617"/>
                  </a:lnTo>
                  <a:lnTo>
                    <a:pt x="1037" y="1662"/>
                  </a:lnTo>
                  <a:lnTo>
                    <a:pt x="1050" y="1711"/>
                  </a:lnTo>
                  <a:lnTo>
                    <a:pt x="1054" y="1721"/>
                  </a:lnTo>
                  <a:lnTo>
                    <a:pt x="1058" y="1733"/>
                  </a:lnTo>
                  <a:lnTo>
                    <a:pt x="1064" y="1744"/>
                  </a:lnTo>
                  <a:lnTo>
                    <a:pt x="1070" y="1756"/>
                  </a:lnTo>
                  <a:lnTo>
                    <a:pt x="1076" y="1768"/>
                  </a:lnTo>
                  <a:lnTo>
                    <a:pt x="1082" y="1781"/>
                  </a:lnTo>
                  <a:lnTo>
                    <a:pt x="1086" y="1792"/>
                  </a:lnTo>
                  <a:lnTo>
                    <a:pt x="1088" y="1805"/>
                  </a:lnTo>
                  <a:lnTo>
                    <a:pt x="1088" y="1817"/>
                  </a:lnTo>
                  <a:lnTo>
                    <a:pt x="1086" y="1828"/>
                  </a:lnTo>
                  <a:lnTo>
                    <a:pt x="1080" y="1839"/>
                  </a:lnTo>
                  <a:lnTo>
                    <a:pt x="1070" y="1849"/>
                  </a:lnTo>
                  <a:lnTo>
                    <a:pt x="1056" y="1858"/>
                  </a:lnTo>
                  <a:lnTo>
                    <a:pt x="1036" y="1867"/>
                  </a:lnTo>
                  <a:lnTo>
                    <a:pt x="1011" y="1873"/>
                  </a:lnTo>
                  <a:lnTo>
                    <a:pt x="980" y="1878"/>
                  </a:lnTo>
                  <a:lnTo>
                    <a:pt x="931" y="1879"/>
                  </a:lnTo>
                  <a:lnTo>
                    <a:pt x="887" y="1877"/>
                  </a:lnTo>
                  <a:lnTo>
                    <a:pt x="845" y="1870"/>
                  </a:lnTo>
                  <a:lnTo>
                    <a:pt x="807" y="1859"/>
                  </a:lnTo>
                  <a:lnTo>
                    <a:pt x="771" y="1845"/>
                  </a:lnTo>
                  <a:lnTo>
                    <a:pt x="739" y="1827"/>
                  </a:lnTo>
                  <a:lnTo>
                    <a:pt x="710" y="1806"/>
                  </a:lnTo>
                  <a:lnTo>
                    <a:pt x="681" y="1782"/>
                  </a:lnTo>
                  <a:lnTo>
                    <a:pt x="656" y="1756"/>
                  </a:lnTo>
                  <a:lnTo>
                    <a:pt x="632" y="1726"/>
                  </a:lnTo>
                  <a:lnTo>
                    <a:pt x="609" y="1695"/>
                  </a:lnTo>
                  <a:lnTo>
                    <a:pt x="588" y="1661"/>
                  </a:lnTo>
                  <a:lnTo>
                    <a:pt x="568" y="1626"/>
                  </a:lnTo>
                  <a:lnTo>
                    <a:pt x="548" y="1588"/>
                  </a:lnTo>
                  <a:lnTo>
                    <a:pt x="529" y="1549"/>
                  </a:lnTo>
                  <a:lnTo>
                    <a:pt x="510" y="1509"/>
                  </a:lnTo>
                  <a:lnTo>
                    <a:pt x="492" y="1468"/>
                  </a:lnTo>
                  <a:lnTo>
                    <a:pt x="474" y="1426"/>
                  </a:lnTo>
                  <a:lnTo>
                    <a:pt x="455" y="1384"/>
                  </a:lnTo>
                  <a:lnTo>
                    <a:pt x="450" y="1375"/>
                  </a:lnTo>
                  <a:lnTo>
                    <a:pt x="446" y="1371"/>
                  </a:lnTo>
                  <a:lnTo>
                    <a:pt x="442" y="1371"/>
                  </a:lnTo>
                  <a:lnTo>
                    <a:pt x="439" y="1373"/>
                  </a:lnTo>
                  <a:lnTo>
                    <a:pt x="438" y="1379"/>
                  </a:lnTo>
                  <a:lnTo>
                    <a:pt x="438" y="1403"/>
                  </a:lnTo>
                  <a:lnTo>
                    <a:pt x="440" y="1426"/>
                  </a:lnTo>
                  <a:lnTo>
                    <a:pt x="444" y="1448"/>
                  </a:lnTo>
                  <a:lnTo>
                    <a:pt x="448" y="1470"/>
                  </a:lnTo>
                  <a:lnTo>
                    <a:pt x="455" y="1491"/>
                  </a:lnTo>
                  <a:lnTo>
                    <a:pt x="461" y="1510"/>
                  </a:lnTo>
                  <a:lnTo>
                    <a:pt x="467" y="1529"/>
                  </a:lnTo>
                  <a:lnTo>
                    <a:pt x="472" y="1547"/>
                  </a:lnTo>
                  <a:lnTo>
                    <a:pt x="477" y="1564"/>
                  </a:lnTo>
                  <a:lnTo>
                    <a:pt x="479" y="1580"/>
                  </a:lnTo>
                  <a:lnTo>
                    <a:pt x="480" y="1594"/>
                  </a:lnTo>
                  <a:lnTo>
                    <a:pt x="478" y="1607"/>
                  </a:lnTo>
                  <a:lnTo>
                    <a:pt x="474" y="1618"/>
                  </a:lnTo>
                  <a:lnTo>
                    <a:pt x="465" y="1628"/>
                  </a:lnTo>
                  <a:lnTo>
                    <a:pt x="454" y="1636"/>
                  </a:lnTo>
                  <a:lnTo>
                    <a:pt x="438" y="1642"/>
                  </a:lnTo>
                  <a:lnTo>
                    <a:pt x="417" y="1648"/>
                  </a:lnTo>
                  <a:lnTo>
                    <a:pt x="391" y="1651"/>
                  </a:lnTo>
                  <a:lnTo>
                    <a:pt x="359" y="1652"/>
                  </a:lnTo>
                  <a:lnTo>
                    <a:pt x="335" y="1650"/>
                  </a:lnTo>
                  <a:lnTo>
                    <a:pt x="312" y="1647"/>
                  </a:lnTo>
                  <a:lnTo>
                    <a:pt x="290" y="1642"/>
                  </a:lnTo>
                  <a:lnTo>
                    <a:pt x="269" y="1636"/>
                  </a:lnTo>
                  <a:lnTo>
                    <a:pt x="248" y="1628"/>
                  </a:lnTo>
                  <a:lnTo>
                    <a:pt x="228" y="1616"/>
                  </a:lnTo>
                  <a:lnTo>
                    <a:pt x="208" y="1602"/>
                  </a:lnTo>
                  <a:lnTo>
                    <a:pt x="188" y="1584"/>
                  </a:lnTo>
                  <a:lnTo>
                    <a:pt x="169" y="1561"/>
                  </a:lnTo>
                  <a:lnTo>
                    <a:pt x="149" y="1534"/>
                  </a:lnTo>
                  <a:lnTo>
                    <a:pt x="131" y="1501"/>
                  </a:lnTo>
                  <a:lnTo>
                    <a:pt x="112" y="1463"/>
                  </a:lnTo>
                  <a:lnTo>
                    <a:pt x="92" y="1419"/>
                  </a:lnTo>
                  <a:lnTo>
                    <a:pt x="72" y="1368"/>
                  </a:lnTo>
                  <a:lnTo>
                    <a:pt x="53" y="1310"/>
                  </a:lnTo>
                  <a:lnTo>
                    <a:pt x="43" y="1278"/>
                  </a:lnTo>
                  <a:lnTo>
                    <a:pt x="38" y="1251"/>
                  </a:lnTo>
                  <a:lnTo>
                    <a:pt x="34" y="1226"/>
                  </a:lnTo>
                  <a:lnTo>
                    <a:pt x="32" y="1204"/>
                  </a:lnTo>
                  <a:lnTo>
                    <a:pt x="31" y="1184"/>
                  </a:lnTo>
                  <a:lnTo>
                    <a:pt x="31" y="1166"/>
                  </a:lnTo>
                  <a:lnTo>
                    <a:pt x="32" y="1148"/>
                  </a:lnTo>
                  <a:lnTo>
                    <a:pt x="33" y="1131"/>
                  </a:lnTo>
                  <a:lnTo>
                    <a:pt x="33" y="1114"/>
                  </a:lnTo>
                  <a:lnTo>
                    <a:pt x="33" y="1096"/>
                  </a:lnTo>
                  <a:lnTo>
                    <a:pt x="31" y="1076"/>
                  </a:lnTo>
                  <a:lnTo>
                    <a:pt x="28" y="1054"/>
                  </a:lnTo>
                  <a:lnTo>
                    <a:pt x="22" y="1030"/>
                  </a:lnTo>
                  <a:lnTo>
                    <a:pt x="15" y="992"/>
                  </a:lnTo>
                  <a:lnTo>
                    <a:pt x="9" y="952"/>
                  </a:lnTo>
                  <a:lnTo>
                    <a:pt x="4" y="912"/>
                  </a:lnTo>
                  <a:lnTo>
                    <a:pt x="2" y="871"/>
                  </a:lnTo>
                  <a:lnTo>
                    <a:pt x="0" y="828"/>
                  </a:lnTo>
                  <a:lnTo>
                    <a:pt x="3" y="785"/>
                  </a:lnTo>
                  <a:lnTo>
                    <a:pt x="8" y="741"/>
                  </a:lnTo>
                  <a:lnTo>
                    <a:pt x="15" y="697"/>
                  </a:lnTo>
                  <a:lnTo>
                    <a:pt x="26" y="654"/>
                  </a:lnTo>
                  <a:lnTo>
                    <a:pt x="39" y="610"/>
                  </a:lnTo>
                  <a:lnTo>
                    <a:pt x="56" y="567"/>
                  </a:lnTo>
                  <a:lnTo>
                    <a:pt x="76" y="525"/>
                  </a:lnTo>
                  <a:lnTo>
                    <a:pt x="100" y="484"/>
                  </a:lnTo>
                  <a:lnTo>
                    <a:pt x="128" y="444"/>
                  </a:lnTo>
                  <a:lnTo>
                    <a:pt x="161" y="407"/>
                  </a:lnTo>
                  <a:lnTo>
                    <a:pt x="198" y="370"/>
                  </a:lnTo>
                  <a:lnTo>
                    <a:pt x="239" y="335"/>
                  </a:lnTo>
                  <a:lnTo>
                    <a:pt x="285" y="304"/>
                  </a:lnTo>
                  <a:lnTo>
                    <a:pt x="335" y="275"/>
                  </a:lnTo>
                  <a:lnTo>
                    <a:pt x="347" y="268"/>
                  </a:lnTo>
                  <a:lnTo>
                    <a:pt x="356" y="265"/>
                  </a:lnTo>
                  <a:lnTo>
                    <a:pt x="362" y="264"/>
                  </a:lnTo>
                  <a:lnTo>
                    <a:pt x="365" y="265"/>
                  </a:lnTo>
                  <a:lnTo>
                    <a:pt x="367" y="267"/>
                  </a:lnTo>
                  <a:lnTo>
                    <a:pt x="364" y="271"/>
                  </a:lnTo>
                  <a:lnTo>
                    <a:pt x="362" y="274"/>
                  </a:lnTo>
                  <a:lnTo>
                    <a:pt x="316" y="308"/>
                  </a:lnTo>
                  <a:lnTo>
                    <a:pt x="275" y="345"/>
                  </a:lnTo>
                  <a:lnTo>
                    <a:pt x="240" y="384"/>
                  </a:lnTo>
                  <a:lnTo>
                    <a:pt x="209" y="423"/>
                  </a:lnTo>
                  <a:lnTo>
                    <a:pt x="183" y="465"/>
                  </a:lnTo>
                  <a:lnTo>
                    <a:pt x="162" y="507"/>
                  </a:lnTo>
                  <a:lnTo>
                    <a:pt x="145" y="551"/>
                  </a:lnTo>
                  <a:lnTo>
                    <a:pt x="133" y="595"/>
                  </a:lnTo>
                  <a:lnTo>
                    <a:pt x="123" y="639"/>
                  </a:lnTo>
                  <a:lnTo>
                    <a:pt x="119" y="684"/>
                  </a:lnTo>
                  <a:lnTo>
                    <a:pt x="118" y="728"/>
                  </a:lnTo>
                  <a:lnTo>
                    <a:pt x="120" y="772"/>
                  </a:lnTo>
                  <a:lnTo>
                    <a:pt x="125" y="816"/>
                  </a:lnTo>
                  <a:lnTo>
                    <a:pt x="135" y="858"/>
                  </a:lnTo>
                  <a:lnTo>
                    <a:pt x="146" y="900"/>
                  </a:lnTo>
                  <a:lnTo>
                    <a:pt x="161" y="941"/>
                  </a:lnTo>
                  <a:lnTo>
                    <a:pt x="178" y="980"/>
                  </a:lnTo>
                  <a:lnTo>
                    <a:pt x="198" y="1016"/>
                  </a:lnTo>
                  <a:lnTo>
                    <a:pt x="220" y="1052"/>
                  </a:lnTo>
                  <a:lnTo>
                    <a:pt x="244" y="1084"/>
                  </a:lnTo>
                  <a:lnTo>
                    <a:pt x="270" y="1115"/>
                  </a:lnTo>
                  <a:lnTo>
                    <a:pt x="297" y="1143"/>
                  </a:lnTo>
                  <a:lnTo>
                    <a:pt x="327" y="1168"/>
                  </a:lnTo>
                  <a:lnTo>
                    <a:pt x="357" y="1189"/>
                  </a:lnTo>
                  <a:lnTo>
                    <a:pt x="360" y="1191"/>
                  </a:lnTo>
                  <a:lnTo>
                    <a:pt x="363" y="1192"/>
                  </a:lnTo>
                  <a:lnTo>
                    <a:pt x="365" y="1192"/>
                  </a:lnTo>
                  <a:lnTo>
                    <a:pt x="368" y="1192"/>
                  </a:lnTo>
                  <a:lnTo>
                    <a:pt x="371" y="1192"/>
                  </a:lnTo>
                  <a:lnTo>
                    <a:pt x="372" y="1191"/>
                  </a:lnTo>
                  <a:lnTo>
                    <a:pt x="373" y="1189"/>
                  </a:lnTo>
                  <a:lnTo>
                    <a:pt x="374" y="1187"/>
                  </a:lnTo>
                  <a:lnTo>
                    <a:pt x="374" y="1183"/>
                  </a:lnTo>
                  <a:lnTo>
                    <a:pt x="373" y="1178"/>
                  </a:lnTo>
                  <a:lnTo>
                    <a:pt x="362" y="1144"/>
                  </a:lnTo>
                  <a:lnTo>
                    <a:pt x="354" y="1114"/>
                  </a:lnTo>
                  <a:lnTo>
                    <a:pt x="349" y="1087"/>
                  </a:lnTo>
                  <a:lnTo>
                    <a:pt x="346" y="1064"/>
                  </a:lnTo>
                  <a:lnTo>
                    <a:pt x="343" y="1044"/>
                  </a:lnTo>
                  <a:lnTo>
                    <a:pt x="342" y="1026"/>
                  </a:lnTo>
                  <a:lnTo>
                    <a:pt x="343" y="1009"/>
                  </a:lnTo>
                  <a:lnTo>
                    <a:pt x="345" y="992"/>
                  </a:lnTo>
                  <a:lnTo>
                    <a:pt x="347" y="974"/>
                  </a:lnTo>
                  <a:lnTo>
                    <a:pt x="350" y="956"/>
                  </a:lnTo>
                  <a:lnTo>
                    <a:pt x="352" y="936"/>
                  </a:lnTo>
                  <a:lnTo>
                    <a:pt x="354" y="914"/>
                  </a:lnTo>
                  <a:lnTo>
                    <a:pt x="355" y="887"/>
                  </a:lnTo>
                  <a:lnTo>
                    <a:pt x="356" y="858"/>
                  </a:lnTo>
                  <a:lnTo>
                    <a:pt x="355" y="825"/>
                  </a:lnTo>
                  <a:lnTo>
                    <a:pt x="355" y="784"/>
                  </a:lnTo>
                  <a:lnTo>
                    <a:pt x="357" y="743"/>
                  </a:lnTo>
                  <a:lnTo>
                    <a:pt x="360" y="701"/>
                  </a:lnTo>
                  <a:lnTo>
                    <a:pt x="368" y="659"/>
                  </a:lnTo>
                  <a:lnTo>
                    <a:pt x="378" y="617"/>
                  </a:lnTo>
                  <a:lnTo>
                    <a:pt x="393" y="575"/>
                  </a:lnTo>
                  <a:lnTo>
                    <a:pt x="411" y="533"/>
                  </a:lnTo>
                  <a:lnTo>
                    <a:pt x="434" y="491"/>
                  </a:lnTo>
                  <a:lnTo>
                    <a:pt x="461" y="450"/>
                  </a:lnTo>
                  <a:lnTo>
                    <a:pt x="495" y="409"/>
                  </a:lnTo>
                  <a:lnTo>
                    <a:pt x="533" y="369"/>
                  </a:lnTo>
                  <a:lnTo>
                    <a:pt x="578" y="330"/>
                  </a:lnTo>
                  <a:lnTo>
                    <a:pt x="631" y="293"/>
                  </a:lnTo>
                  <a:lnTo>
                    <a:pt x="611" y="264"/>
                  </a:lnTo>
                  <a:lnTo>
                    <a:pt x="596" y="237"/>
                  </a:lnTo>
                  <a:lnTo>
                    <a:pt x="588" y="211"/>
                  </a:lnTo>
                  <a:lnTo>
                    <a:pt x="585" y="186"/>
                  </a:lnTo>
                  <a:lnTo>
                    <a:pt x="585" y="162"/>
                  </a:lnTo>
                  <a:lnTo>
                    <a:pt x="590" y="139"/>
                  </a:lnTo>
                  <a:lnTo>
                    <a:pt x="598" y="118"/>
                  </a:lnTo>
                  <a:lnTo>
                    <a:pt x="610" y="97"/>
                  </a:lnTo>
                  <a:lnTo>
                    <a:pt x="625" y="78"/>
                  </a:lnTo>
                  <a:lnTo>
                    <a:pt x="640" y="61"/>
                  </a:lnTo>
                  <a:lnTo>
                    <a:pt x="658" y="45"/>
                  </a:lnTo>
                  <a:lnTo>
                    <a:pt x="672" y="35"/>
                  </a:lnTo>
                  <a:lnTo>
                    <a:pt x="688" y="25"/>
                  </a:lnTo>
                  <a:lnTo>
                    <a:pt x="704" y="17"/>
                  </a:lnTo>
                  <a:lnTo>
                    <a:pt x="722" y="10"/>
                  </a:lnTo>
                  <a:lnTo>
                    <a:pt x="742" y="5"/>
                  </a:lnTo>
                  <a:lnTo>
                    <a:pt x="762" y="1"/>
                  </a:lnTo>
                  <a:lnTo>
                    <a:pt x="782" y="0"/>
                  </a:lnTo>
                  <a:close/>
                </a:path>
              </a:pathLst>
            </a:custGeom>
            <a:solidFill>
              <a:srgbClr val="000000"/>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215"/>
            </a:p>
          </p:txBody>
        </p:sp>
        <p:sp>
          <p:nvSpPr>
            <p:cNvPr id="24" name="Freeform 15"/>
            <p:cNvSpPr>
              <a:spLocks noEditPoints="1"/>
            </p:cNvSpPr>
            <p:nvPr/>
          </p:nvSpPr>
          <p:spPr bwMode="auto">
            <a:xfrm>
              <a:off x="4468" y="2865"/>
              <a:ext cx="40" cy="39"/>
            </a:xfrm>
            <a:custGeom>
              <a:avLst/>
              <a:gdLst>
                <a:gd name="T0" fmla="*/ 59 w 119"/>
                <a:gd name="T1" fmla="*/ 9 h 118"/>
                <a:gd name="T2" fmla="*/ 43 w 119"/>
                <a:gd name="T3" fmla="*/ 11 h 118"/>
                <a:gd name="T4" fmla="*/ 30 w 119"/>
                <a:gd name="T5" fmla="*/ 19 h 118"/>
                <a:gd name="T6" fmla="*/ 19 w 119"/>
                <a:gd name="T7" fmla="*/ 29 h 118"/>
                <a:gd name="T8" fmla="*/ 12 w 119"/>
                <a:gd name="T9" fmla="*/ 43 h 118"/>
                <a:gd name="T10" fmla="*/ 10 w 119"/>
                <a:gd name="T11" fmla="*/ 58 h 118"/>
                <a:gd name="T12" fmla="*/ 12 w 119"/>
                <a:gd name="T13" fmla="*/ 74 h 118"/>
                <a:gd name="T14" fmla="*/ 19 w 119"/>
                <a:gd name="T15" fmla="*/ 88 h 118"/>
                <a:gd name="T16" fmla="*/ 30 w 119"/>
                <a:gd name="T17" fmla="*/ 98 h 118"/>
                <a:gd name="T18" fmla="*/ 43 w 119"/>
                <a:gd name="T19" fmla="*/ 105 h 118"/>
                <a:gd name="T20" fmla="*/ 59 w 119"/>
                <a:gd name="T21" fmla="*/ 108 h 118"/>
                <a:gd name="T22" fmla="*/ 75 w 119"/>
                <a:gd name="T23" fmla="*/ 105 h 118"/>
                <a:gd name="T24" fmla="*/ 88 w 119"/>
                <a:gd name="T25" fmla="*/ 98 h 118"/>
                <a:gd name="T26" fmla="*/ 99 w 119"/>
                <a:gd name="T27" fmla="*/ 88 h 118"/>
                <a:gd name="T28" fmla="*/ 106 w 119"/>
                <a:gd name="T29" fmla="*/ 74 h 118"/>
                <a:gd name="T30" fmla="*/ 108 w 119"/>
                <a:gd name="T31" fmla="*/ 58 h 118"/>
                <a:gd name="T32" fmla="*/ 106 w 119"/>
                <a:gd name="T33" fmla="*/ 43 h 118"/>
                <a:gd name="T34" fmla="*/ 99 w 119"/>
                <a:gd name="T35" fmla="*/ 29 h 118"/>
                <a:gd name="T36" fmla="*/ 88 w 119"/>
                <a:gd name="T37" fmla="*/ 19 h 118"/>
                <a:gd name="T38" fmla="*/ 75 w 119"/>
                <a:gd name="T39" fmla="*/ 11 h 118"/>
                <a:gd name="T40" fmla="*/ 59 w 119"/>
                <a:gd name="T41" fmla="*/ 9 h 118"/>
                <a:gd name="T42" fmla="*/ 59 w 119"/>
                <a:gd name="T43" fmla="*/ 0 h 118"/>
                <a:gd name="T44" fmla="*/ 78 w 119"/>
                <a:gd name="T45" fmla="*/ 2 h 118"/>
                <a:gd name="T46" fmla="*/ 95 w 119"/>
                <a:gd name="T47" fmla="*/ 10 h 118"/>
                <a:gd name="T48" fmla="*/ 107 w 119"/>
                <a:gd name="T49" fmla="*/ 24 h 118"/>
                <a:gd name="T50" fmla="*/ 116 w 119"/>
                <a:gd name="T51" fmla="*/ 39 h 118"/>
                <a:gd name="T52" fmla="*/ 119 w 119"/>
                <a:gd name="T53" fmla="*/ 58 h 118"/>
                <a:gd name="T54" fmla="*/ 116 w 119"/>
                <a:gd name="T55" fmla="*/ 77 h 118"/>
                <a:gd name="T56" fmla="*/ 107 w 119"/>
                <a:gd name="T57" fmla="*/ 93 h 118"/>
                <a:gd name="T58" fmla="*/ 95 w 119"/>
                <a:gd name="T59" fmla="*/ 106 h 118"/>
                <a:gd name="T60" fmla="*/ 78 w 119"/>
                <a:gd name="T61" fmla="*/ 115 h 118"/>
                <a:gd name="T62" fmla="*/ 59 w 119"/>
                <a:gd name="T63" fmla="*/ 118 h 118"/>
                <a:gd name="T64" fmla="*/ 40 w 119"/>
                <a:gd name="T65" fmla="*/ 115 h 118"/>
                <a:gd name="T66" fmla="*/ 24 w 119"/>
                <a:gd name="T67" fmla="*/ 106 h 118"/>
                <a:gd name="T68" fmla="*/ 12 w 119"/>
                <a:gd name="T69" fmla="*/ 93 h 118"/>
                <a:gd name="T70" fmla="*/ 3 w 119"/>
                <a:gd name="T71" fmla="*/ 77 h 118"/>
                <a:gd name="T72" fmla="*/ 0 w 119"/>
                <a:gd name="T73" fmla="*/ 58 h 118"/>
                <a:gd name="T74" fmla="*/ 3 w 119"/>
                <a:gd name="T75" fmla="*/ 39 h 118"/>
                <a:gd name="T76" fmla="*/ 12 w 119"/>
                <a:gd name="T77" fmla="*/ 24 h 118"/>
                <a:gd name="T78" fmla="*/ 24 w 119"/>
                <a:gd name="T79" fmla="*/ 10 h 118"/>
                <a:gd name="T80" fmla="*/ 40 w 119"/>
                <a:gd name="T81" fmla="*/ 2 h 118"/>
                <a:gd name="T82" fmla="*/ 59 w 119"/>
                <a:gd name="T83" fmla="*/ 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19" h="118">
                  <a:moveTo>
                    <a:pt x="59" y="9"/>
                  </a:moveTo>
                  <a:lnTo>
                    <a:pt x="43" y="11"/>
                  </a:lnTo>
                  <a:lnTo>
                    <a:pt x="30" y="19"/>
                  </a:lnTo>
                  <a:lnTo>
                    <a:pt x="19" y="29"/>
                  </a:lnTo>
                  <a:lnTo>
                    <a:pt x="12" y="43"/>
                  </a:lnTo>
                  <a:lnTo>
                    <a:pt x="10" y="58"/>
                  </a:lnTo>
                  <a:lnTo>
                    <a:pt x="12" y="74"/>
                  </a:lnTo>
                  <a:lnTo>
                    <a:pt x="19" y="88"/>
                  </a:lnTo>
                  <a:lnTo>
                    <a:pt x="30" y="98"/>
                  </a:lnTo>
                  <a:lnTo>
                    <a:pt x="43" y="105"/>
                  </a:lnTo>
                  <a:lnTo>
                    <a:pt x="59" y="108"/>
                  </a:lnTo>
                  <a:lnTo>
                    <a:pt x="75" y="105"/>
                  </a:lnTo>
                  <a:lnTo>
                    <a:pt x="88" y="98"/>
                  </a:lnTo>
                  <a:lnTo>
                    <a:pt x="99" y="88"/>
                  </a:lnTo>
                  <a:lnTo>
                    <a:pt x="106" y="74"/>
                  </a:lnTo>
                  <a:lnTo>
                    <a:pt x="108" y="58"/>
                  </a:lnTo>
                  <a:lnTo>
                    <a:pt x="106" y="43"/>
                  </a:lnTo>
                  <a:lnTo>
                    <a:pt x="99" y="29"/>
                  </a:lnTo>
                  <a:lnTo>
                    <a:pt x="88" y="19"/>
                  </a:lnTo>
                  <a:lnTo>
                    <a:pt x="75" y="11"/>
                  </a:lnTo>
                  <a:lnTo>
                    <a:pt x="59" y="9"/>
                  </a:lnTo>
                  <a:close/>
                  <a:moveTo>
                    <a:pt x="59" y="0"/>
                  </a:moveTo>
                  <a:lnTo>
                    <a:pt x="78" y="2"/>
                  </a:lnTo>
                  <a:lnTo>
                    <a:pt x="95" y="10"/>
                  </a:lnTo>
                  <a:lnTo>
                    <a:pt x="107" y="24"/>
                  </a:lnTo>
                  <a:lnTo>
                    <a:pt x="116" y="39"/>
                  </a:lnTo>
                  <a:lnTo>
                    <a:pt x="119" y="58"/>
                  </a:lnTo>
                  <a:lnTo>
                    <a:pt x="116" y="77"/>
                  </a:lnTo>
                  <a:lnTo>
                    <a:pt x="107" y="93"/>
                  </a:lnTo>
                  <a:lnTo>
                    <a:pt x="95" y="106"/>
                  </a:lnTo>
                  <a:lnTo>
                    <a:pt x="78" y="115"/>
                  </a:lnTo>
                  <a:lnTo>
                    <a:pt x="59" y="118"/>
                  </a:lnTo>
                  <a:lnTo>
                    <a:pt x="40" y="115"/>
                  </a:lnTo>
                  <a:lnTo>
                    <a:pt x="24" y="106"/>
                  </a:lnTo>
                  <a:lnTo>
                    <a:pt x="12" y="93"/>
                  </a:lnTo>
                  <a:lnTo>
                    <a:pt x="3" y="77"/>
                  </a:lnTo>
                  <a:lnTo>
                    <a:pt x="0" y="58"/>
                  </a:lnTo>
                  <a:lnTo>
                    <a:pt x="3" y="39"/>
                  </a:lnTo>
                  <a:lnTo>
                    <a:pt x="12" y="24"/>
                  </a:lnTo>
                  <a:lnTo>
                    <a:pt x="24" y="10"/>
                  </a:lnTo>
                  <a:lnTo>
                    <a:pt x="40" y="2"/>
                  </a:lnTo>
                  <a:lnTo>
                    <a:pt x="59" y="0"/>
                  </a:lnTo>
                  <a:close/>
                </a:path>
              </a:pathLst>
            </a:custGeom>
            <a:solidFill>
              <a:srgbClr val="000000"/>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215"/>
            </a:p>
          </p:txBody>
        </p:sp>
        <p:sp>
          <p:nvSpPr>
            <p:cNvPr id="25" name="Freeform 16"/>
            <p:cNvSpPr>
              <a:spLocks/>
            </p:cNvSpPr>
            <p:nvPr/>
          </p:nvSpPr>
          <p:spPr bwMode="auto">
            <a:xfrm>
              <a:off x="4479" y="2874"/>
              <a:ext cx="17" cy="20"/>
            </a:xfrm>
            <a:custGeom>
              <a:avLst/>
              <a:gdLst>
                <a:gd name="T0" fmla="*/ 27 w 52"/>
                <a:gd name="T1" fmla="*/ 0 h 60"/>
                <a:gd name="T2" fmla="*/ 36 w 52"/>
                <a:gd name="T3" fmla="*/ 2 h 60"/>
                <a:gd name="T4" fmla="*/ 44 w 52"/>
                <a:gd name="T5" fmla="*/ 5 h 60"/>
                <a:gd name="T6" fmla="*/ 49 w 52"/>
                <a:gd name="T7" fmla="*/ 13 h 60"/>
                <a:gd name="T8" fmla="*/ 51 w 52"/>
                <a:gd name="T9" fmla="*/ 21 h 60"/>
                <a:gd name="T10" fmla="*/ 43 w 52"/>
                <a:gd name="T11" fmla="*/ 21 h 60"/>
                <a:gd name="T12" fmla="*/ 42 w 52"/>
                <a:gd name="T13" fmla="*/ 17 h 60"/>
                <a:gd name="T14" fmla="*/ 40 w 52"/>
                <a:gd name="T15" fmla="*/ 14 h 60"/>
                <a:gd name="T16" fmla="*/ 36 w 52"/>
                <a:gd name="T17" fmla="*/ 11 h 60"/>
                <a:gd name="T18" fmla="*/ 32 w 52"/>
                <a:gd name="T19" fmla="*/ 9 h 60"/>
                <a:gd name="T20" fmla="*/ 28 w 52"/>
                <a:gd name="T21" fmla="*/ 9 h 60"/>
                <a:gd name="T22" fmla="*/ 20 w 52"/>
                <a:gd name="T23" fmla="*/ 10 h 60"/>
                <a:gd name="T24" fmla="*/ 13 w 52"/>
                <a:gd name="T25" fmla="*/ 16 h 60"/>
                <a:gd name="T26" fmla="*/ 10 w 52"/>
                <a:gd name="T27" fmla="*/ 22 h 60"/>
                <a:gd name="T28" fmla="*/ 9 w 52"/>
                <a:gd name="T29" fmla="*/ 30 h 60"/>
                <a:gd name="T30" fmla="*/ 10 w 52"/>
                <a:gd name="T31" fmla="*/ 39 h 60"/>
                <a:gd name="T32" fmla="*/ 14 w 52"/>
                <a:gd name="T33" fmla="*/ 45 h 60"/>
                <a:gd name="T34" fmla="*/ 20 w 52"/>
                <a:gd name="T35" fmla="*/ 50 h 60"/>
                <a:gd name="T36" fmla="*/ 28 w 52"/>
                <a:gd name="T37" fmla="*/ 51 h 60"/>
                <a:gd name="T38" fmla="*/ 32 w 52"/>
                <a:gd name="T39" fmla="*/ 51 h 60"/>
                <a:gd name="T40" fmla="*/ 36 w 52"/>
                <a:gd name="T41" fmla="*/ 49 h 60"/>
                <a:gd name="T42" fmla="*/ 40 w 52"/>
                <a:gd name="T43" fmla="*/ 47 h 60"/>
                <a:gd name="T44" fmla="*/ 42 w 52"/>
                <a:gd name="T45" fmla="*/ 44 h 60"/>
                <a:gd name="T46" fmla="*/ 43 w 52"/>
                <a:gd name="T47" fmla="*/ 40 h 60"/>
                <a:gd name="T48" fmla="*/ 52 w 52"/>
                <a:gd name="T49" fmla="*/ 40 h 60"/>
                <a:gd name="T50" fmla="*/ 47 w 52"/>
                <a:gd name="T51" fmla="*/ 50 h 60"/>
                <a:gd name="T52" fmla="*/ 39 w 52"/>
                <a:gd name="T53" fmla="*/ 58 h 60"/>
                <a:gd name="T54" fmla="*/ 28 w 52"/>
                <a:gd name="T55" fmla="*/ 60 h 60"/>
                <a:gd name="T56" fmla="*/ 16 w 52"/>
                <a:gd name="T57" fmla="*/ 58 h 60"/>
                <a:gd name="T58" fmla="*/ 7 w 52"/>
                <a:gd name="T59" fmla="*/ 51 h 60"/>
                <a:gd name="T60" fmla="*/ 2 w 52"/>
                <a:gd name="T61" fmla="*/ 42 h 60"/>
                <a:gd name="T62" fmla="*/ 0 w 52"/>
                <a:gd name="T63" fmla="*/ 30 h 60"/>
                <a:gd name="T64" fmla="*/ 2 w 52"/>
                <a:gd name="T65" fmla="*/ 19 h 60"/>
                <a:gd name="T66" fmla="*/ 7 w 52"/>
                <a:gd name="T67" fmla="*/ 9 h 60"/>
                <a:gd name="T68" fmla="*/ 15 w 52"/>
                <a:gd name="T69" fmla="*/ 3 h 60"/>
                <a:gd name="T70" fmla="*/ 27 w 52"/>
                <a:gd name="T71"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2" h="60">
                  <a:moveTo>
                    <a:pt x="27" y="0"/>
                  </a:moveTo>
                  <a:lnTo>
                    <a:pt x="36" y="2"/>
                  </a:lnTo>
                  <a:lnTo>
                    <a:pt x="44" y="5"/>
                  </a:lnTo>
                  <a:lnTo>
                    <a:pt x="49" y="13"/>
                  </a:lnTo>
                  <a:lnTo>
                    <a:pt x="51" y="21"/>
                  </a:lnTo>
                  <a:lnTo>
                    <a:pt x="43" y="21"/>
                  </a:lnTo>
                  <a:lnTo>
                    <a:pt x="42" y="17"/>
                  </a:lnTo>
                  <a:lnTo>
                    <a:pt x="40" y="14"/>
                  </a:lnTo>
                  <a:lnTo>
                    <a:pt x="36" y="11"/>
                  </a:lnTo>
                  <a:lnTo>
                    <a:pt x="32" y="9"/>
                  </a:lnTo>
                  <a:lnTo>
                    <a:pt x="28" y="9"/>
                  </a:lnTo>
                  <a:lnTo>
                    <a:pt x="20" y="10"/>
                  </a:lnTo>
                  <a:lnTo>
                    <a:pt x="13" y="16"/>
                  </a:lnTo>
                  <a:lnTo>
                    <a:pt x="10" y="22"/>
                  </a:lnTo>
                  <a:lnTo>
                    <a:pt x="9" y="30"/>
                  </a:lnTo>
                  <a:lnTo>
                    <a:pt x="10" y="39"/>
                  </a:lnTo>
                  <a:lnTo>
                    <a:pt x="14" y="45"/>
                  </a:lnTo>
                  <a:lnTo>
                    <a:pt x="20" y="50"/>
                  </a:lnTo>
                  <a:lnTo>
                    <a:pt x="28" y="51"/>
                  </a:lnTo>
                  <a:lnTo>
                    <a:pt x="32" y="51"/>
                  </a:lnTo>
                  <a:lnTo>
                    <a:pt x="36" y="49"/>
                  </a:lnTo>
                  <a:lnTo>
                    <a:pt x="40" y="47"/>
                  </a:lnTo>
                  <a:lnTo>
                    <a:pt x="42" y="44"/>
                  </a:lnTo>
                  <a:lnTo>
                    <a:pt x="43" y="40"/>
                  </a:lnTo>
                  <a:lnTo>
                    <a:pt x="52" y="40"/>
                  </a:lnTo>
                  <a:lnTo>
                    <a:pt x="47" y="50"/>
                  </a:lnTo>
                  <a:lnTo>
                    <a:pt x="39" y="58"/>
                  </a:lnTo>
                  <a:lnTo>
                    <a:pt x="28" y="60"/>
                  </a:lnTo>
                  <a:lnTo>
                    <a:pt x="16" y="58"/>
                  </a:lnTo>
                  <a:lnTo>
                    <a:pt x="7" y="51"/>
                  </a:lnTo>
                  <a:lnTo>
                    <a:pt x="2" y="42"/>
                  </a:lnTo>
                  <a:lnTo>
                    <a:pt x="0" y="30"/>
                  </a:lnTo>
                  <a:lnTo>
                    <a:pt x="2" y="19"/>
                  </a:lnTo>
                  <a:lnTo>
                    <a:pt x="7" y="9"/>
                  </a:lnTo>
                  <a:lnTo>
                    <a:pt x="15" y="3"/>
                  </a:lnTo>
                  <a:lnTo>
                    <a:pt x="27" y="0"/>
                  </a:lnTo>
                  <a:close/>
                </a:path>
              </a:pathLst>
            </a:custGeom>
            <a:solidFill>
              <a:srgbClr val="000000"/>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215"/>
            </a:p>
          </p:txBody>
        </p:sp>
        <p:sp>
          <p:nvSpPr>
            <p:cNvPr id="26" name="Freeform 17"/>
            <p:cNvSpPr>
              <a:spLocks noEditPoints="1"/>
            </p:cNvSpPr>
            <p:nvPr/>
          </p:nvSpPr>
          <p:spPr bwMode="auto">
            <a:xfrm>
              <a:off x="4881" y="2929"/>
              <a:ext cx="40" cy="40"/>
            </a:xfrm>
            <a:custGeom>
              <a:avLst/>
              <a:gdLst>
                <a:gd name="T0" fmla="*/ 60 w 119"/>
                <a:gd name="T1" fmla="*/ 10 h 119"/>
                <a:gd name="T2" fmla="*/ 44 w 119"/>
                <a:gd name="T3" fmla="*/ 13 h 119"/>
                <a:gd name="T4" fmla="*/ 30 w 119"/>
                <a:gd name="T5" fmla="*/ 19 h 119"/>
                <a:gd name="T6" fmla="*/ 20 w 119"/>
                <a:gd name="T7" fmla="*/ 30 h 119"/>
                <a:gd name="T8" fmla="*/ 13 w 119"/>
                <a:gd name="T9" fmla="*/ 43 h 119"/>
                <a:gd name="T10" fmla="*/ 11 w 119"/>
                <a:gd name="T11" fmla="*/ 59 h 119"/>
                <a:gd name="T12" fmla="*/ 13 w 119"/>
                <a:gd name="T13" fmla="*/ 75 h 119"/>
                <a:gd name="T14" fmla="*/ 20 w 119"/>
                <a:gd name="T15" fmla="*/ 88 h 119"/>
                <a:gd name="T16" fmla="*/ 30 w 119"/>
                <a:gd name="T17" fmla="*/ 99 h 119"/>
                <a:gd name="T18" fmla="*/ 44 w 119"/>
                <a:gd name="T19" fmla="*/ 106 h 119"/>
                <a:gd name="T20" fmla="*/ 60 w 119"/>
                <a:gd name="T21" fmla="*/ 108 h 119"/>
                <a:gd name="T22" fmla="*/ 76 w 119"/>
                <a:gd name="T23" fmla="*/ 106 h 119"/>
                <a:gd name="T24" fmla="*/ 89 w 119"/>
                <a:gd name="T25" fmla="*/ 99 h 119"/>
                <a:gd name="T26" fmla="*/ 100 w 119"/>
                <a:gd name="T27" fmla="*/ 88 h 119"/>
                <a:gd name="T28" fmla="*/ 107 w 119"/>
                <a:gd name="T29" fmla="*/ 75 h 119"/>
                <a:gd name="T30" fmla="*/ 109 w 119"/>
                <a:gd name="T31" fmla="*/ 59 h 119"/>
                <a:gd name="T32" fmla="*/ 107 w 119"/>
                <a:gd name="T33" fmla="*/ 43 h 119"/>
                <a:gd name="T34" fmla="*/ 100 w 119"/>
                <a:gd name="T35" fmla="*/ 30 h 119"/>
                <a:gd name="T36" fmla="*/ 89 w 119"/>
                <a:gd name="T37" fmla="*/ 19 h 119"/>
                <a:gd name="T38" fmla="*/ 76 w 119"/>
                <a:gd name="T39" fmla="*/ 13 h 119"/>
                <a:gd name="T40" fmla="*/ 60 w 119"/>
                <a:gd name="T41" fmla="*/ 10 h 119"/>
                <a:gd name="T42" fmla="*/ 60 w 119"/>
                <a:gd name="T43" fmla="*/ 0 h 119"/>
                <a:gd name="T44" fmla="*/ 79 w 119"/>
                <a:gd name="T45" fmla="*/ 4 h 119"/>
                <a:gd name="T46" fmla="*/ 94 w 119"/>
                <a:gd name="T47" fmla="*/ 12 h 119"/>
                <a:gd name="T48" fmla="*/ 108 w 119"/>
                <a:gd name="T49" fmla="*/ 25 h 119"/>
                <a:gd name="T50" fmla="*/ 116 w 119"/>
                <a:gd name="T51" fmla="*/ 40 h 119"/>
                <a:gd name="T52" fmla="*/ 119 w 119"/>
                <a:gd name="T53" fmla="*/ 59 h 119"/>
                <a:gd name="T54" fmla="*/ 116 w 119"/>
                <a:gd name="T55" fmla="*/ 78 h 119"/>
                <a:gd name="T56" fmla="*/ 108 w 119"/>
                <a:gd name="T57" fmla="*/ 95 h 119"/>
                <a:gd name="T58" fmla="*/ 94 w 119"/>
                <a:gd name="T59" fmla="*/ 107 h 119"/>
                <a:gd name="T60" fmla="*/ 79 w 119"/>
                <a:gd name="T61" fmla="*/ 116 h 119"/>
                <a:gd name="T62" fmla="*/ 60 w 119"/>
                <a:gd name="T63" fmla="*/ 119 h 119"/>
                <a:gd name="T64" fmla="*/ 41 w 119"/>
                <a:gd name="T65" fmla="*/ 116 h 119"/>
                <a:gd name="T66" fmla="*/ 24 w 119"/>
                <a:gd name="T67" fmla="*/ 107 h 119"/>
                <a:gd name="T68" fmla="*/ 12 w 119"/>
                <a:gd name="T69" fmla="*/ 95 h 119"/>
                <a:gd name="T70" fmla="*/ 3 w 119"/>
                <a:gd name="T71" fmla="*/ 78 h 119"/>
                <a:gd name="T72" fmla="*/ 0 w 119"/>
                <a:gd name="T73" fmla="*/ 59 h 119"/>
                <a:gd name="T74" fmla="*/ 3 w 119"/>
                <a:gd name="T75" fmla="*/ 40 h 119"/>
                <a:gd name="T76" fmla="*/ 12 w 119"/>
                <a:gd name="T77" fmla="*/ 25 h 119"/>
                <a:gd name="T78" fmla="*/ 24 w 119"/>
                <a:gd name="T79" fmla="*/ 12 h 119"/>
                <a:gd name="T80" fmla="*/ 41 w 119"/>
                <a:gd name="T81" fmla="*/ 4 h 119"/>
                <a:gd name="T82" fmla="*/ 60 w 119"/>
                <a:gd name="T83" fmla="*/ 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19" h="119">
                  <a:moveTo>
                    <a:pt x="60" y="10"/>
                  </a:moveTo>
                  <a:lnTo>
                    <a:pt x="44" y="13"/>
                  </a:lnTo>
                  <a:lnTo>
                    <a:pt x="30" y="19"/>
                  </a:lnTo>
                  <a:lnTo>
                    <a:pt x="20" y="30"/>
                  </a:lnTo>
                  <a:lnTo>
                    <a:pt x="13" y="43"/>
                  </a:lnTo>
                  <a:lnTo>
                    <a:pt x="11" y="59"/>
                  </a:lnTo>
                  <a:lnTo>
                    <a:pt x="13" y="75"/>
                  </a:lnTo>
                  <a:lnTo>
                    <a:pt x="20" y="88"/>
                  </a:lnTo>
                  <a:lnTo>
                    <a:pt x="30" y="99"/>
                  </a:lnTo>
                  <a:lnTo>
                    <a:pt x="44" y="106"/>
                  </a:lnTo>
                  <a:lnTo>
                    <a:pt x="60" y="108"/>
                  </a:lnTo>
                  <a:lnTo>
                    <a:pt x="76" y="106"/>
                  </a:lnTo>
                  <a:lnTo>
                    <a:pt x="89" y="99"/>
                  </a:lnTo>
                  <a:lnTo>
                    <a:pt x="100" y="88"/>
                  </a:lnTo>
                  <a:lnTo>
                    <a:pt x="107" y="75"/>
                  </a:lnTo>
                  <a:lnTo>
                    <a:pt x="109" y="59"/>
                  </a:lnTo>
                  <a:lnTo>
                    <a:pt x="107" y="43"/>
                  </a:lnTo>
                  <a:lnTo>
                    <a:pt x="100" y="30"/>
                  </a:lnTo>
                  <a:lnTo>
                    <a:pt x="89" y="19"/>
                  </a:lnTo>
                  <a:lnTo>
                    <a:pt x="76" y="13"/>
                  </a:lnTo>
                  <a:lnTo>
                    <a:pt x="60" y="10"/>
                  </a:lnTo>
                  <a:close/>
                  <a:moveTo>
                    <a:pt x="60" y="0"/>
                  </a:moveTo>
                  <a:lnTo>
                    <a:pt x="79" y="4"/>
                  </a:lnTo>
                  <a:lnTo>
                    <a:pt x="94" y="12"/>
                  </a:lnTo>
                  <a:lnTo>
                    <a:pt x="108" y="25"/>
                  </a:lnTo>
                  <a:lnTo>
                    <a:pt x="116" y="40"/>
                  </a:lnTo>
                  <a:lnTo>
                    <a:pt x="119" y="59"/>
                  </a:lnTo>
                  <a:lnTo>
                    <a:pt x="116" y="78"/>
                  </a:lnTo>
                  <a:lnTo>
                    <a:pt x="108" y="95"/>
                  </a:lnTo>
                  <a:lnTo>
                    <a:pt x="94" y="107"/>
                  </a:lnTo>
                  <a:lnTo>
                    <a:pt x="79" y="116"/>
                  </a:lnTo>
                  <a:lnTo>
                    <a:pt x="60" y="119"/>
                  </a:lnTo>
                  <a:lnTo>
                    <a:pt x="41" y="116"/>
                  </a:lnTo>
                  <a:lnTo>
                    <a:pt x="24" y="107"/>
                  </a:lnTo>
                  <a:lnTo>
                    <a:pt x="12" y="95"/>
                  </a:lnTo>
                  <a:lnTo>
                    <a:pt x="3" y="78"/>
                  </a:lnTo>
                  <a:lnTo>
                    <a:pt x="0" y="59"/>
                  </a:lnTo>
                  <a:lnTo>
                    <a:pt x="3" y="40"/>
                  </a:lnTo>
                  <a:lnTo>
                    <a:pt x="12" y="25"/>
                  </a:lnTo>
                  <a:lnTo>
                    <a:pt x="24" y="12"/>
                  </a:lnTo>
                  <a:lnTo>
                    <a:pt x="41" y="4"/>
                  </a:lnTo>
                  <a:lnTo>
                    <a:pt x="60" y="0"/>
                  </a:lnTo>
                  <a:close/>
                </a:path>
              </a:pathLst>
            </a:custGeom>
            <a:solidFill>
              <a:srgbClr val="000000"/>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215"/>
            </a:p>
          </p:txBody>
        </p:sp>
        <p:sp>
          <p:nvSpPr>
            <p:cNvPr id="27" name="Freeform 18"/>
            <p:cNvSpPr>
              <a:spLocks noEditPoints="1"/>
            </p:cNvSpPr>
            <p:nvPr/>
          </p:nvSpPr>
          <p:spPr bwMode="auto">
            <a:xfrm>
              <a:off x="4895" y="2940"/>
              <a:ext cx="14" cy="18"/>
            </a:xfrm>
            <a:custGeom>
              <a:avLst/>
              <a:gdLst>
                <a:gd name="T0" fmla="*/ 8 w 42"/>
                <a:gd name="T1" fmla="*/ 6 h 55"/>
                <a:gd name="T2" fmla="*/ 8 w 42"/>
                <a:gd name="T3" fmla="*/ 24 h 55"/>
                <a:gd name="T4" fmla="*/ 19 w 42"/>
                <a:gd name="T5" fmla="*/ 24 h 55"/>
                <a:gd name="T6" fmla="*/ 22 w 42"/>
                <a:gd name="T7" fmla="*/ 24 h 55"/>
                <a:gd name="T8" fmla="*/ 24 w 42"/>
                <a:gd name="T9" fmla="*/ 24 h 55"/>
                <a:gd name="T10" fmla="*/ 27 w 42"/>
                <a:gd name="T11" fmla="*/ 23 h 55"/>
                <a:gd name="T12" fmla="*/ 29 w 42"/>
                <a:gd name="T13" fmla="*/ 22 h 55"/>
                <a:gd name="T14" fmla="*/ 30 w 42"/>
                <a:gd name="T15" fmla="*/ 21 h 55"/>
                <a:gd name="T16" fmla="*/ 31 w 42"/>
                <a:gd name="T17" fmla="*/ 18 h 55"/>
                <a:gd name="T18" fmla="*/ 32 w 42"/>
                <a:gd name="T19" fmla="*/ 15 h 55"/>
                <a:gd name="T20" fmla="*/ 31 w 42"/>
                <a:gd name="T21" fmla="*/ 12 h 55"/>
                <a:gd name="T22" fmla="*/ 30 w 42"/>
                <a:gd name="T23" fmla="*/ 9 h 55"/>
                <a:gd name="T24" fmla="*/ 28 w 42"/>
                <a:gd name="T25" fmla="*/ 8 h 55"/>
                <a:gd name="T26" fmla="*/ 26 w 42"/>
                <a:gd name="T27" fmla="*/ 7 h 55"/>
                <a:gd name="T28" fmla="*/ 23 w 42"/>
                <a:gd name="T29" fmla="*/ 7 h 55"/>
                <a:gd name="T30" fmla="*/ 20 w 42"/>
                <a:gd name="T31" fmla="*/ 6 h 55"/>
                <a:gd name="T32" fmla="*/ 8 w 42"/>
                <a:gd name="T33" fmla="*/ 6 h 55"/>
                <a:gd name="T34" fmla="*/ 0 w 42"/>
                <a:gd name="T35" fmla="*/ 0 h 55"/>
                <a:gd name="T36" fmla="*/ 21 w 42"/>
                <a:gd name="T37" fmla="*/ 0 h 55"/>
                <a:gd name="T38" fmla="*/ 30 w 42"/>
                <a:gd name="T39" fmla="*/ 1 h 55"/>
                <a:gd name="T40" fmla="*/ 36 w 42"/>
                <a:gd name="T41" fmla="*/ 3 h 55"/>
                <a:gd name="T42" fmla="*/ 40 w 42"/>
                <a:gd name="T43" fmla="*/ 8 h 55"/>
                <a:gd name="T44" fmla="*/ 41 w 42"/>
                <a:gd name="T45" fmla="*/ 16 h 55"/>
                <a:gd name="T46" fmla="*/ 41 w 42"/>
                <a:gd name="T47" fmla="*/ 20 h 55"/>
                <a:gd name="T48" fmla="*/ 39 w 42"/>
                <a:gd name="T49" fmla="*/ 24 h 55"/>
                <a:gd name="T50" fmla="*/ 37 w 42"/>
                <a:gd name="T51" fmla="*/ 26 h 55"/>
                <a:gd name="T52" fmla="*/ 34 w 42"/>
                <a:gd name="T53" fmla="*/ 28 h 55"/>
                <a:gd name="T54" fmla="*/ 30 w 42"/>
                <a:gd name="T55" fmla="*/ 30 h 55"/>
                <a:gd name="T56" fmla="*/ 26 w 42"/>
                <a:gd name="T57" fmla="*/ 30 h 55"/>
                <a:gd name="T58" fmla="*/ 42 w 42"/>
                <a:gd name="T59" fmla="*/ 55 h 55"/>
                <a:gd name="T60" fmla="*/ 34 w 42"/>
                <a:gd name="T61" fmla="*/ 55 h 55"/>
                <a:gd name="T62" fmla="*/ 18 w 42"/>
                <a:gd name="T63" fmla="*/ 31 h 55"/>
                <a:gd name="T64" fmla="*/ 8 w 42"/>
                <a:gd name="T65" fmla="*/ 31 h 55"/>
                <a:gd name="T66" fmla="*/ 8 w 42"/>
                <a:gd name="T67" fmla="*/ 55 h 55"/>
                <a:gd name="T68" fmla="*/ 0 w 42"/>
                <a:gd name="T69" fmla="*/ 55 h 55"/>
                <a:gd name="T70" fmla="*/ 0 w 42"/>
                <a:gd name="T71"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 h="55">
                  <a:moveTo>
                    <a:pt x="8" y="6"/>
                  </a:moveTo>
                  <a:lnTo>
                    <a:pt x="8" y="24"/>
                  </a:lnTo>
                  <a:lnTo>
                    <a:pt x="19" y="24"/>
                  </a:lnTo>
                  <a:lnTo>
                    <a:pt x="22" y="24"/>
                  </a:lnTo>
                  <a:lnTo>
                    <a:pt x="24" y="24"/>
                  </a:lnTo>
                  <a:lnTo>
                    <a:pt x="27" y="23"/>
                  </a:lnTo>
                  <a:lnTo>
                    <a:pt x="29" y="22"/>
                  </a:lnTo>
                  <a:lnTo>
                    <a:pt x="30" y="21"/>
                  </a:lnTo>
                  <a:lnTo>
                    <a:pt x="31" y="18"/>
                  </a:lnTo>
                  <a:lnTo>
                    <a:pt x="32" y="15"/>
                  </a:lnTo>
                  <a:lnTo>
                    <a:pt x="31" y="12"/>
                  </a:lnTo>
                  <a:lnTo>
                    <a:pt x="30" y="9"/>
                  </a:lnTo>
                  <a:lnTo>
                    <a:pt x="28" y="8"/>
                  </a:lnTo>
                  <a:lnTo>
                    <a:pt x="26" y="7"/>
                  </a:lnTo>
                  <a:lnTo>
                    <a:pt x="23" y="7"/>
                  </a:lnTo>
                  <a:lnTo>
                    <a:pt x="20" y="6"/>
                  </a:lnTo>
                  <a:lnTo>
                    <a:pt x="8" y="6"/>
                  </a:lnTo>
                  <a:close/>
                  <a:moveTo>
                    <a:pt x="0" y="0"/>
                  </a:moveTo>
                  <a:lnTo>
                    <a:pt x="21" y="0"/>
                  </a:lnTo>
                  <a:lnTo>
                    <a:pt x="30" y="1"/>
                  </a:lnTo>
                  <a:lnTo>
                    <a:pt x="36" y="3"/>
                  </a:lnTo>
                  <a:lnTo>
                    <a:pt x="40" y="8"/>
                  </a:lnTo>
                  <a:lnTo>
                    <a:pt x="41" y="16"/>
                  </a:lnTo>
                  <a:lnTo>
                    <a:pt x="41" y="20"/>
                  </a:lnTo>
                  <a:lnTo>
                    <a:pt x="39" y="24"/>
                  </a:lnTo>
                  <a:lnTo>
                    <a:pt x="37" y="26"/>
                  </a:lnTo>
                  <a:lnTo>
                    <a:pt x="34" y="28"/>
                  </a:lnTo>
                  <a:lnTo>
                    <a:pt x="30" y="30"/>
                  </a:lnTo>
                  <a:lnTo>
                    <a:pt x="26" y="30"/>
                  </a:lnTo>
                  <a:lnTo>
                    <a:pt x="42" y="55"/>
                  </a:lnTo>
                  <a:lnTo>
                    <a:pt x="34" y="55"/>
                  </a:lnTo>
                  <a:lnTo>
                    <a:pt x="18" y="31"/>
                  </a:lnTo>
                  <a:lnTo>
                    <a:pt x="8" y="31"/>
                  </a:lnTo>
                  <a:lnTo>
                    <a:pt x="8" y="55"/>
                  </a:lnTo>
                  <a:lnTo>
                    <a:pt x="0" y="55"/>
                  </a:lnTo>
                  <a:lnTo>
                    <a:pt x="0" y="0"/>
                  </a:lnTo>
                  <a:close/>
                </a:path>
              </a:pathLst>
            </a:custGeom>
            <a:solidFill>
              <a:srgbClr val="000000"/>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215"/>
            </a:p>
          </p:txBody>
        </p:sp>
      </p:grpSp>
      <p:pic>
        <p:nvPicPr>
          <p:cNvPr id="6" name="Picture 5">
            <a:extLst>
              <a:ext uri="{FF2B5EF4-FFF2-40B4-BE49-F238E27FC236}">
                <a16:creationId xmlns:a16="http://schemas.microsoft.com/office/drawing/2014/main" id="{241EB2DF-45F0-48C7-B701-1A3482F2196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6189" y="292034"/>
            <a:ext cx="4571622" cy="4559431"/>
          </a:xfrm>
          <a:prstGeom prst="rect">
            <a:avLst/>
          </a:prstGeom>
          <a:effectLst>
            <a:outerShdw blurRad="190500" dist="190500" dir="2700000" algn="tl" rotWithShape="0">
              <a:prstClr val="black">
                <a:alpha val="40000"/>
              </a:prstClr>
            </a:outerShdw>
          </a:effectLst>
        </p:spPr>
      </p:pic>
      <p:sp>
        <p:nvSpPr>
          <p:cNvPr id="2" name="TextBox 1">
            <a:extLst>
              <a:ext uri="{FF2B5EF4-FFF2-40B4-BE49-F238E27FC236}">
                <a16:creationId xmlns:a16="http://schemas.microsoft.com/office/drawing/2014/main" id="{16AC6D49-3635-42C0-B79A-07E2D92B874D}"/>
              </a:ext>
            </a:extLst>
          </p:cNvPr>
          <p:cNvSpPr txBox="1"/>
          <p:nvPr/>
        </p:nvSpPr>
        <p:spPr>
          <a:xfrm>
            <a:off x="153172" y="4680649"/>
            <a:ext cx="1981200" cy="341632"/>
          </a:xfrm>
          <a:prstGeom prst="rect">
            <a:avLst/>
          </a:prstGeom>
          <a:noFill/>
        </p:spPr>
        <p:txBody>
          <a:bodyPr wrap="square" rtlCol="0">
            <a:spAutoFit/>
          </a:bodyPr>
          <a:lstStyle/>
          <a:p>
            <a:r>
              <a:rPr lang="en-US" sz="1600" dirty="0">
                <a:solidFill>
                  <a:srgbClr val="A7D971"/>
                </a:solidFill>
                <a:latin typeface="Arial Black" panose="020B0A04020102020204" pitchFamily="34" charset="0"/>
              </a:rPr>
              <a:t>Part 1 </a:t>
            </a:r>
            <a:r>
              <a:rPr lang="en-US" sz="1600" dirty="0">
                <a:solidFill>
                  <a:srgbClr val="A7D971"/>
                </a:solidFill>
                <a:latin typeface="Calibri" panose="020F0502020204030204" pitchFamily="34" charset="0"/>
              </a:rPr>
              <a:t>‒ Pre-Audit</a:t>
            </a:r>
            <a:endParaRPr lang="en-US" sz="1600" dirty="0">
              <a:solidFill>
                <a:srgbClr val="A7D971"/>
              </a:solidFill>
            </a:endParaRPr>
          </a:p>
        </p:txBody>
      </p:sp>
    </p:spTree>
    <p:extLst>
      <p:ext uri="{BB962C8B-B14F-4D97-AF65-F5344CB8AC3E}">
        <p14:creationId xmlns:p14="http://schemas.microsoft.com/office/powerpoint/2010/main" val="138044438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0E075556-ACA6-4664-83DC-55A21C0021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41738" cy="5143500"/>
          </a:xfrm>
          <a:prstGeom prst="rect">
            <a:avLst/>
          </a:prstGeom>
        </p:spPr>
      </p:pic>
      <p:sp>
        <p:nvSpPr>
          <p:cNvPr id="4" name="Title 3"/>
          <p:cNvSpPr>
            <a:spLocks noGrp="1"/>
          </p:cNvSpPr>
          <p:nvPr>
            <p:ph type="title"/>
          </p:nvPr>
        </p:nvSpPr>
        <p:spPr>
          <a:xfrm>
            <a:off x="2895600" y="205800"/>
            <a:ext cx="4953000" cy="1200329"/>
          </a:xfrm>
          <a:prstGeom prst="rect">
            <a:avLst/>
          </a:prstGeom>
        </p:spPr>
        <p:txBody>
          <a:bodyPr wrap="square">
            <a:spAutoFit/>
          </a:bodyPr>
          <a:lstStyle/>
          <a:p>
            <a:pPr lvl="0">
              <a:lnSpc>
                <a:spcPct val="100000"/>
              </a:lnSpc>
              <a:spcBef>
                <a:spcPct val="0"/>
              </a:spcBef>
              <a:defRPr/>
            </a:pPr>
            <a:r>
              <a:rPr lang="en-US" b="1" dirty="0">
                <a:solidFill>
                  <a:srgbClr val="9CE53B"/>
                </a:solidFill>
                <a:latin typeface="Open Sans Extrabold" panose="020B0906030804020204" pitchFamily="34" charset="0"/>
                <a:ea typeface="Open Sans Extrabold" panose="020B0906030804020204" pitchFamily="34" charset="0"/>
                <a:cs typeface="Open Sans Extrabold" panose="020B0906030804020204" pitchFamily="34" charset="0"/>
              </a:rPr>
              <a:t>Critical thinking questions</a:t>
            </a:r>
          </a:p>
        </p:txBody>
      </p:sp>
      <p:sp>
        <p:nvSpPr>
          <p:cNvPr id="11" name="Content Placeholder 10">
            <a:extLst>
              <a:ext uri="{FF2B5EF4-FFF2-40B4-BE49-F238E27FC236}">
                <a16:creationId xmlns:a16="http://schemas.microsoft.com/office/drawing/2014/main" id="{6826B80E-D737-4C46-AE4D-E355501A8C5C}"/>
              </a:ext>
            </a:extLst>
          </p:cNvPr>
          <p:cNvSpPr>
            <a:spLocks noGrp="1"/>
          </p:cNvSpPr>
          <p:nvPr>
            <p:ph idx="1"/>
          </p:nvPr>
        </p:nvSpPr>
        <p:spPr>
          <a:xfrm>
            <a:off x="2895600" y="1550392"/>
            <a:ext cx="6019800" cy="3535958"/>
          </a:xfrm>
        </p:spPr>
        <p:txBody>
          <a:bodyPr>
            <a:normAutofit/>
          </a:bodyPr>
          <a:lstStyle/>
          <a:p>
            <a:pPr marL="287338" indent="-287338">
              <a:spcAft>
                <a:spcPts val="1800"/>
              </a:spcAft>
              <a:buSzPct val="100000"/>
              <a:buFont typeface="+mj-lt"/>
              <a:buAutoNum type="arabicPeriod"/>
            </a:pPr>
            <a:r>
              <a:rPr lang="en-US" sz="2000" spc="0" dirty="0"/>
              <a:t>What resources are used to produce </a:t>
            </a:r>
            <a:br>
              <a:rPr lang="en-US" sz="2000" spc="0" dirty="0"/>
            </a:br>
            <a:r>
              <a:rPr lang="en-US" sz="2000" spc="0" dirty="0"/>
              <a:t>food and do animals also use those resources?</a:t>
            </a:r>
          </a:p>
          <a:p>
            <a:pPr marL="287338" indent="-287338">
              <a:spcAft>
                <a:spcPts val="1800"/>
              </a:spcAft>
              <a:buSzPct val="100000"/>
              <a:buFont typeface="+mj-lt"/>
              <a:buAutoNum type="arabicPeriod"/>
            </a:pPr>
            <a:r>
              <a:rPr lang="en-US" sz="2000" spc="0" dirty="0"/>
              <a:t>What happens to those resources when food is thrown away? </a:t>
            </a:r>
          </a:p>
          <a:p>
            <a:pPr marL="287338" indent="-287338">
              <a:spcAft>
                <a:spcPts val="1800"/>
              </a:spcAft>
              <a:buSzPct val="100000"/>
              <a:buFont typeface="+mj-lt"/>
              <a:buAutoNum type="arabicPeriod"/>
            </a:pPr>
            <a:r>
              <a:rPr lang="en-US" sz="2000" dirty="0"/>
              <a:t>How does wasting food affect people and wildlife?</a:t>
            </a:r>
            <a:endParaRPr lang="en-US" sz="2000" spc="0" dirty="0"/>
          </a:p>
          <a:p>
            <a:pPr marL="287338" indent="-287338">
              <a:spcAft>
                <a:spcPts val="1800"/>
              </a:spcAft>
              <a:buSzPct val="100000"/>
              <a:buFont typeface="+mj-lt"/>
              <a:buAutoNum type="arabicPeriod"/>
            </a:pPr>
            <a:r>
              <a:rPr lang="en-US" sz="2000" spc="0" dirty="0"/>
              <a:t>How can we figure out how much food we waste just in this school?</a:t>
            </a:r>
          </a:p>
        </p:txBody>
      </p:sp>
      <p:cxnSp>
        <p:nvCxnSpPr>
          <p:cNvPr id="10" name="Straight Connector 9">
            <a:extLst>
              <a:ext uri="{FF2B5EF4-FFF2-40B4-BE49-F238E27FC236}">
                <a16:creationId xmlns:a16="http://schemas.microsoft.com/office/drawing/2014/main" id="{B15999F9-F329-48D2-8D65-77C0F316F620}"/>
              </a:ext>
            </a:extLst>
          </p:cNvPr>
          <p:cNvCxnSpPr/>
          <p:nvPr/>
        </p:nvCxnSpPr>
        <p:spPr>
          <a:xfrm>
            <a:off x="2743200" y="0"/>
            <a:ext cx="0" cy="51435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12" name="Smiling panda">
            <a:extLst>
              <a:ext uri="{FF2B5EF4-FFF2-40B4-BE49-F238E27FC236}">
                <a16:creationId xmlns:a16="http://schemas.microsoft.com/office/drawing/2014/main" id="{5F536AA1-5B4E-42DB-A382-26729ADBFC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27517" y="209610"/>
            <a:ext cx="1511683" cy="1499492"/>
          </a:xfrm>
          <a:prstGeom prst="rect">
            <a:avLst/>
          </a:prstGeom>
          <a:effectLst>
            <a:outerShdw blurRad="88900" dist="88900" dir="2700000" algn="tl" rotWithShape="0">
              <a:prstClr val="black">
                <a:alpha val="40000"/>
              </a:prstClr>
            </a:outerShdw>
          </a:effectLst>
        </p:spPr>
      </p:pic>
    </p:spTree>
    <p:extLst>
      <p:ext uri="{BB962C8B-B14F-4D97-AF65-F5344CB8AC3E}">
        <p14:creationId xmlns:p14="http://schemas.microsoft.com/office/powerpoint/2010/main" val="98808081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250"/>
                                        <p:tgtEl>
                                          <p:spTgt spid="1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1">
                                            <p:txEl>
                                              <p:pRg st="0" end="0"/>
                                            </p:txEl>
                                          </p:spTgt>
                                        </p:tgtEl>
                                        <p:attrNameLst>
                                          <p:attrName>style.visibility</p:attrName>
                                        </p:attrNameLst>
                                      </p:cBhvr>
                                      <p:to>
                                        <p:strVal val="visible"/>
                                      </p:to>
                                    </p:set>
                                    <p:animEffect transition="in" filter="fade">
                                      <p:cBhvr>
                                        <p:cTn id="15" dur="250"/>
                                        <p:tgtEl>
                                          <p:spTgt spid="11">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1">
                                            <p:txEl>
                                              <p:pRg st="1" end="1"/>
                                            </p:txEl>
                                          </p:spTgt>
                                        </p:tgtEl>
                                        <p:attrNameLst>
                                          <p:attrName>style.visibility</p:attrName>
                                        </p:attrNameLst>
                                      </p:cBhvr>
                                      <p:to>
                                        <p:strVal val="visible"/>
                                      </p:to>
                                    </p:set>
                                    <p:animEffect transition="in" filter="fade">
                                      <p:cBhvr>
                                        <p:cTn id="20" dur="250"/>
                                        <p:tgtEl>
                                          <p:spTgt spid="11">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1">
                                            <p:txEl>
                                              <p:pRg st="2" end="2"/>
                                            </p:txEl>
                                          </p:spTgt>
                                        </p:tgtEl>
                                        <p:attrNameLst>
                                          <p:attrName>style.visibility</p:attrName>
                                        </p:attrNameLst>
                                      </p:cBhvr>
                                      <p:to>
                                        <p:strVal val="visible"/>
                                      </p:to>
                                    </p:set>
                                    <p:animEffect transition="in" filter="fade">
                                      <p:cBhvr>
                                        <p:cTn id="25" dur="250"/>
                                        <p:tgtEl>
                                          <p:spTgt spid="11">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1">
                                            <p:txEl>
                                              <p:pRg st="3" end="3"/>
                                            </p:txEl>
                                          </p:spTgt>
                                        </p:tgtEl>
                                        <p:attrNameLst>
                                          <p:attrName>style.visibility</p:attrName>
                                        </p:attrNameLst>
                                      </p:cBhvr>
                                      <p:to>
                                        <p:strVal val="visible"/>
                                      </p:to>
                                    </p:set>
                                    <p:animEffect transition="in" filter="fade">
                                      <p:cBhvr>
                                        <p:cTn id="30" dur="250"/>
                                        <p:tgtEl>
                                          <p:spTgt spid="1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EB5F999-641B-4B89-81EE-3218913957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41738" cy="5143500"/>
          </a:xfrm>
          <a:prstGeom prst="rect">
            <a:avLst/>
          </a:prstGeom>
        </p:spPr>
      </p:pic>
      <p:cxnSp>
        <p:nvCxnSpPr>
          <p:cNvPr id="12" name="Straight Connector 11">
            <a:extLst>
              <a:ext uri="{FF2B5EF4-FFF2-40B4-BE49-F238E27FC236}">
                <a16:creationId xmlns:a16="http://schemas.microsoft.com/office/drawing/2014/main" id="{9FB4AFC1-EFDE-4935-89EA-32D1281B5D11}"/>
              </a:ext>
            </a:extLst>
          </p:cNvPr>
          <p:cNvCxnSpPr/>
          <p:nvPr/>
        </p:nvCxnSpPr>
        <p:spPr>
          <a:xfrm>
            <a:off x="2743200" y="0"/>
            <a:ext cx="0" cy="51435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Content Placeholder 8">
            <a:extLst>
              <a:ext uri="{FF2B5EF4-FFF2-40B4-BE49-F238E27FC236}">
                <a16:creationId xmlns:a16="http://schemas.microsoft.com/office/drawing/2014/main" id="{A798B8F6-6A6B-48B0-8024-45BDA87809A6}"/>
              </a:ext>
            </a:extLst>
          </p:cNvPr>
          <p:cNvSpPr>
            <a:spLocks noGrp="1"/>
          </p:cNvSpPr>
          <p:nvPr>
            <p:ph idx="1"/>
          </p:nvPr>
        </p:nvSpPr>
        <p:spPr>
          <a:xfrm>
            <a:off x="2895600" y="971550"/>
            <a:ext cx="5638800" cy="3200400"/>
          </a:xfrm>
        </p:spPr>
        <p:txBody>
          <a:bodyPr anchor="ctr">
            <a:noAutofit/>
          </a:bodyPr>
          <a:lstStyle/>
          <a:p>
            <a:pPr marL="0" indent="0">
              <a:lnSpc>
                <a:spcPct val="120000"/>
              </a:lnSpc>
              <a:spcBef>
                <a:spcPts val="600"/>
              </a:spcBef>
              <a:spcAft>
                <a:spcPts val="0"/>
              </a:spcAft>
              <a:buNone/>
            </a:pPr>
            <a:r>
              <a:rPr lang="en-US" sz="2200" dirty="0"/>
              <a:t>Most food waste in the U.S. is sent to landfills, where it emits an estimated</a:t>
            </a:r>
          </a:p>
          <a:p>
            <a:pPr marL="0" indent="0">
              <a:lnSpc>
                <a:spcPct val="120000"/>
              </a:lnSpc>
              <a:spcAft>
                <a:spcPts val="0"/>
              </a:spcAft>
              <a:buNone/>
            </a:pPr>
            <a:r>
              <a:rPr lang="en-US" sz="4700" spc="0" dirty="0">
                <a:solidFill>
                  <a:srgbClr val="9CE53B"/>
                </a:solidFill>
                <a:latin typeface="Open Sans Extrabold" panose="020B0906030804020204" pitchFamily="34" charset="0"/>
                <a:ea typeface="Open Sans Extrabold" panose="020B0906030804020204" pitchFamily="34" charset="0"/>
                <a:cs typeface="Open Sans Extrabold" panose="020B0906030804020204" pitchFamily="34" charset="0"/>
              </a:rPr>
              <a:t>124 million tons </a:t>
            </a:r>
          </a:p>
          <a:p>
            <a:pPr marL="0" indent="0">
              <a:lnSpc>
                <a:spcPct val="120000"/>
              </a:lnSpc>
              <a:spcAft>
                <a:spcPts val="0"/>
              </a:spcAft>
              <a:buNone/>
            </a:pPr>
            <a:r>
              <a:rPr lang="en-US" sz="2200" dirty="0"/>
              <a:t>of greenhouse gases per year that contribute to climate change.</a:t>
            </a:r>
            <a:endParaRPr lang="en-US" sz="2200" spc="0" dirty="0"/>
          </a:p>
        </p:txBody>
      </p:sp>
      <p:sp>
        <p:nvSpPr>
          <p:cNvPr id="11" name="TextBox 10">
            <a:extLst>
              <a:ext uri="{FF2B5EF4-FFF2-40B4-BE49-F238E27FC236}">
                <a16:creationId xmlns:a16="http://schemas.microsoft.com/office/drawing/2014/main" id="{2F8BDC7A-03D1-4F8A-B05F-BFD276DAA199}"/>
              </a:ext>
            </a:extLst>
          </p:cNvPr>
          <p:cNvSpPr txBox="1"/>
          <p:nvPr/>
        </p:nvSpPr>
        <p:spPr>
          <a:xfrm>
            <a:off x="2895600" y="4943445"/>
            <a:ext cx="3962400" cy="184666"/>
          </a:xfrm>
          <a:prstGeom prst="rect">
            <a:avLst/>
          </a:prstGeom>
          <a:noFill/>
        </p:spPr>
        <p:txBody>
          <a:bodyPr wrap="square" rtlCol="0">
            <a:spAutoFit/>
          </a:bodyPr>
          <a:lstStyle/>
          <a:p>
            <a:r>
              <a:rPr lang="en-US" sz="600" dirty="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Source: WRI, FAO 2015</a:t>
            </a:r>
          </a:p>
        </p:txBody>
      </p:sp>
    </p:spTree>
    <p:extLst>
      <p:ext uri="{BB962C8B-B14F-4D97-AF65-F5344CB8AC3E}">
        <p14:creationId xmlns:p14="http://schemas.microsoft.com/office/powerpoint/2010/main" val="150224943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045A4F8-AEDD-472E-ADD8-7688C52BE3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41738" cy="5143500"/>
          </a:xfrm>
          <a:prstGeom prst="rect">
            <a:avLst/>
          </a:prstGeom>
        </p:spPr>
      </p:pic>
      <p:cxnSp>
        <p:nvCxnSpPr>
          <p:cNvPr id="12" name="Straight Connector 11">
            <a:extLst>
              <a:ext uri="{FF2B5EF4-FFF2-40B4-BE49-F238E27FC236}">
                <a16:creationId xmlns:a16="http://schemas.microsoft.com/office/drawing/2014/main" id="{9FB4AFC1-EFDE-4935-89EA-32D1281B5D11}"/>
              </a:ext>
            </a:extLst>
          </p:cNvPr>
          <p:cNvCxnSpPr/>
          <p:nvPr/>
        </p:nvCxnSpPr>
        <p:spPr>
          <a:xfrm>
            <a:off x="2743200" y="0"/>
            <a:ext cx="0" cy="51435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Content Placeholder 8">
            <a:extLst>
              <a:ext uri="{FF2B5EF4-FFF2-40B4-BE49-F238E27FC236}">
                <a16:creationId xmlns:a16="http://schemas.microsoft.com/office/drawing/2014/main" id="{A798B8F6-6A6B-48B0-8024-45BDA87809A6}"/>
              </a:ext>
            </a:extLst>
          </p:cNvPr>
          <p:cNvSpPr>
            <a:spLocks noGrp="1"/>
          </p:cNvSpPr>
          <p:nvPr>
            <p:ph idx="1"/>
          </p:nvPr>
        </p:nvSpPr>
        <p:spPr>
          <a:xfrm>
            <a:off x="2895600" y="590550"/>
            <a:ext cx="5943600" cy="2095500"/>
          </a:xfrm>
        </p:spPr>
        <p:txBody>
          <a:bodyPr>
            <a:normAutofit/>
          </a:bodyPr>
          <a:lstStyle/>
          <a:p>
            <a:pPr marL="0" lvl="0" indent="0">
              <a:spcBef>
                <a:spcPct val="0"/>
              </a:spcBef>
              <a:spcAft>
                <a:spcPts val="0"/>
              </a:spcAft>
              <a:buNone/>
              <a:defRPr/>
            </a:pPr>
            <a:r>
              <a:rPr lang="en-US" dirty="0"/>
              <a:t>In the U.S., an estimated </a:t>
            </a:r>
            <a:r>
              <a:rPr lang="en-US" sz="4000" spc="0" dirty="0">
                <a:solidFill>
                  <a:srgbClr val="9CE53B"/>
                </a:solidFill>
                <a:latin typeface="Open Sans Extrabold" panose="020B0906030804020204" pitchFamily="34" charset="0"/>
                <a:ea typeface="Open Sans Extrabold" panose="020B0906030804020204" pitchFamily="34" charset="0"/>
                <a:cs typeface="Open Sans Extrabold" panose="020B0906030804020204" pitchFamily="34" charset="0"/>
              </a:rPr>
              <a:t>25%</a:t>
            </a:r>
            <a:br>
              <a:rPr lang="en-US" sz="4000" spc="0" dirty="0">
                <a:solidFill>
                  <a:srgbClr val="9CE53B"/>
                </a:solidFill>
                <a:latin typeface="Open Sans Extrabold" panose="020B0906030804020204" pitchFamily="34" charset="0"/>
                <a:ea typeface="Open Sans Extrabold" panose="020B0906030804020204" pitchFamily="34" charset="0"/>
                <a:cs typeface="Open Sans Extrabold" panose="020B0906030804020204" pitchFamily="34" charset="0"/>
              </a:rPr>
            </a:br>
            <a:r>
              <a:rPr lang="en-US" dirty="0"/>
              <a:t>of all fresh water goes toward</a:t>
            </a:r>
          </a:p>
          <a:p>
            <a:pPr marL="0" lvl="0" indent="0">
              <a:spcBef>
                <a:spcPts val="400"/>
              </a:spcBef>
              <a:spcAft>
                <a:spcPts val="0"/>
              </a:spcAft>
              <a:buNone/>
              <a:defRPr/>
            </a:pPr>
            <a:r>
              <a:rPr lang="en-US" dirty="0"/>
              <a:t>producing food that is lost or wasted.</a:t>
            </a:r>
            <a:endParaRPr lang="en-US" spc="0" dirty="0"/>
          </a:p>
        </p:txBody>
      </p:sp>
      <p:sp>
        <p:nvSpPr>
          <p:cNvPr id="10" name="Content Placeholder 8">
            <a:extLst>
              <a:ext uri="{FF2B5EF4-FFF2-40B4-BE49-F238E27FC236}">
                <a16:creationId xmlns:a16="http://schemas.microsoft.com/office/drawing/2014/main" id="{D0FFBEAD-8CB9-4039-87F7-9F874F982C54}"/>
              </a:ext>
            </a:extLst>
          </p:cNvPr>
          <p:cNvSpPr txBox="1">
            <a:spLocks/>
          </p:cNvSpPr>
          <p:nvPr/>
        </p:nvSpPr>
        <p:spPr>
          <a:xfrm>
            <a:off x="2895600" y="2932271"/>
            <a:ext cx="6019800" cy="2095500"/>
          </a:xfrm>
          <a:prstGeom prst="rect">
            <a:avLst/>
          </a:prstGeom>
        </p:spPr>
        <p:txBody>
          <a:bodyPr vert="horz" lIns="91440" tIns="45720" rIns="91440" bIns="45720" rtlCol="0">
            <a:normAutofit/>
          </a:bodyPr>
          <a:lstStyle>
            <a:lvl1pPr marL="207169" indent="-207169" algn="l" defTabSz="822960" rtl="0" eaLnBrk="1" latinLnBrk="0" hangingPunct="1">
              <a:spcBef>
                <a:spcPts val="0"/>
              </a:spcBef>
              <a:spcAft>
                <a:spcPts val="600"/>
              </a:spcAft>
              <a:buClr>
                <a:schemeClr val="bg1"/>
              </a:buClr>
              <a:buFont typeface="Arial" pitchFamily="34" charset="0"/>
              <a:buChar char="•"/>
              <a:defRPr sz="2400" kern="1200" spc="45"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618649" indent="-207169" algn="l" defTabSz="822960" rtl="0" eaLnBrk="1" latinLnBrk="0" hangingPunct="1">
              <a:spcBef>
                <a:spcPct val="20000"/>
              </a:spcBef>
              <a:buClr>
                <a:schemeClr val="bg1"/>
              </a:buClr>
              <a:buFont typeface="Calibri" pitchFamily="34" charset="0"/>
              <a:buChar char="‒"/>
              <a:defRPr sz="2000" kern="1200" spc="45"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975837" indent="-152877" algn="l" defTabSz="822960" rtl="0" eaLnBrk="1" latinLnBrk="0" hangingPunct="1">
              <a:spcBef>
                <a:spcPct val="20000"/>
              </a:spcBef>
              <a:buClr>
                <a:schemeClr val="bg1"/>
              </a:buClr>
              <a:buFont typeface="Arial" pitchFamily="34" charset="0"/>
              <a:buChar char="•"/>
              <a:defRPr sz="1800" kern="1200" spc="45"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3pPr>
            <a:lvl4pPr marL="1390174" indent="-155734" algn="l" defTabSz="822960" rtl="0" eaLnBrk="1" latinLnBrk="0" hangingPunct="1">
              <a:spcBef>
                <a:spcPct val="20000"/>
              </a:spcBef>
              <a:buClr>
                <a:schemeClr val="bg1"/>
              </a:buClr>
              <a:buFont typeface="Arial" pitchFamily="34" charset="0"/>
              <a:buChar char="•"/>
              <a:defRPr sz="1600" kern="1200" spc="45"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4pPr>
            <a:lvl5pPr marL="1798797" indent="-152877" algn="l" defTabSz="822960" rtl="0" eaLnBrk="1" latinLnBrk="0" hangingPunct="1">
              <a:spcBef>
                <a:spcPct val="20000"/>
              </a:spcBef>
              <a:buClr>
                <a:schemeClr val="bg1"/>
              </a:buClr>
              <a:buFont typeface="Arial" pitchFamily="34" charset="0"/>
              <a:buChar char="•"/>
              <a:defRPr sz="1400" kern="1200" spc="45"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5pPr>
            <a:lvl6pPr marL="2263140" indent="-205740" algn="l" defTabSz="82296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674620" indent="-205740" algn="l" defTabSz="82296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086100" indent="-205740" algn="l" defTabSz="82296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497580" indent="-205740" algn="l" defTabSz="82296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0" lvl="0" indent="0">
              <a:lnSpc>
                <a:spcPct val="90000"/>
              </a:lnSpc>
              <a:spcBef>
                <a:spcPct val="0"/>
              </a:spcBef>
              <a:buNone/>
              <a:defRPr/>
            </a:pPr>
            <a:r>
              <a:rPr lang="en-US" dirty="0"/>
              <a:t>That’s enough water to fill almost</a:t>
            </a:r>
          </a:p>
          <a:p>
            <a:pPr marL="0" lvl="0" indent="0">
              <a:lnSpc>
                <a:spcPct val="90000"/>
              </a:lnSpc>
              <a:spcBef>
                <a:spcPct val="0"/>
              </a:spcBef>
              <a:buNone/>
              <a:defRPr/>
            </a:pPr>
            <a:r>
              <a:rPr lang="en-US" sz="4000" spc="0" dirty="0">
                <a:solidFill>
                  <a:srgbClr val="9CE53B"/>
                </a:solidFill>
                <a:latin typeface="Open Sans Extrabold" panose="020B0906030804020204" pitchFamily="34" charset="0"/>
                <a:ea typeface="Open Sans Extrabold" panose="020B0906030804020204" pitchFamily="34" charset="0"/>
                <a:cs typeface="Open Sans Extrabold" panose="020B0906030804020204" pitchFamily="34" charset="0"/>
              </a:rPr>
              <a:t>2.5 million</a:t>
            </a:r>
          </a:p>
          <a:p>
            <a:pPr marL="0" lvl="0" indent="0">
              <a:lnSpc>
                <a:spcPct val="90000"/>
              </a:lnSpc>
              <a:spcBef>
                <a:spcPct val="0"/>
              </a:spcBef>
              <a:buNone/>
              <a:defRPr/>
            </a:pPr>
            <a:r>
              <a:rPr lang="en-US" dirty="0"/>
              <a:t>Olympic-sized swimming pools!</a:t>
            </a:r>
            <a:endParaRPr lang="en-US" spc="0" dirty="0"/>
          </a:p>
        </p:txBody>
      </p:sp>
      <p:sp>
        <p:nvSpPr>
          <p:cNvPr id="11" name="TextBox 10">
            <a:extLst>
              <a:ext uri="{FF2B5EF4-FFF2-40B4-BE49-F238E27FC236}">
                <a16:creationId xmlns:a16="http://schemas.microsoft.com/office/drawing/2014/main" id="{2F8BDC7A-03D1-4F8A-B05F-BFD276DAA199}"/>
              </a:ext>
            </a:extLst>
          </p:cNvPr>
          <p:cNvSpPr txBox="1"/>
          <p:nvPr/>
        </p:nvSpPr>
        <p:spPr>
          <a:xfrm>
            <a:off x="2895600" y="4943445"/>
            <a:ext cx="3962400" cy="184666"/>
          </a:xfrm>
          <a:prstGeom prst="rect">
            <a:avLst/>
          </a:prstGeom>
          <a:noFill/>
        </p:spPr>
        <p:txBody>
          <a:bodyPr wrap="square" rtlCol="0">
            <a:spAutoFit/>
          </a:bodyPr>
          <a:lstStyle/>
          <a:p>
            <a:r>
              <a:rPr lang="en-US" sz="600" dirty="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Source: WRI, FAO 2015</a:t>
            </a:r>
          </a:p>
        </p:txBody>
      </p:sp>
    </p:spTree>
    <p:extLst>
      <p:ext uri="{BB962C8B-B14F-4D97-AF65-F5344CB8AC3E}">
        <p14:creationId xmlns:p14="http://schemas.microsoft.com/office/powerpoint/2010/main" val="183156168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5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2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F4CCC21-3F90-4062-9AB5-0FF0B47AD7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4" y="0"/>
            <a:ext cx="9141291" cy="5143500"/>
          </a:xfrm>
          <a:prstGeom prst="rect">
            <a:avLst/>
          </a:prstGeom>
        </p:spPr>
      </p:pic>
      <p:sp>
        <p:nvSpPr>
          <p:cNvPr id="2" name="Title 1"/>
          <p:cNvSpPr txBox="1">
            <a:spLocks/>
          </p:cNvSpPr>
          <p:nvPr/>
        </p:nvSpPr>
        <p:spPr>
          <a:xfrm>
            <a:off x="1905000" y="2952750"/>
            <a:ext cx="6781800" cy="1828800"/>
          </a:xfrm>
          <a:prstGeom prst="rect">
            <a:avLst/>
          </a:prstGeom>
          <a:effectLst/>
        </p:spPr>
        <p:txBody>
          <a:bodyPr vert="horz" lIns="91440" tIns="45720" rIns="91440" bIns="45720" rtlCol="0" anchor="t">
            <a:noAutofit/>
          </a:bodyPr>
          <a:lstStyle/>
          <a:p>
            <a:pPr lvl="0" algn="r">
              <a:lnSpc>
                <a:spcPct val="70000"/>
              </a:lnSpc>
              <a:spcBef>
                <a:spcPct val="0"/>
              </a:spcBef>
              <a:defRPr/>
            </a:pPr>
            <a:r>
              <a:rPr kumimoji="0" lang="en-US" sz="5400" u="none" strike="noStrike" kern="1200" cap="none" spc="-150" normalizeH="0" baseline="0" noProof="0" dirty="0">
                <a:ln>
                  <a:noFill/>
                </a:ln>
                <a:solidFill>
                  <a:srgbClr val="9CE53B"/>
                </a:solidFill>
                <a:uLnTx/>
                <a:uFillTx/>
                <a:latin typeface="Open Sans Extrabold" panose="020B0906030804020204" pitchFamily="34" charset="0"/>
                <a:ea typeface="Open Sans Extrabold" panose="020B0906030804020204" pitchFamily="34" charset="0"/>
                <a:cs typeface="Open Sans Extrabold" panose="020B0906030804020204" pitchFamily="34" charset="0"/>
              </a:rPr>
              <a:t>How can we</a:t>
            </a:r>
            <a:endParaRPr lang="en-US" sz="5400" dirty="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endParaRPr>
          </a:p>
          <a:p>
            <a:pPr lvl="0" algn="r">
              <a:spcBef>
                <a:spcPct val="0"/>
              </a:spcBef>
              <a:defRPr/>
            </a:pPr>
            <a:r>
              <a:rPr lang="en-US" sz="3600" dirty="0">
                <a:solidFill>
                  <a:schemeClr val="bg1"/>
                </a:solidFill>
                <a:latin typeface="Open Sans" panose="020B0606030504020204" pitchFamily="34" charset="0"/>
                <a:ea typeface="Open Sans" panose="020B0606030504020204" pitchFamily="34" charset="0"/>
                <a:cs typeface="Open Sans" panose="020B0606030504020204" pitchFamily="34" charset="0"/>
              </a:rPr>
              <a:t>reduce our food waste and save natural resources?</a:t>
            </a:r>
            <a:endParaRPr kumimoji="0" lang="en-US" sz="3600" u="none" strike="noStrike" kern="1200" cap="none" spc="0" normalizeH="0" baseline="0" noProof="0" dirty="0">
              <a:ln>
                <a:noFill/>
              </a:ln>
              <a:solidFill>
                <a:schemeClr val="bg1"/>
              </a:solidFill>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4" name="TextBox 3">
            <a:extLst>
              <a:ext uri="{FF2B5EF4-FFF2-40B4-BE49-F238E27FC236}">
                <a16:creationId xmlns:a16="http://schemas.microsoft.com/office/drawing/2014/main" id="{D3D8A1C8-AA24-49E3-AE58-76579641B5C0}"/>
              </a:ext>
            </a:extLst>
          </p:cNvPr>
          <p:cNvSpPr txBox="1"/>
          <p:nvPr/>
        </p:nvSpPr>
        <p:spPr>
          <a:xfrm>
            <a:off x="0" y="4943445"/>
            <a:ext cx="2209800" cy="184666"/>
          </a:xfrm>
          <a:prstGeom prst="rect">
            <a:avLst/>
          </a:prstGeom>
          <a:noFill/>
        </p:spPr>
        <p:txBody>
          <a:bodyPr wrap="square" rtlCol="0">
            <a:spAutoFit/>
          </a:bodyPr>
          <a:lstStyle/>
          <a:p>
            <a:r>
              <a:rPr lang="en-US" sz="6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Photo: © Juan </a:t>
            </a:r>
            <a:r>
              <a:rPr lang="en-US" sz="600" dirty="0" err="1">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Pratginestos</a:t>
            </a:r>
            <a:r>
              <a:rPr lang="en-US" sz="6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 / WWF</a:t>
            </a:r>
          </a:p>
        </p:txBody>
      </p:sp>
    </p:spTree>
    <p:extLst>
      <p:ext uri="{BB962C8B-B14F-4D97-AF65-F5344CB8AC3E}">
        <p14:creationId xmlns:p14="http://schemas.microsoft.com/office/powerpoint/2010/main" val="100607352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0D83254-6CD5-42DE-A037-789E3E76CE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4" y="0"/>
            <a:ext cx="9141291" cy="5143500"/>
          </a:xfrm>
          <a:prstGeom prst="rect">
            <a:avLst/>
          </a:prstGeom>
        </p:spPr>
      </p:pic>
      <p:sp>
        <p:nvSpPr>
          <p:cNvPr id="2" name="Title 1"/>
          <p:cNvSpPr txBox="1">
            <a:spLocks/>
          </p:cNvSpPr>
          <p:nvPr/>
        </p:nvSpPr>
        <p:spPr>
          <a:xfrm>
            <a:off x="4374462" y="1276350"/>
            <a:ext cx="4388538" cy="2590800"/>
          </a:xfrm>
          <a:prstGeom prst="rect">
            <a:avLst/>
          </a:prstGeom>
          <a:effectLst/>
        </p:spPr>
        <p:txBody>
          <a:bodyPr vert="horz" lIns="91440" tIns="45720" rIns="91440" bIns="45720" rtlCol="0" anchor="ctr">
            <a:noAutofit/>
          </a:bodyPr>
          <a:lstStyle/>
          <a:p>
            <a:pPr lvl="0">
              <a:spcBef>
                <a:spcPct val="0"/>
              </a:spcBef>
              <a:defRPr/>
            </a:pPr>
            <a:r>
              <a:rPr kumimoji="0" lang="en-US" sz="4800" u="none" strike="noStrike" kern="1200" cap="none" normalizeH="0" baseline="0" noProof="0" dirty="0">
                <a:ln>
                  <a:noFill/>
                </a:ln>
                <a:solidFill>
                  <a:srgbClr val="9CE53B"/>
                </a:solidFill>
                <a:uLnTx/>
                <a:uFillTx/>
                <a:latin typeface="Open Sans Extrabold" panose="020B0906030804020204" pitchFamily="34" charset="0"/>
                <a:ea typeface="Open Sans Extrabold" panose="020B0906030804020204" pitchFamily="34" charset="0"/>
                <a:cs typeface="Open Sans Extrabold" panose="020B0906030804020204" pitchFamily="34" charset="0"/>
              </a:rPr>
              <a:t>Let’s become </a:t>
            </a:r>
          </a:p>
          <a:p>
            <a:pPr lvl="0">
              <a:spcBef>
                <a:spcPct val="0"/>
              </a:spcBef>
              <a:defRPr/>
            </a:pPr>
            <a:r>
              <a:rPr kumimoji="0" lang="en-US" sz="4800" u="none" strike="noStrike" kern="1200" cap="none" normalizeH="0" baseline="0" noProof="0" dirty="0">
                <a:ln>
                  <a:noFill/>
                </a:ln>
                <a:solidFill>
                  <a:srgbClr val="9CE53B"/>
                </a:solidFill>
                <a:uLnTx/>
                <a:uFillTx/>
                <a:latin typeface="Open Sans Extrabold" panose="020B0906030804020204" pitchFamily="34" charset="0"/>
                <a:ea typeface="Open Sans Extrabold" panose="020B0906030804020204" pitchFamily="34" charset="0"/>
                <a:cs typeface="Open Sans Extrabold" panose="020B0906030804020204" pitchFamily="34" charset="0"/>
              </a:rPr>
              <a:t>Food Waste Warriors!</a:t>
            </a:r>
          </a:p>
        </p:txBody>
      </p:sp>
      <p:pic>
        <p:nvPicPr>
          <p:cNvPr id="4" name="Picture 3">
            <a:extLst>
              <a:ext uri="{FF2B5EF4-FFF2-40B4-BE49-F238E27FC236}">
                <a16:creationId xmlns:a16="http://schemas.microsoft.com/office/drawing/2014/main" id="{873E4280-63B3-4C00-9777-9C5B1C526B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746092"/>
            <a:ext cx="3661079" cy="3651316"/>
          </a:xfrm>
          <a:prstGeom prst="rect">
            <a:avLst/>
          </a:prstGeom>
          <a:effectLst>
            <a:outerShdw blurRad="190500" dist="190500" dir="2700000" algn="tl" rotWithShape="0">
              <a:prstClr val="black">
                <a:alpha val="40000"/>
              </a:prstClr>
            </a:outerShdw>
          </a:effectLst>
        </p:spPr>
      </p:pic>
    </p:spTree>
    <p:extLst>
      <p:ext uri="{BB962C8B-B14F-4D97-AF65-F5344CB8AC3E}">
        <p14:creationId xmlns:p14="http://schemas.microsoft.com/office/powerpoint/2010/main" val="198145291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250"/>
                                  </p:stCondLst>
                                  <p:childTnLst>
                                    <p:set>
                                      <p:cBhvr>
                                        <p:cTn id="6" dur="1" fill="hold">
                                          <p:stCondLst>
                                            <p:cond delay="0"/>
                                          </p:stCondLst>
                                        </p:cTn>
                                        <p:tgtEl>
                                          <p:spTgt spid="4"/>
                                        </p:tgtEl>
                                        <p:attrNameLst>
                                          <p:attrName>style.visibility</p:attrName>
                                        </p:attrNameLst>
                                      </p:cBhvr>
                                      <p:to>
                                        <p:strVal val="visible"/>
                                      </p:to>
                                    </p:set>
                                    <p:anim calcmode="lin" valueType="num">
                                      <p:cBhvr>
                                        <p:cTn id="7" dur="750" fill="hold"/>
                                        <p:tgtEl>
                                          <p:spTgt spid="4"/>
                                        </p:tgtEl>
                                        <p:attrNameLst>
                                          <p:attrName>ppt_w</p:attrName>
                                        </p:attrNameLst>
                                      </p:cBhvr>
                                      <p:tavLst>
                                        <p:tav tm="0">
                                          <p:val>
                                            <p:fltVal val="0"/>
                                          </p:val>
                                        </p:tav>
                                        <p:tav tm="100000">
                                          <p:val>
                                            <p:strVal val="#ppt_w"/>
                                          </p:val>
                                        </p:tav>
                                      </p:tavLst>
                                    </p:anim>
                                    <p:anim calcmode="lin" valueType="num">
                                      <p:cBhvr>
                                        <p:cTn id="8" dur="750" fill="hold"/>
                                        <p:tgtEl>
                                          <p:spTgt spid="4"/>
                                        </p:tgtEl>
                                        <p:attrNameLst>
                                          <p:attrName>ppt_h</p:attrName>
                                        </p:attrNameLst>
                                      </p:cBhvr>
                                      <p:tavLst>
                                        <p:tav tm="0">
                                          <p:val>
                                            <p:fltVal val="0"/>
                                          </p:val>
                                        </p:tav>
                                        <p:tav tm="100000">
                                          <p:val>
                                            <p:strVal val="#ppt_h"/>
                                          </p:val>
                                        </p:tav>
                                      </p:tavLst>
                                    </p:anim>
                                    <p:anim calcmode="lin" valueType="num">
                                      <p:cBhvr>
                                        <p:cTn id="9" dur="750" fill="hold"/>
                                        <p:tgtEl>
                                          <p:spTgt spid="4"/>
                                        </p:tgtEl>
                                        <p:attrNameLst>
                                          <p:attrName>style.rotation</p:attrName>
                                        </p:attrNameLst>
                                      </p:cBhvr>
                                      <p:tavLst>
                                        <p:tav tm="0">
                                          <p:val>
                                            <p:fltVal val="360"/>
                                          </p:val>
                                        </p:tav>
                                        <p:tav tm="100000">
                                          <p:val>
                                            <p:fltVal val="0"/>
                                          </p:val>
                                        </p:tav>
                                      </p:tavLst>
                                    </p:anim>
                                    <p:animEffect transition="in" filter="fade">
                                      <p:cBhvr>
                                        <p:cTn id="10" dur="750"/>
                                        <p:tgtEl>
                                          <p:spTgt spid="4"/>
                                        </p:tgtEl>
                                      </p:cBhvr>
                                    </p:animEffect>
                                  </p:childTnLst>
                                </p:cTn>
                              </p:par>
                            </p:childTnLst>
                          </p:cTn>
                        </p:par>
                        <p:par>
                          <p:cTn id="11" fill="hold">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2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00F6A6A-8018-4A59-8FD0-796D90A687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741738" cy="5143500"/>
          </a:xfrm>
          <a:prstGeom prst="rect">
            <a:avLst/>
          </a:prstGeom>
        </p:spPr>
      </p:pic>
      <p:sp>
        <p:nvSpPr>
          <p:cNvPr id="4" name="Content Placeholder 3">
            <a:extLst>
              <a:ext uri="{FF2B5EF4-FFF2-40B4-BE49-F238E27FC236}">
                <a16:creationId xmlns:a16="http://schemas.microsoft.com/office/drawing/2014/main" id="{711AD3DC-B86D-4402-89EB-D543455B8DDD}"/>
              </a:ext>
            </a:extLst>
          </p:cNvPr>
          <p:cNvSpPr>
            <a:spLocks noGrp="1"/>
          </p:cNvSpPr>
          <p:nvPr>
            <p:ph idx="1"/>
          </p:nvPr>
        </p:nvSpPr>
        <p:spPr>
          <a:xfrm>
            <a:off x="2895600" y="948929"/>
            <a:ext cx="6019800" cy="4137421"/>
          </a:xfrm>
        </p:spPr>
        <p:txBody>
          <a:bodyPr>
            <a:noAutofit/>
          </a:bodyPr>
          <a:lstStyle/>
          <a:p>
            <a:pPr marL="174625" lvl="0" indent="-174625">
              <a:spcAft>
                <a:spcPts val="800"/>
              </a:spcAft>
              <a:buFont typeface="Arial" charset="0"/>
              <a:buChar char="•"/>
            </a:pPr>
            <a:r>
              <a:rPr lang="en-US" sz="1500" spc="-20" dirty="0"/>
              <a:t>USDA Guide to Conducting Student Food Waste Audits </a:t>
            </a:r>
          </a:p>
          <a:p>
            <a:pPr marL="174625" lvl="0" indent="-174625">
              <a:spcAft>
                <a:spcPts val="800"/>
              </a:spcAft>
              <a:buFont typeface="Arial" charset="0"/>
              <a:buChar char="•"/>
            </a:pPr>
            <a:r>
              <a:rPr lang="en-US" sz="1500" dirty="0"/>
              <a:t>Two tables per audit station</a:t>
            </a:r>
          </a:p>
          <a:p>
            <a:pPr marL="174625" lvl="0" indent="-174625">
              <a:spcAft>
                <a:spcPts val="800"/>
              </a:spcAft>
              <a:buFont typeface="Arial" charset="0"/>
              <a:buChar char="•"/>
            </a:pPr>
            <a:r>
              <a:rPr lang="en-US" sz="1500" dirty="0"/>
              <a:t>Two large trash cans on wheels</a:t>
            </a:r>
          </a:p>
          <a:p>
            <a:pPr marL="174625" lvl="0" indent="-174625">
              <a:spcAft>
                <a:spcPts val="800"/>
              </a:spcAft>
              <a:buFont typeface="Arial" charset="0"/>
              <a:buChar char="•"/>
            </a:pPr>
            <a:r>
              <a:rPr lang="en-US" sz="1500" dirty="0"/>
              <a:t>Trash bags to line the buckets (optional)</a:t>
            </a:r>
          </a:p>
          <a:p>
            <a:pPr marL="174625" lvl="0" indent="-174625">
              <a:spcAft>
                <a:spcPts val="800"/>
              </a:spcAft>
              <a:buFont typeface="Arial" charset="0"/>
              <a:buChar char="•"/>
            </a:pPr>
            <a:r>
              <a:rPr lang="en-US" sz="1500" dirty="0"/>
              <a:t>Gloves for handling food/trash</a:t>
            </a:r>
          </a:p>
          <a:p>
            <a:pPr marL="174625" lvl="0" indent="-174625">
              <a:spcAft>
                <a:spcPts val="800"/>
              </a:spcAft>
              <a:buFont typeface="Arial" charset="0"/>
              <a:buChar char="•"/>
            </a:pPr>
            <a:r>
              <a:rPr lang="en-US" sz="1500" dirty="0"/>
              <a:t>Printed out audit weight log and interview sheets</a:t>
            </a:r>
          </a:p>
          <a:p>
            <a:pPr marL="174625" lvl="0" indent="-174625">
              <a:spcAft>
                <a:spcPts val="800"/>
              </a:spcAft>
              <a:buFont typeface="Arial" charset="0"/>
              <a:buChar char="•"/>
            </a:pPr>
            <a:r>
              <a:rPr lang="en-US" sz="1500" dirty="0"/>
              <a:t>Signage to direct students</a:t>
            </a:r>
          </a:p>
          <a:p>
            <a:pPr marL="174625" lvl="0" indent="-174625">
              <a:spcAft>
                <a:spcPts val="800"/>
              </a:spcAft>
              <a:buFont typeface="Arial" charset="0"/>
              <a:buChar char="•"/>
            </a:pPr>
            <a:r>
              <a:rPr lang="en-US" sz="1500" dirty="0"/>
              <a:t>Printed labels for buckets</a:t>
            </a:r>
          </a:p>
          <a:p>
            <a:pPr marL="174625" lvl="0" indent="-174625">
              <a:spcAft>
                <a:spcPts val="800"/>
              </a:spcAft>
              <a:buFont typeface="Arial" charset="0"/>
              <a:buChar char="•"/>
            </a:pPr>
            <a:r>
              <a:rPr lang="en-US" sz="1500" dirty="0"/>
              <a:t>Clothes and/or paper towels for spills and cleanup</a:t>
            </a:r>
          </a:p>
          <a:p>
            <a:pPr marL="174625" lvl="0" indent="-174625">
              <a:spcAft>
                <a:spcPts val="800"/>
              </a:spcAft>
              <a:buFont typeface="Arial" charset="0"/>
              <a:buChar char="•"/>
            </a:pPr>
            <a:r>
              <a:rPr lang="en-US" sz="1500" dirty="0"/>
              <a:t>Buckets (for sorting lunchroom food waste) </a:t>
            </a:r>
          </a:p>
          <a:p>
            <a:pPr marL="174625" lvl="0" indent="-174625">
              <a:spcAft>
                <a:spcPts val="800"/>
              </a:spcAft>
              <a:buFont typeface="Arial" charset="0"/>
              <a:buChar char="•"/>
            </a:pPr>
            <a:r>
              <a:rPr lang="en-US" sz="1500" dirty="0"/>
              <a:t>Scale for weighing food waste</a:t>
            </a:r>
          </a:p>
          <a:p>
            <a:pPr marL="174625" lvl="0" indent="-174625">
              <a:spcAft>
                <a:spcPts val="800"/>
              </a:spcAft>
              <a:buFont typeface="Arial" charset="0"/>
              <a:buChar char="•"/>
            </a:pPr>
            <a:r>
              <a:rPr lang="en-US" sz="1500" dirty="0"/>
              <a:t>Pencil, paper, clipboard</a:t>
            </a:r>
          </a:p>
        </p:txBody>
      </p:sp>
      <p:sp>
        <p:nvSpPr>
          <p:cNvPr id="2" name="Title 1">
            <a:extLst>
              <a:ext uri="{FF2B5EF4-FFF2-40B4-BE49-F238E27FC236}">
                <a16:creationId xmlns:a16="http://schemas.microsoft.com/office/drawing/2014/main" id="{AF6EBAF9-9E24-44C1-9355-06F85EA76202}"/>
              </a:ext>
            </a:extLst>
          </p:cNvPr>
          <p:cNvSpPr>
            <a:spLocks noGrp="1"/>
          </p:cNvSpPr>
          <p:nvPr>
            <p:ph type="title"/>
          </p:nvPr>
        </p:nvSpPr>
        <p:spPr>
          <a:xfrm>
            <a:off x="2895600" y="209550"/>
            <a:ext cx="6019800" cy="739379"/>
          </a:xfrm>
        </p:spPr>
        <p:txBody>
          <a:bodyPr/>
          <a:lstStyle/>
          <a:p>
            <a:r>
              <a:rPr lang="en-US" dirty="0">
                <a:solidFill>
                  <a:srgbClr val="9CE53B"/>
                </a:solidFill>
                <a:latin typeface="Open Sans Extrabold" panose="020B0906030804020204" pitchFamily="34" charset="0"/>
                <a:ea typeface="Open Sans Extrabold" panose="020B0906030804020204" pitchFamily="34" charset="0"/>
                <a:cs typeface="Open Sans Extrabold" panose="020B0906030804020204" pitchFamily="34" charset="0"/>
              </a:rPr>
              <a:t>What do we need?</a:t>
            </a:r>
          </a:p>
        </p:txBody>
      </p:sp>
      <p:cxnSp>
        <p:nvCxnSpPr>
          <p:cNvPr id="9" name="Straight Connector 8">
            <a:extLst>
              <a:ext uri="{FF2B5EF4-FFF2-40B4-BE49-F238E27FC236}">
                <a16:creationId xmlns:a16="http://schemas.microsoft.com/office/drawing/2014/main" id="{FC41CDC6-4E1D-4240-A37D-682B30BE2396}"/>
              </a:ext>
            </a:extLst>
          </p:cNvPr>
          <p:cNvCxnSpPr/>
          <p:nvPr/>
        </p:nvCxnSpPr>
        <p:spPr>
          <a:xfrm>
            <a:off x="2743200" y="0"/>
            <a:ext cx="0" cy="51435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EF7F7863-EC40-46F0-8FFD-DAD74062E82C}"/>
              </a:ext>
            </a:extLst>
          </p:cNvPr>
          <p:cNvSpPr txBox="1"/>
          <p:nvPr/>
        </p:nvSpPr>
        <p:spPr>
          <a:xfrm>
            <a:off x="0" y="4943445"/>
            <a:ext cx="2286000" cy="184666"/>
          </a:xfrm>
          <a:prstGeom prst="rect">
            <a:avLst/>
          </a:prstGeom>
          <a:noFill/>
        </p:spPr>
        <p:txBody>
          <a:bodyPr wrap="square" rtlCol="0">
            <a:spAutoFit/>
          </a:bodyPr>
          <a:lstStyle/>
          <a:p>
            <a:r>
              <a:rPr lang="en-US" sz="600" dirty="0">
                <a:solidFill>
                  <a:schemeClr val="bg1"/>
                </a:solidFill>
                <a:latin typeface="Open Sans" panose="020B0606030504020204" pitchFamily="34" charset="0"/>
                <a:ea typeface="Open Sans" panose="020B0606030504020204" pitchFamily="34" charset="0"/>
                <a:cs typeface="Open Sans" panose="020B0606030504020204" pitchFamily="34" charset="0"/>
              </a:rPr>
              <a:t>Photo: Let’s Move Salad Bars to Schools</a:t>
            </a:r>
          </a:p>
        </p:txBody>
      </p:sp>
      <p:grpSp>
        <p:nvGrpSpPr>
          <p:cNvPr id="12" name="Group 11">
            <a:extLst>
              <a:ext uri="{FF2B5EF4-FFF2-40B4-BE49-F238E27FC236}">
                <a16:creationId xmlns:a16="http://schemas.microsoft.com/office/drawing/2014/main" id="{AECB52FD-1513-4808-A754-D9A4A73584B5}"/>
              </a:ext>
            </a:extLst>
          </p:cNvPr>
          <p:cNvGrpSpPr/>
          <p:nvPr/>
        </p:nvGrpSpPr>
        <p:grpSpPr>
          <a:xfrm rot="2700000">
            <a:off x="8106288" y="793"/>
            <a:ext cx="1066800" cy="1009091"/>
            <a:chOff x="4856069" y="1561539"/>
            <a:chExt cx="1066800" cy="1009091"/>
          </a:xfrm>
        </p:grpSpPr>
        <p:sp>
          <p:nvSpPr>
            <p:cNvPr id="7" name="Right Triangle 6">
              <a:extLst>
                <a:ext uri="{FF2B5EF4-FFF2-40B4-BE49-F238E27FC236}">
                  <a16:creationId xmlns:a16="http://schemas.microsoft.com/office/drawing/2014/main" id="{C2EA463C-ABF8-4ECA-B815-5FF09E3BE63C}"/>
                </a:ext>
              </a:extLst>
            </p:cNvPr>
            <p:cNvSpPr/>
            <p:nvPr/>
          </p:nvSpPr>
          <p:spPr>
            <a:xfrm rot="13500000" flipH="1">
              <a:off x="4884923" y="1561539"/>
              <a:ext cx="1009091" cy="1009091"/>
            </a:xfrm>
            <a:prstGeom prst="rtTriangle">
              <a:avLst/>
            </a:prstGeom>
            <a:solidFill>
              <a:srgbClr val="4BFBF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F059DB0F-BCFC-4C45-894A-9754002D95B8}"/>
                </a:ext>
              </a:extLst>
            </p:cNvPr>
            <p:cNvSpPr txBox="1"/>
            <p:nvPr/>
          </p:nvSpPr>
          <p:spPr>
            <a:xfrm>
              <a:off x="4856069" y="1672739"/>
              <a:ext cx="1066800" cy="369332"/>
            </a:xfrm>
            <a:prstGeom prst="rect">
              <a:avLst/>
            </a:prstGeom>
            <a:noFill/>
          </p:spPr>
          <p:txBody>
            <a:bodyPr wrap="square" rtlCol="0">
              <a:spAutoFit/>
            </a:bodyPr>
            <a:lstStyle/>
            <a:p>
              <a:pPr algn="ctr"/>
              <a:r>
                <a:rPr lang="en-US" sz="18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AUDIT</a:t>
              </a:r>
            </a:p>
          </p:txBody>
        </p:sp>
      </p:grpSp>
    </p:spTree>
    <p:extLst>
      <p:ext uri="{BB962C8B-B14F-4D97-AF65-F5344CB8AC3E}">
        <p14:creationId xmlns:p14="http://schemas.microsoft.com/office/powerpoint/2010/main" val="34852823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5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25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fade">
                                      <p:cBhvr>
                                        <p:cTn id="17" dur="25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fade">
                                      <p:cBhvr>
                                        <p:cTn id="22" dur="250"/>
                                        <p:tgtEl>
                                          <p:spTgt spid="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animEffect transition="in" filter="fade">
                                      <p:cBhvr>
                                        <p:cTn id="27" dur="250"/>
                                        <p:tgtEl>
                                          <p:spTgt spid="4">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
                                            <p:txEl>
                                              <p:pRg st="4" end="4"/>
                                            </p:txEl>
                                          </p:spTgt>
                                        </p:tgtEl>
                                        <p:attrNameLst>
                                          <p:attrName>style.visibility</p:attrName>
                                        </p:attrNameLst>
                                      </p:cBhvr>
                                      <p:to>
                                        <p:strVal val="visible"/>
                                      </p:to>
                                    </p:set>
                                    <p:animEffect transition="in" filter="fade">
                                      <p:cBhvr>
                                        <p:cTn id="32" dur="250"/>
                                        <p:tgtEl>
                                          <p:spTgt spid="4">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
                                            <p:txEl>
                                              <p:pRg st="5" end="5"/>
                                            </p:txEl>
                                          </p:spTgt>
                                        </p:tgtEl>
                                        <p:attrNameLst>
                                          <p:attrName>style.visibility</p:attrName>
                                        </p:attrNameLst>
                                      </p:cBhvr>
                                      <p:to>
                                        <p:strVal val="visible"/>
                                      </p:to>
                                    </p:set>
                                    <p:animEffect transition="in" filter="fade">
                                      <p:cBhvr>
                                        <p:cTn id="37" dur="250"/>
                                        <p:tgtEl>
                                          <p:spTgt spid="4">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4">
                                            <p:txEl>
                                              <p:pRg st="6" end="6"/>
                                            </p:txEl>
                                          </p:spTgt>
                                        </p:tgtEl>
                                        <p:attrNameLst>
                                          <p:attrName>style.visibility</p:attrName>
                                        </p:attrNameLst>
                                      </p:cBhvr>
                                      <p:to>
                                        <p:strVal val="visible"/>
                                      </p:to>
                                    </p:set>
                                    <p:animEffect transition="in" filter="fade">
                                      <p:cBhvr>
                                        <p:cTn id="42" dur="250"/>
                                        <p:tgtEl>
                                          <p:spTgt spid="4">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4">
                                            <p:txEl>
                                              <p:pRg st="7" end="7"/>
                                            </p:txEl>
                                          </p:spTgt>
                                        </p:tgtEl>
                                        <p:attrNameLst>
                                          <p:attrName>style.visibility</p:attrName>
                                        </p:attrNameLst>
                                      </p:cBhvr>
                                      <p:to>
                                        <p:strVal val="visible"/>
                                      </p:to>
                                    </p:set>
                                    <p:animEffect transition="in" filter="fade">
                                      <p:cBhvr>
                                        <p:cTn id="47" dur="250"/>
                                        <p:tgtEl>
                                          <p:spTgt spid="4">
                                            <p:txEl>
                                              <p:pRg st="7" end="7"/>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4">
                                            <p:txEl>
                                              <p:pRg st="8" end="8"/>
                                            </p:txEl>
                                          </p:spTgt>
                                        </p:tgtEl>
                                        <p:attrNameLst>
                                          <p:attrName>style.visibility</p:attrName>
                                        </p:attrNameLst>
                                      </p:cBhvr>
                                      <p:to>
                                        <p:strVal val="visible"/>
                                      </p:to>
                                    </p:set>
                                    <p:animEffect transition="in" filter="fade">
                                      <p:cBhvr>
                                        <p:cTn id="52" dur="250"/>
                                        <p:tgtEl>
                                          <p:spTgt spid="4">
                                            <p:txEl>
                                              <p:pRg st="8" end="8"/>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4">
                                            <p:txEl>
                                              <p:pRg st="9" end="9"/>
                                            </p:txEl>
                                          </p:spTgt>
                                        </p:tgtEl>
                                        <p:attrNameLst>
                                          <p:attrName>style.visibility</p:attrName>
                                        </p:attrNameLst>
                                      </p:cBhvr>
                                      <p:to>
                                        <p:strVal val="visible"/>
                                      </p:to>
                                    </p:set>
                                    <p:animEffect transition="in" filter="fade">
                                      <p:cBhvr>
                                        <p:cTn id="57" dur="250"/>
                                        <p:tgtEl>
                                          <p:spTgt spid="4">
                                            <p:txEl>
                                              <p:pRg st="9" end="9"/>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4">
                                            <p:txEl>
                                              <p:pRg st="10" end="10"/>
                                            </p:txEl>
                                          </p:spTgt>
                                        </p:tgtEl>
                                        <p:attrNameLst>
                                          <p:attrName>style.visibility</p:attrName>
                                        </p:attrNameLst>
                                      </p:cBhvr>
                                      <p:to>
                                        <p:strVal val="visible"/>
                                      </p:to>
                                    </p:set>
                                    <p:animEffect transition="in" filter="fade">
                                      <p:cBhvr>
                                        <p:cTn id="62" dur="250"/>
                                        <p:tgtEl>
                                          <p:spTgt spid="4">
                                            <p:txEl>
                                              <p:pRg st="10" end="10"/>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4">
                                            <p:txEl>
                                              <p:pRg st="11" end="11"/>
                                            </p:txEl>
                                          </p:spTgt>
                                        </p:tgtEl>
                                        <p:attrNameLst>
                                          <p:attrName>style.visibility</p:attrName>
                                        </p:attrNameLst>
                                      </p:cBhvr>
                                      <p:to>
                                        <p:strVal val="visible"/>
                                      </p:to>
                                    </p:set>
                                    <p:animEffect transition="in" filter="fade">
                                      <p:cBhvr>
                                        <p:cTn id="67" dur="250"/>
                                        <p:tgtEl>
                                          <p:spTgt spid="4">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82BB1B9-D595-4F45-8A36-E7FF3638AD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41738" cy="5143500"/>
          </a:xfrm>
          <a:prstGeom prst="rect">
            <a:avLst/>
          </a:prstGeom>
        </p:spPr>
      </p:pic>
      <p:sp>
        <p:nvSpPr>
          <p:cNvPr id="4" name="Content Placeholder 3">
            <a:extLst>
              <a:ext uri="{FF2B5EF4-FFF2-40B4-BE49-F238E27FC236}">
                <a16:creationId xmlns:a16="http://schemas.microsoft.com/office/drawing/2014/main" id="{711AD3DC-B86D-4402-89EB-D543455B8DDD}"/>
              </a:ext>
            </a:extLst>
          </p:cNvPr>
          <p:cNvSpPr>
            <a:spLocks noGrp="1"/>
          </p:cNvSpPr>
          <p:nvPr>
            <p:ph idx="1"/>
          </p:nvPr>
        </p:nvSpPr>
        <p:spPr>
          <a:xfrm>
            <a:off x="2895600" y="948929"/>
            <a:ext cx="6019800" cy="4137421"/>
          </a:xfrm>
        </p:spPr>
        <p:txBody>
          <a:bodyPr>
            <a:noAutofit/>
          </a:bodyPr>
          <a:lstStyle/>
          <a:p>
            <a:pPr marL="174625" indent="-174625">
              <a:spcAft>
                <a:spcPts val="1600"/>
              </a:spcAft>
              <a:buFont typeface="Arial" charset="0"/>
              <a:buChar char="•"/>
            </a:pPr>
            <a:r>
              <a:rPr lang="en-US" sz="1800" dirty="0"/>
              <a:t>Learn about how food waste impacts our environment</a:t>
            </a:r>
          </a:p>
          <a:p>
            <a:pPr marL="174625" indent="-174625">
              <a:spcAft>
                <a:spcPts val="1600"/>
              </a:spcAft>
              <a:buFont typeface="Arial" charset="0"/>
              <a:buChar char="•"/>
            </a:pPr>
            <a:r>
              <a:rPr lang="en-US" sz="1800" dirty="0"/>
              <a:t>Prepare for a lunchroom food waste audit by getting materials ready</a:t>
            </a:r>
          </a:p>
          <a:p>
            <a:pPr marL="174625" lvl="0" indent="-174625">
              <a:spcAft>
                <a:spcPts val="1600"/>
              </a:spcAft>
            </a:pPr>
            <a:r>
              <a:rPr lang="en-US" sz="1800" dirty="0"/>
              <a:t>Begin thinking about creating share tables or donating food that is packaged, unopened, and uneaten</a:t>
            </a:r>
          </a:p>
          <a:p>
            <a:pPr marL="174625" indent="-174625">
              <a:spcAft>
                <a:spcPts val="1600"/>
              </a:spcAft>
              <a:buFont typeface="Arial" charset="0"/>
              <a:buChar char="•"/>
            </a:pPr>
            <a:r>
              <a:rPr lang="en-US" sz="1800" dirty="0"/>
              <a:t>Choose categories of food waste we want to sort</a:t>
            </a:r>
          </a:p>
          <a:p>
            <a:pPr marL="174625" indent="-174625">
              <a:spcAft>
                <a:spcPts val="1600"/>
              </a:spcAft>
              <a:buFont typeface="Arial" charset="0"/>
              <a:buChar char="•"/>
            </a:pPr>
            <a:r>
              <a:rPr lang="en-US" sz="1800" dirty="0"/>
              <a:t>Pick team leaders and create a game plan</a:t>
            </a:r>
          </a:p>
          <a:p>
            <a:pPr marL="174625" indent="-174625">
              <a:spcAft>
                <a:spcPts val="1600"/>
              </a:spcAft>
              <a:buFont typeface="Arial" charset="0"/>
              <a:buChar char="•"/>
            </a:pPr>
            <a:r>
              <a:rPr lang="en-US" sz="1800" dirty="0"/>
              <a:t>Get ready to have fun!</a:t>
            </a:r>
          </a:p>
        </p:txBody>
      </p:sp>
      <p:sp>
        <p:nvSpPr>
          <p:cNvPr id="2" name="Title 1">
            <a:extLst>
              <a:ext uri="{FF2B5EF4-FFF2-40B4-BE49-F238E27FC236}">
                <a16:creationId xmlns:a16="http://schemas.microsoft.com/office/drawing/2014/main" id="{AF6EBAF9-9E24-44C1-9355-06F85EA76202}"/>
              </a:ext>
            </a:extLst>
          </p:cNvPr>
          <p:cNvSpPr>
            <a:spLocks noGrp="1"/>
          </p:cNvSpPr>
          <p:nvPr>
            <p:ph type="title"/>
          </p:nvPr>
        </p:nvSpPr>
        <p:spPr>
          <a:xfrm>
            <a:off x="2895600" y="209550"/>
            <a:ext cx="6019800" cy="739379"/>
          </a:xfrm>
        </p:spPr>
        <p:txBody>
          <a:bodyPr/>
          <a:lstStyle/>
          <a:p>
            <a:r>
              <a:rPr lang="en-US" dirty="0">
                <a:solidFill>
                  <a:srgbClr val="9CE53B"/>
                </a:solidFill>
                <a:latin typeface="Open Sans Extrabold" panose="020B0906030804020204" pitchFamily="34" charset="0"/>
                <a:ea typeface="Open Sans Extrabold" panose="020B0906030804020204" pitchFamily="34" charset="0"/>
                <a:cs typeface="Open Sans Extrabold" panose="020B0906030804020204" pitchFamily="34" charset="0"/>
              </a:rPr>
              <a:t>What will we do?</a:t>
            </a:r>
          </a:p>
        </p:txBody>
      </p:sp>
      <p:cxnSp>
        <p:nvCxnSpPr>
          <p:cNvPr id="9" name="Straight Connector 8">
            <a:extLst>
              <a:ext uri="{FF2B5EF4-FFF2-40B4-BE49-F238E27FC236}">
                <a16:creationId xmlns:a16="http://schemas.microsoft.com/office/drawing/2014/main" id="{FC41CDC6-4E1D-4240-A37D-682B30BE2396}"/>
              </a:ext>
            </a:extLst>
          </p:cNvPr>
          <p:cNvCxnSpPr/>
          <p:nvPr/>
        </p:nvCxnSpPr>
        <p:spPr>
          <a:xfrm>
            <a:off x="2743200" y="0"/>
            <a:ext cx="0" cy="51435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1A1081FE-805C-4FF1-A135-946AEF4FEA0B}"/>
              </a:ext>
            </a:extLst>
          </p:cNvPr>
          <p:cNvCxnSpPr>
            <a:cxnSpLocks/>
          </p:cNvCxnSpPr>
          <p:nvPr/>
        </p:nvCxnSpPr>
        <p:spPr>
          <a:xfrm>
            <a:off x="0" y="1712595"/>
            <a:ext cx="2741738"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78AFFC11-9A87-49EC-AF36-71A9FE0F2193}"/>
              </a:ext>
            </a:extLst>
          </p:cNvPr>
          <p:cNvGrpSpPr/>
          <p:nvPr/>
        </p:nvGrpSpPr>
        <p:grpSpPr>
          <a:xfrm rot="2700000">
            <a:off x="8106288" y="793"/>
            <a:ext cx="1066800" cy="1009091"/>
            <a:chOff x="4856069" y="1561539"/>
            <a:chExt cx="1066800" cy="1009091"/>
          </a:xfrm>
        </p:grpSpPr>
        <p:sp>
          <p:nvSpPr>
            <p:cNvPr id="12" name="Right Triangle 11">
              <a:extLst>
                <a:ext uri="{FF2B5EF4-FFF2-40B4-BE49-F238E27FC236}">
                  <a16:creationId xmlns:a16="http://schemas.microsoft.com/office/drawing/2014/main" id="{BCB469CD-03E7-4B29-BD95-DEB5A35CD75D}"/>
                </a:ext>
              </a:extLst>
            </p:cNvPr>
            <p:cNvSpPr/>
            <p:nvPr/>
          </p:nvSpPr>
          <p:spPr>
            <a:xfrm rot="13500000" flipH="1">
              <a:off x="4884923" y="1561539"/>
              <a:ext cx="1009091" cy="1009091"/>
            </a:xfrm>
            <a:prstGeom prst="rtTriangle">
              <a:avLst/>
            </a:prstGeom>
            <a:solidFill>
              <a:srgbClr val="4BFBF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4875F5B0-290B-46AB-BCC9-D4CC5AD832A8}"/>
                </a:ext>
              </a:extLst>
            </p:cNvPr>
            <p:cNvSpPr txBox="1"/>
            <p:nvPr/>
          </p:nvSpPr>
          <p:spPr>
            <a:xfrm>
              <a:off x="4856069" y="1672739"/>
              <a:ext cx="1066800" cy="369332"/>
            </a:xfrm>
            <a:prstGeom prst="rect">
              <a:avLst/>
            </a:prstGeom>
            <a:noFill/>
          </p:spPr>
          <p:txBody>
            <a:bodyPr wrap="square" rtlCol="0">
              <a:spAutoFit/>
            </a:bodyPr>
            <a:lstStyle/>
            <a:p>
              <a:pPr algn="ctr"/>
              <a:r>
                <a:rPr lang="en-US" sz="18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AUDIT</a:t>
              </a:r>
            </a:p>
          </p:txBody>
        </p:sp>
      </p:grpSp>
    </p:spTree>
    <p:extLst>
      <p:ext uri="{BB962C8B-B14F-4D97-AF65-F5344CB8AC3E}">
        <p14:creationId xmlns:p14="http://schemas.microsoft.com/office/powerpoint/2010/main" val="259868576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5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25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fade">
                                      <p:cBhvr>
                                        <p:cTn id="17" dur="25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fade">
                                      <p:cBhvr>
                                        <p:cTn id="22" dur="250"/>
                                        <p:tgtEl>
                                          <p:spTgt spid="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animEffect transition="in" filter="fade">
                                      <p:cBhvr>
                                        <p:cTn id="27" dur="250"/>
                                        <p:tgtEl>
                                          <p:spTgt spid="4">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
                                            <p:txEl>
                                              <p:pRg st="4" end="4"/>
                                            </p:txEl>
                                          </p:spTgt>
                                        </p:tgtEl>
                                        <p:attrNameLst>
                                          <p:attrName>style.visibility</p:attrName>
                                        </p:attrNameLst>
                                      </p:cBhvr>
                                      <p:to>
                                        <p:strVal val="visible"/>
                                      </p:to>
                                    </p:set>
                                    <p:animEffect transition="in" filter="fade">
                                      <p:cBhvr>
                                        <p:cTn id="32" dur="250"/>
                                        <p:tgtEl>
                                          <p:spTgt spid="4">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
                                            <p:txEl>
                                              <p:pRg st="5" end="5"/>
                                            </p:txEl>
                                          </p:spTgt>
                                        </p:tgtEl>
                                        <p:attrNameLst>
                                          <p:attrName>style.visibility</p:attrName>
                                        </p:attrNameLst>
                                      </p:cBhvr>
                                      <p:to>
                                        <p:strVal val="visible"/>
                                      </p:to>
                                    </p:set>
                                    <p:animEffect transition="in" filter="fade">
                                      <p:cBhvr>
                                        <p:cTn id="37" dur="25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a:extLst>
              <a:ext uri="{FF2B5EF4-FFF2-40B4-BE49-F238E27FC236}">
                <a16:creationId xmlns:a16="http://schemas.microsoft.com/office/drawing/2014/main" id="{55E268E8-EFED-4099-9259-B4C146B0A0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4" y="0"/>
            <a:ext cx="9141291" cy="5143500"/>
          </a:xfrm>
          <a:prstGeom prst="rect">
            <a:avLst/>
          </a:prstGeom>
        </p:spPr>
      </p:pic>
      <p:sp>
        <p:nvSpPr>
          <p:cNvPr id="17" name="Title 1"/>
          <p:cNvSpPr txBox="1">
            <a:spLocks/>
          </p:cNvSpPr>
          <p:nvPr/>
        </p:nvSpPr>
        <p:spPr>
          <a:xfrm>
            <a:off x="304801" y="3444187"/>
            <a:ext cx="8534399" cy="1028336"/>
          </a:xfrm>
          <a:prstGeom prst="rect">
            <a:avLst/>
          </a:prstGeom>
        </p:spPr>
        <p:txBody>
          <a:bodyPr anchor="ctr">
            <a:noAutofit/>
          </a:bodyPr>
          <a:lstStyle>
            <a:lvl1pPr algn="l" defTabSz="914400" rtl="0" eaLnBrk="1" latinLnBrk="0" hangingPunct="1">
              <a:spcBef>
                <a:spcPct val="0"/>
              </a:spcBef>
              <a:buNone/>
              <a:defRPr sz="3600" b="1" kern="1200" spc="50" baseline="0">
                <a:solidFill>
                  <a:schemeClr val="bg1"/>
                </a:solidFill>
                <a:effectLst/>
                <a:latin typeface="Calibri" pitchFamily="34" charset="0"/>
                <a:ea typeface="+mj-ea"/>
                <a:cs typeface="Calibri" pitchFamily="34" charset="0"/>
              </a:defRPr>
            </a:lvl1pPr>
          </a:lstStyle>
          <a:p>
            <a:pPr algn="ctr"/>
            <a:r>
              <a:rPr lang="en-US" sz="4800" b="0" dirty="0">
                <a:solidFill>
                  <a:srgbClr val="9CE53B"/>
                </a:solidFill>
                <a:latin typeface="Open Sans Extrabold" panose="020B0906030804020204" pitchFamily="34" charset="0"/>
                <a:ea typeface="Open Sans Extrabold" panose="020B0906030804020204" pitchFamily="34" charset="0"/>
                <a:cs typeface="Open Sans Extrabold" panose="020B0906030804020204" pitchFamily="34" charset="0"/>
              </a:rPr>
              <a:t>End waste, save wildlife</a:t>
            </a:r>
          </a:p>
        </p:txBody>
      </p:sp>
      <p:pic>
        <p:nvPicPr>
          <p:cNvPr id="35" name="Picture 34">
            <a:extLst>
              <a:ext uri="{FF2B5EF4-FFF2-40B4-BE49-F238E27FC236}">
                <a16:creationId xmlns:a16="http://schemas.microsoft.com/office/drawing/2014/main" id="{3A483930-7BBA-4470-BA94-7945EE4EDFA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35403" y="895349"/>
            <a:ext cx="2231469" cy="2225517"/>
          </a:xfrm>
          <a:prstGeom prst="rect">
            <a:avLst/>
          </a:prstGeom>
          <a:effectLst>
            <a:outerShdw blurRad="127000" dist="101600" dir="2700000" algn="tl" rotWithShape="0">
              <a:prstClr val="black">
                <a:alpha val="40000"/>
              </a:prstClr>
            </a:outerShdw>
          </a:effectLst>
        </p:spPr>
      </p:pic>
      <p:grpSp>
        <p:nvGrpSpPr>
          <p:cNvPr id="36" name="WWF logo">
            <a:extLst>
              <a:ext uri="{FF2B5EF4-FFF2-40B4-BE49-F238E27FC236}">
                <a16:creationId xmlns:a16="http://schemas.microsoft.com/office/drawing/2014/main" id="{FC6D61C6-3669-4EDC-BA55-834538D84BCD}"/>
              </a:ext>
            </a:extLst>
          </p:cNvPr>
          <p:cNvGrpSpPr>
            <a:grpSpLocks noChangeAspect="1"/>
          </p:cNvGrpSpPr>
          <p:nvPr/>
        </p:nvGrpSpPr>
        <p:grpSpPr bwMode="auto">
          <a:xfrm>
            <a:off x="5310656" y="1017507"/>
            <a:ext cx="1497941" cy="1981200"/>
            <a:chOff x="4224" y="2136"/>
            <a:chExt cx="871" cy="1152"/>
          </a:xfrm>
          <a:effectLst/>
        </p:grpSpPr>
        <p:sp>
          <p:nvSpPr>
            <p:cNvPr id="37" name="AutoShape 3">
              <a:extLst>
                <a:ext uri="{FF2B5EF4-FFF2-40B4-BE49-F238E27FC236}">
                  <a16:creationId xmlns:a16="http://schemas.microsoft.com/office/drawing/2014/main" id="{DC46FF5D-5BD4-46D7-B7F3-77CEC4D64092}"/>
                </a:ext>
              </a:extLst>
            </p:cNvPr>
            <p:cNvSpPr>
              <a:spLocks noChangeAspect="1" noChangeArrowheads="1" noTextEdit="1"/>
            </p:cNvSpPr>
            <p:nvPr/>
          </p:nvSpPr>
          <p:spPr bwMode="auto">
            <a:xfrm>
              <a:off x="4224" y="2136"/>
              <a:ext cx="871" cy="115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215"/>
            </a:p>
          </p:txBody>
        </p:sp>
        <p:sp>
          <p:nvSpPr>
            <p:cNvPr id="38" name="Rectangle 5">
              <a:extLst>
                <a:ext uri="{FF2B5EF4-FFF2-40B4-BE49-F238E27FC236}">
                  <a16:creationId xmlns:a16="http://schemas.microsoft.com/office/drawing/2014/main" id="{3B05783E-2550-4252-B25B-546018765760}"/>
                </a:ext>
              </a:extLst>
            </p:cNvPr>
            <p:cNvSpPr>
              <a:spLocks noChangeArrowheads="1"/>
            </p:cNvSpPr>
            <p:nvPr/>
          </p:nvSpPr>
          <p:spPr bwMode="auto">
            <a:xfrm>
              <a:off x="4224" y="2136"/>
              <a:ext cx="871" cy="1152"/>
            </a:xfrm>
            <a:prstGeom prst="rect">
              <a:avLst/>
            </a:prstGeom>
            <a:noFill/>
            <a:ln w="0">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215"/>
            </a:p>
          </p:txBody>
        </p:sp>
        <p:sp>
          <p:nvSpPr>
            <p:cNvPr id="39" name="Freeform 6">
              <a:extLst>
                <a:ext uri="{FF2B5EF4-FFF2-40B4-BE49-F238E27FC236}">
                  <a16:creationId xmlns:a16="http://schemas.microsoft.com/office/drawing/2014/main" id="{D39F6147-9DD4-4626-BF56-258BF7FB8CBD}"/>
                </a:ext>
              </a:extLst>
            </p:cNvPr>
            <p:cNvSpPr>
              <a:spLocks/>
            </p:cNvSpPr>
            <p:nvPr/>
          </p:nvSpPr>
          <p:spPr bwMode="auto">
            <a:xfrm>
              <a:off x="4224" y="2145"/>
              <a:ext cx="863" cy="1143"/>
            </a:xfrm>
            <a:custGeom>
              <a:avLst/>
              <a:gdLst>
                <a:gd name="T0" fmla="*/ 379 w 2589"/>
                <a:gd name="T1" fmla="*/ 0 h 3430"/>
                <a:gd name="T2" fmla="*/ 2211 w 2589"/>
                <a:gd name="T3" fmla="*/ 0 h 3430"/>
                <a:gd name="T4" fmla="*/ 2258 w 2589"/>
                <a:gd name="T5" fmla="*/ 3 h 3430"/>
                <a:gd name="T6" fmla="*/ 2305 w 2589"/>
                <a:gd name="T7" fmla="*/ 12 h 3430"/>
                <a:gd name="T8" fmla="*/ 2348 w 2589"/>
                <a:gd name="T9" fmla="*/ 25 h 3430"/>
                <a:gd name="T10" fmla="*/ 2388 w 2589"/>
                <a:gd name="T11" fmla="*/ 44 h 3430"/>
                <a:gd name="T12" fmla="*/ 2427 w 2589"/>
                <a:gd name="T13" fmla="*/ 68 h 3430"/>
                <a:gd name="T14" fmla="*/ 2462 w 2589"/>
                <a:gd name="T15" fmla="*/ 95 h 3430"/>
                <a:gd name="T16" fmla="*/ 2493 w 2589"/>
                <a:gd name="T17" fmla="*/ 127 h 3430"/>
                <a:gd name="T18" fmla="*/ 2522 w 2589"/>
                <a:gd name="T19" fmla="*/ 163 h 3430"/>
                <a:gd name="T20" fmla="*/ 2545 w 2589"/>
                <a:gd name="T21" fmla="*/ 200 h 3430"/>
                <a:gd name="T22" fmla="*/ 2564 w 2589"/>
                <a:gd name="T23" fmla="*/ 241 h 3430"/>
                <a:gd name="T24" fmla="*/ 2577 w 2589"/>
                <a:gd name="T25" fmla="*/ 285 h 3430"/>
                <a:gd name="T26" fmla="*/ 2587 w 2589"/>
                <a:gd name="T27" fmla="*/ 331 h 3430"/>
                <a:gd name="T28" fmla="*/ 2589 w 2589"/>
                <a:gd name="T29" fmla="*/ 378 h 3430"/>
                <a:gd name="T30" fmla="*/ 2589 w 2589"/>
                <a:gd name="T31" fmla="*/ 3053 h 3430"/>
                <a:gd name="T32" fmla="*/ 2587 w 2589"/>
                <a:gd name="T33" fmla="*/ 3100 h 3430"/>
                <a:gd name="T34" fmla="*/ 2577 w 2589"/>
                <a:gd name="T35" fmla="*/ 3145 h 3430"/>
                <a:gd name="T36" fmla="*/ 2564 w 2589"/>
                <a:gd name="T37" fmla="*/ 3189 h 3430"/>
                <a:gd name="T38" fmla="*/ 2545 w 2589"/>
                <a:gd name="T39" fmla="*/ 3230 h 3430"/>
                <a:gd name="T40" fmla="*/ 2522 w 2589"/>
                <a:gd name="T41" fmla="*/ 3269 h 3430"/>
                <a:gd name="T42" fmla="*/ 2494 w 2589"/>
                <a:gd name="T43" fmla="*/ 3303 h 3430"/>
                <a:gd name="T44" fmla="*/ 2462 w 2589"/>
                <a:gd name="T45" fmla="*/ 3335 h 3430"/>
                <a:gd name="T46" fmla="*/ 2427 w 2589"/>
                <a:gd name="T47" fmla="*/ 3362 h 3430"/>
                <a:gd name="T48" fmla="*/ 2388 w 2589"/>
                <a:gd name="T49" fmla="*/ 3386 h 3430"/>
                <a:gd name="T50" fmla="*/ 2348 w 2589"/>
                <a:gd name="T51" fmla="*/ 3405 h 3430"/>
                <a:gd name="T52" fmla="*/ 2305 w 2589"/>
                <a:gd name="T53" fmla="*/ 3418 h 3430"/>
                <a:gd name="T54" fmla="*/ 2258 w 2589"/>
                <a:gd name="T55" fmla="*/ 3427 h 3430"/>
                <a:gd name="T56" fmla="*/ 2211 w 2589"/>
                <a:gd name="T57" fmla="*/ 3430 h 3430"/>
                <a:gd name="T58" fmla="*/ 379 w 2589"/>
                <a:gd name="T59" fmla="*/ 3430 h 3430"/>
                <a:gd name="T60" fmla="*/ 331 w 2589"/>
                <a:gd name="T61" fmla="*/ 3427 h 3430"/>
                <a:gd name="T62" fmla="*/ 285 w 2589"/>
                <a:gd name="T63" fmla="*/ 3418 h 3430"/>
                <a:gd name="T64" fmla="*/ 241 w 2589"/>
                <a:gd name="T65" fmla="*/ 3405 h 3430"/>
                <a:gd name="T66" fmla="*/ 200 w 2589"/>
                <a:gd name="T67" fmla="*/ 3386 h 3430"/>
                <a:gd name="T68" fmla="*/ 163 w 2589"/>
                <a:gd name="T69" fmla="*/ 3362 h 3430"/>
                <a:gd name="T70" fmla="*/ 127 w 2589"/>
                <a:gd name="T71" fmla="*/ 3335 h 3430"/>
                <a:gd name="T72" fmla="*/ 95 w 2589"/>
                <a:gd name="T73" fmla="*/ 3303 h 3430"/>
                <a:gd name="T74" fmla="*/ 68 w 2589"/>
                <a:gd name="T75" fmla="*/ 3269 h 3430"/>
                <a:gd name="T76" fmla="*/ 44 w 2589"/>
                <a:gd name="T77" fmla="*/ 3230 h 3430"/>
                <a:gd name="T78" fmla="*/ 25 w 2589"/>
                <a:gd name="T79" fmla="*/ 3189 h 3430"/>
                <a:gd name="T80" fmla="*/ 11 w 2589"/>
                <a:gd name="T81" fmla="*/ 3145 h 3430"/>
                <a:gd name="T82" fmla="*/ 3 w 2589"/>
                <a:gd name="T83" fmla="*/ 3100 h 3430"/>
                <a:gd name="T84" fmla="*/ 0 w 2589"/>
                <a:gd name="T85" fmla="*/ 3053 h 3430"/>
                <a:gd name="T86" fmla="*/ 0 w 2589"/>
                <a:gd name="T87" fmla="*/ 378 h 3430"/>
                <a:gd name="T88" fmla="*/ 3 w 2589"/>
                <a:gd name="T89" fmla="*/ 331 h 3430"/>
                <a:gd name="T90" fmla="*/ 11 w 2589"/>
                <a:gd name="T91" fmla="*/ 285 h 3430"/>
                <a:gd name="T92" fmla="*/ 25 w 2589"/>
                <a:gd name="T93" fmla="*/ 241 h 3430"/>
                <a:gd name="T94" fmla="*/ 44 w 2589"/>
                <a:gd name="T95" fmla="*/ 200 h 3430"/>
                <a:gd name="T96" fmla="*/ 68 w 2589"/>
                <a:gd name="T97" fmla="*/ 163 h 3430"/>
                <a:gd name="T98" fmla="*/ 95 w 2589"/>
                <a:gd name="T99" fmla="*/ 127 h 3430"/>
                <a:gd name="T100" fmla="*/ 127 w 2589"/>
                <a:gd name="T101" fmla="*/ 95 h 3430"/>
                <a:gd name="T102" fmla="*/ 163 w 2589"/>
                <a:gd name="T103" fmla="*/ 68 h 3430"/>
                <a:gd name="T104" fmla="*/ 200 w 2589"/>
                <a:gd name="T105" fmla="*/ 44 h 3430"/>
                <a:gd name="T106" fmla="*/ 241 w 2589"/>
                <a:gd name="T107" fmla="*/ 25 h 3430"/>
                <a:gd name="T108" fmla="*/ 285 w 2589"/>
                <a:gd name="T109" fmla="*/ 12 h 3430"/>
                <a:gd name="T110" fmla="*/ 331 w 2589"/>
                <a:gd name="T111" fmla="*/ 3 h 3430"/>
                <a:gd name="T112" fmla="*/ 379 w 2589"/>
                <a:gd name="T113" fmla="*/ 0 h 3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589" h="3430">
                  <a:moveTo>
                    <a:pt x="379" y="0"/>
                  </a:moveTo>
                  <a:lnTo>
                    <a:pt x="2211" y="0"/>
                  </a:lnTo>
                  <a:lnTo>
                    <a:pt x="2258" y="3"/>
                  </a:lnTo>
                  <a:lnTo>
                    <a:pt x="2305" y="12"/>
                  </a:lnTo>
                  <a:lnTo>
                    <a:pt x="2348" y="25"/>
                  </a:lnTo>
                  <a:lnTo>
                    <a:pt x="2388" y="44"/>
                  </a:lnTo>
                  <a:lnTo>
                    <a:pt x="2427" y="68"/>
                  </a:lnTo>
                  <a:lnTo>
                    <a:pt x="2462" y="95"/>
                  </a:lnTo>
                  <a:lnTo>
                    <a:pt x="2493" y="127"/>
                  </a:lnTo>
                  <a:lnTo>
                    <a:pt x="2522" y="163"/>
                  </a:lnTo>
                  <a:lnTo>
                    <a:pt x="2545" y="200"/>
                  </a:lnTo>
                  <a:lnTo>
                    <a:pt x="2564" y="241"/>
                  </a:lnTo>
                  <a:lnTo>
                    <a:pt x="2577" y="285"/>
                  </a:lnTo>
                  <a:lnTo>
                    <a:pt x="2587" y="331"/>
                  </a:lnTo>
                  <a:lnTo>
                    <a:pt x="2589" y="378"/>
                  </a:lnTo>
                  <a:lnTo>
                    <a:pt x="2589" y="3053"/>
                  </a:lnTo>
                  <a:lnTo>
                    <a:pt x="2587" y="3100"/>
                  </a:lnTo>
                  <a:lnTo>
                    <a:pt x="2577" y="3145"/>
                  </a:lnTo>
                  <a:lnTo>
                    <a:pt x="2564" y="3189"/>
                  </a:lnTo>
                  <a:lnTo>
                    <a:pt x="2545" y="3230"/>
                  </a:lnTo>
                  <a:lnTo>
                    <a:pt x="2522" y="3269"/>
                  </a:lnTo>
                  <a:lnTo>
                    <a:pt x="2494" y="3303"/>
                  </a:lnTo>
                  <a:lnTo>
                    <a:pt x="2462" y="3335"/>
                  </a:lnTo>
                  <a:lnTo>
                    <a:pt x="2427" y="3362"/>
                  </a:lnTo>
                  <a:lnTo>
                    <a:pt x="2388" y="3386"/>
                  </a:lnTo>
                  <a:lnTo>
                    <a:pt x="2348" y="3405"/>
                  </a:lnTo>
                  <a:lnTo>
                    <a:pt x="2305" y="3418"/>
                  </a:lnTo>
                  <a:lnTo>
                    <a:pt x="2258" y="3427"/>
                  </a:lnTo>
                  <a:lnTo>
                    <a:pt x="2211" y="3430"/>
                  </a:lnTo>
                  <a:lnTo>
                    <a:pt x="379" y="3430"/>
                  </a:lnTo>
                  <a:lnTo>
                    <a:pt x="331" y="3427"/>
                  </a:lnTo>
                  <a:lnTo>
                    <a:pt x="285" y="3418"/>
                  </a:lnTo>
                  <a:lnTo>
                    <a:pt x="241" y="3405"/>
                  </a:lnTo>
                  <a:lnTo>
                    <a:pt x="200" y="3386"/>
                  </a:lnTo>
                  <a:lnTo>
                    <a:pt x="163" y="3362"/>
                  </a:lnTo>
                  <a:lnTo>
                    <a:pt x="127" y="3335"/>
                  </a:lnTo>
                  <a:lnTo>
                    <a:pt x="95" y="3303"/>
                  </a:lnTo>
                  <a:lnTo>
                    <a:pt x="68" y="3269"/>
                  </a:lnTo>
                  <a:lnTo>
                    <a:pt x="44" y="3230"/>
                  </a:lnTo>
                  <a:lnTo>
                    <a:pt x="25" y="3189"/>
                  </a:lnTo>
                  <a:lnTo>
                    <a:pt x="11" y="3145"/>
                  </a:lnTo>
                  <a:lnTo>
                    <a:pt x="3" y="3100"/>
                  </a:lnTo>
                  <a:lnTo>
                    <a:pt x="0" y="3053"/>
                  </a:lnTo>
                  <a:lnTo>
                    <a:pt x="0" y="378"/>
                  </a:lnTo>
                  <a:lnTo>
                    <a:pt x="3" y="331"/>
                  </a:lnTo>
                  <a:lnTo>
                    <a:pt x="11" y="285"/>
                  </a:lnTo>
                  <a:lnTo>
                    <a:pt x="25" y="241"/>
                  </a:lnTo>
                  <a:lnTo>
                    <a:pt x="44" y="200"/>
                  </a:lnTo>
                  <a:lnTo>
                    <a:pt x="68" y="163"/>
                  </a:lnTo>
                  <a:lnTo>
                    <a:pt x="95" y="127"/>
                  </a:lnTo>
                  <a:lnTo>
                    <a:pt x="127" y="95"/>
                  </a:lnTo>
                  <a:lnTo>
                    <a:pt x="163" y="68"/>
                  </a:lnTo>
                  <a:lnTo>
                    <a:pt x="200" y="44"/>
                  </a:lnTo>
                  <a:lnTo>
                    <a:pt x="241" y="25"/>
                  </a:lnTo>
                  <a:lnTo>
                    <a:pt x="285" y="12"/>
                  </a:lnTo>
                  <a:lnTo>
                    <a:pt x="331" y="3"/>
                  </a:lnTo>
                  <a:lnTo>
                    <a:pt x="379" y="0"/>
                  </a:lnTo>
                  <a:close/>
                </a:path>
              </a:pathLst>
            </a:custGeom>
            <a:solidFill>
              <a:srgbClr val="FFFFFF"/>
            </a:solidFill>
            <a:ln w="0">
              <a:noFill/>
              <a:prstDash val="solid"/>
              <a:round/>
              <a:headEnd/>
              <a:tailEnd/>
            </a:ln>
            <a:effectLst>
              <a:outerShdw blurRad="127000" dist="101600" dir="2700000" algn="tl" rotWithShape="0">
                <a:prstClr val="black">
                  <a:alpha val="40000"/>
                </a:prstClr>
              </a:outerShdw>
            </a:effectLst>
          </p:spPr>
          <p:txBody>
            <a:bodyPr vert="horz" wrap="square" lIns="68580" tIns="34290" rIns="68580" bIns="34290" numCol="1" anchor="t" anchorCtr="0" compatLnSpc="1">
              <a:prstTxWarp prst="textNoShape">
                <a:avLst/>
              </a:prstTxWarp>
            </a:bodyPr>
            <a:lstStyle/>
            <a:p>
              <a:endParaRPr lang="en-US" sz="1215"/>
            </a:p>
          </p:txBody>
        </p:sp>
        <p:sp>
          <p:nvSpPr>
            <p:cNvPr id="40" name="Freeform 15">
              <a:extLst>
                <a:ext uri="{FF2B5EF4-FFF2-40B4-BE49-F238E27FC236}">
                  <a16:creationId xmlns:a16="http://schemas.microsoft.com/office/drawing/2014/main" id="{8ECD6238-0291-41E9-94D2-0BDBDAB2004F}"/>
                </a:ext>
              </a:extLst>
            </p:cNvPr>
            <p:cNvSpPr>
              <a:spLocks/>
            </p:cNvSpPr>
            <p:nvPr/>
          </p:nvSpPr>
          <p:spPr bwMode="auto">
            <a:xfrm>
              <a:off x="4386" y="2983"/>
              <a:ext cx="198" cy="153"/>
            </a:xfrm>
            <a:custGeom>
              <a:avLst/>
              <a:gdLst>
                <a:gd name="T0" fmla="*/ 572 w 593"/>
                <a:gd name="T1" fmla="*/ 3 h 457"/>
                <a:gd name="T2" fmla="*/ 591 w 593"/>
                <a:gd name="T3" fmla="*/ 22 h 457"/>
                <a:gd name="T4" fmla="*/ 593 w 593"/>
                <a:gd name="T5" fmla="*/ 42 h 457"/>
                <a:gd name="T6" fmla="*/ 590 w 593"/>
                <a:gd name="T7" fmla="*/ 51 h 457"/>
                <a:gd name="T8" fmla="*/ 436 w 593"/>
                <a:gd name="T9" fmla="*/ 442 h 457"/>
                <a:gd name="T10" fmla="*/ 418 w 593"/>
                <a:gd name="T11" fmla="*/ 455 h 457"/>
                <a:gd name="T12" fmla="*/ 395 w 593"/>
                <a:gd name="T13" fmla="*/ 455 h 457"/>
                <a:gd name="T14" fmla="*/ 377 w 593"/>
                <a:gd name="T15" fmla="*/ 442 h 457"/>
                <a:gd name="T16" fmla="*/ 298 w 593"/>
                <a:gd name="T17" fmla="*/ 209 h 457"/>
                <a:gd name="T18" fmla="*/ 286 w 593"/>
                <a:gd name="T19" fmla="*/ 210 h 457"/>
                <a:gd name="T20" fmla="*/ 193 w 593"/>
                <a:gd name="T21" fmla="*/ 443 h 457"/>
                <a:gd name="T22" fmla="*/ 175 w 593"/>
                <a:gd name="T23" fmla="*/ 455 h 457"/>
                <a:gd name="T24" fmla="*/ 152 w 593"/>
                <a:gd name="T25" fmla="*/ 455 h 457"/>
                <a:gd name="T26" fmla="*/ 134 w 593"/>
                <a:gd name="T27" fmla="*/ 442 h 457"/>
                <a:gd name="T28" fmla="*/ 4 w 593"/>
                <a:gd name="T29" fmla="*/ 55 h 457"/>
                <a:gd name="T30" fmla="*/ 0 w 593"/>
                <a:gd name="T31" fmla="*/ 37 h 457"/>
                <a:gd name="T32" fmla="*/ 9 w 593"/>
                <a:gd name="T33" fmla="*/ 12 h 457"/>
                <a:gd name="T34" fmla="*/ 33 w 593"/>
                <a:gd name="T35" fmla="*/ 2 h 457"/>
                <a:gd name="T36" fmla="*/ 129 w 593"/>
                <a:gd name="T37" fmla="*/ 3 h 457"/>
                <a:gd name="T38" fmla="*/ 145 w 593"/>
                <a:gd name="T39" fmla="*/ 15 h 457"/>
                <a:gd name="T40" fmla="*/ 151 w 593"/>
                <a:gd name="T41" fmla="*/ 26 h 457"/>
                <a:gd name="T42" fmla="*/ 152 w 593"/>
                <a:gd name="T43" fmla="*/ 27 h 457"/>
                <a:gd name="T44" fmla="*/ 208 w 593"/>
                <a:gd name="T45" fmla="*/ 213 h 457"/>
                <a:gd name="T46" fmla="*/ 257 w 593"/>
                <a:gd name="T47" fmla="*/ 90 h 457"/>
                <a:gd name="T48" fmla="*/ 243 w 593"/>
                <a:gd name="T49" fmla="*/ 46 h 457"/>
                <a:gd name="T50" fmla="*/ 244 w 593"/>
                <a:gd name="T51" fmla="*/ 24 h 457"/>
                <a:gd name="T52" fmla="*/ 262 w 593"/>
                <a:gd name="T53" fmla="*/ 5 h 457"/>
                <a:gd name="T54" fmla="*/ 359 w 593"/>
                <a:gd name="T55" fmla="*/ 2 h 457"/>
                <a:gd name="T56" fmla="*/ 386 w 593"/>
                <a:gd name="T57" fmla="*/ 13 h 457"/>
                <a:gd name="T58" fmla="*/ 393 w 593"/>
                <a:gd name="T59" fmla="*/ 26 h 457"/>
                <a:gd name="T60" fmla="*/ 394 w 593"/>
                <a:gd name="T61" fmla="*/ 27 h 457"/>
                <a:gd name="T62" fmla="*/ 452 w 593"/>
                <a:gd name="T63" fmla="*/ 213 h 457"/>
                <a:gd name="T64" fmla="*/ 525 w 593"/>
                <a:gd name="T65" fmla="*/ 23 h 457"/>
                <a:gd name="T66" fmla="*/ 544 w 593"/>
                <a:gd name="T67" fmla="*/ 3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93" h="457">
                  <a:moveTo>
                    <a:pt x="558" y="0"/>
                  </a:moveTo>
                  <a:lnTo>
                    <a:pt x="572" y="3"/>
                  </a:lnTo>
                  <a:lnTo>
                    <a:pt x="583" y="10"/>
                  </a:lnTo>
                  <a:lnTo>
                    <a:pt x="591" y="22"/>
                  </a:lnTo>
                  <a:lnTo>
                    <a:pt x="593" y="36"/>
                  </a:lnTo>
                  <a:lnTo>
                    <a:pt x="593" y="42"/>
                  </a:lnTo>
                  <a:lnTo>
                    <a:pt x="592" y="46"/>
                  </a:lnTo>
                  <a:lnTo>
                    <a:pt x="590" y="51"/>
                  </a:lnTo>
                  <a:lnTo>
                    <a:pt x="440" y="431"/>
                  </a:lnTo>
                  <a:lnTo>
                    <a:pt x="436" y="442"/>
                  </a:lnTo>
                  <a:lnTo>
                    <a:pt x="428" y="450"/>
                  </a:lnTo>
                  <a:lnTo>
                    <a:pt x="418" y="455"/>
                  </a:lnTo>
                  <a:lnTo>
                    <a:pt x="407" y="457"/>
                  </a:lnTo>
                  <a:lnTo>
                    <a:pt x="395" y="455"/>
                  </a:lnTo>
                  <a:lnTo>
                    <a:pt x="385" y="450"/>
                  </a:lnTo>
                  <a:lnTo>
                    <a:pt x="377" y="442"/>
                  </a:lnTo>
                  <a:lnTo>
                    <a:pt x="372" y="430"/>
                  </a:lnTo>
                  <a:lnTo>
                    <a:pt x="298" y="209"/>
                  </a:lnTo>
                  <a:lnTo>
                    <a:pt x="292" y="190"/>
                  </a:lnTo>
                  <a:lnTo>
                    <a:pt x="286" y="210"/>
                  </a:lnTo>
                  <a:lnTo>
                    <a:pt x="198" y="432"/>
                  </a:lnTo>
                  <a:lnTo>
                    <a:pt x="193" y="443"/>
                  </a:lnTo>
                  <a:lnTo>
                    <a:pt x="185" y="450"/>
                  </a:lnTo>
                  <a:lnTo>
                    <a:pt x="175" y="455"/>
                  </a:lnTo>
                  <a:lnTo>
                    <a:pt x="164" y="457"/>
                  </a:lnTo>
                  <a:lnTo>
                    <a:pt x="152" y="455"/>
                  </a:lnTo>
                  <a:lnTo>
                    <a:pt x="142" y="450"/>
                  </a:lnTo>
                  <a:lnTo>
                    <a:pt x="134" y="442"/>
                  </a:lnTo>
                  <a:lnTo>
                    <a:pt x="130" y="430"/>
                  </a:lnTo>
                  <a:lnTo>
                    <a:pt x="4" y="55"/>
                  </a:lnTo>
                  <a:lnTo>
                    <a:pt x="1" y="46"/>
                  </a:lnTo>
                  <a:lnTo>
                    <a:pt x="0" y="37"/>
                  </a:lnTo>
                  <a:lnTo>
                    <a:pt x="2" y="24"/>
                  </a:lnTo>
                  <a:lnTo>
                    <a:pt x="9" y="12"/>
                  </a:lnTo>
                  <a:lnTo>
                    <a:pt x="20" y="5"/>
                  </a:lnTo>
                  <a:lnTo>
                    <a:pt x="33" y="2"/>
                  </a:lnTo>
                  <a:lnTo>
                    <a:pt x="117" y="2"/>
                  </a:lnTo>
                  <a:lnTo>
                    <a:pt x="129" y="3"/>
                  </a:lnTo>
                  <a:lnTo>
                    <a:pt x="138" y="8"/>
                  </a:lnTo>
                  <a:lnTo>
                    <a:pt x="145" y="15"/>
                  </a:lnTo>
                  <a:lnTo>
                    <a:pt x="151" y="25"/>
                  </a:lnTo>
                  <a:lnTo>
                    <a:pt x="151" y="26"/>
                  </a:lnTo>
                  <a:lnTo>
                    <a:pt x="151" y="26"/>
                  </a:lnTo>
                  <a:lnTo>
                    <a:pt x="152" y="27"/>
                  </a:lnTo>
                  <a:lnTo>
                    <a:pt x="203" y="193"/>
                  </a:lnTo>
                  <a:lnTo>
                    <a:pt x="208" y="213"/>
                  </a:lnTo>
                  <a:lnTo>
                    <a:pt x="216" y="193"/>
                  </a:lnTo>
                  <a:lnTo>
                    <a:pt x="257" y="90"/>
                  </a:lnTo>
                  <a:lnTo>
                    <a:pt x="246" y="55"/>
                  </a:lnTo>
                  <a:lnTo>
                    <a:pt x="243" y="46"/>
                  </a:lnTo>
                  <a:lnTo>
                    <a:pt x="242" y="37"/>
                  </a:lnTo>
                  <a:lnTo>
                    <a:pt x="244" y="24"/>
                  </a:lnTo>
                  <a:lnTo>
                    <a:pt x="251" y="12"/>
                  </a:lnTo>
                  <a:lnTo>
                    <a:pt x="262" y="5"/>
                  </a:lnTo>
                  <a:lnTo>
                    <a:pt x="276" y="2"/>
                  </a:lnTo>
                  <a:lnTo>
                    <a:pt x="359" y="2"/>
                  </a:lnTo>
                  <a:lnTo>
                    <a:pt x="374" y="5"/>
                  </a:lnTo>
                  <a:lnTo>
                    <a:pt x="386" y="13"/>
                  </a:lnTo>
                  <a:lnTo>
                    <a:pt x="393" y="25"/>
                  </a:lnTo>
                  <a:lnTo>
                    <a:pt x="393" y="26"/>
                  </a:lnTo>
                  <a:lnTo>
                    <a:pt x="394" y="26"/>
                  </a:lnTo>
                  <a:lnTo>
                    <a:pt x="394" y="27"/>
                  </a:lnTo>
                  <a:lnTo>
                    <a:pt x="447" y="193"/>
                  </a:lnTo>
                  <a:lnTo>
                    <a:pt x="452" y="213"/>
                  </a:lnTo>
                  <a:lnTo>
                    <a:pt x="457" y="193"/>
                  </a:lnTo>
                  <a:lnTo>
                    <a:pt x="525" y="23"/>
                  </a:lnTo>
                  <a:lnTo>
                    <a:pt x="533" y="11"/>
                  </a:lnTo>
                  <a:lnTo>
                    <a:pt x="544" y="3"/>
                  </a:lnTo>
                  <a:lnTo>
                    <a:pt x="558" y="0"/>
                  </a:lnTo>
                  <a:close/>
                </a:path>
              </a:pathLst>
            </a:custGeom>
            <a:solidFill>
              <a:srgbClr val="000000"/>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215"/>
            </a:p>
          </p:txBody>
        </p:sp>
        <p:sp>
          <p:nvSpPr>
            <p:cNvPr id="41" name="Freeform 8">
              <a:extLst>
                <a:ext uri="{FF2B5EF4-FFF2-40B4-BE49-F238E27FC236}">
                  <a16:creationId xmlns:a16="http://schemas.microsoft.com/office/drawing/2014/main" id="{511B5758-892B-40E6-9BDD-381A991E5DBC}"/>
                </a:ext>
              </a:extLst>
            </p:cNvPr>
            <p:cNvSpPr>
              <a:spLocks/>
            </p:cNvSpPr>
            <p:nvPr/>
          </p:nvSpPr>
          <p:spPr bwMode="auto">
            <a:xfrm>
              <a:off x="4595" y="2983"/>
              <a:ext cx="198" cy="153"/>
            </a:xfrm>
            <a:custGeom>
              <a:avLst/>
              <a:gdLst>
                <a:gd name="T0" fmla="*/ 573 w 594"/>
                <a:gd name="T1" fmla="*/ 3 h 457"/>
                <a:gd name="T2" fmla="*/ 592 w 594"/>
                <a:gd name="T3" fmla="*/ 22 h 457"/>
                <a:gd name="T4" fmla="*/ 594 w 594"/>
                <a:gd name="T5" fmla="*/ 42 h 457"/>
                <a:gd name="T6" fmla="*/ 591 w 594"/>
                <a:gd name="T7" fmla="*/ 51 h 457"/>
                <a:gd name="T8" fmla="*/ 436 w 594"/>
                <a:gd name="T9" fmla="*/ 442 h 457"/>
                <a:gd name="T10" fmla="*/ 419 w 594"/>
                <a:gd name="T11" fmla="*/ 455 h 457"/>
                <a:gd name="T12" fmla="*/ 395 w 594"/>
                <a:gd name="T13" fmla="*/ 455 h 457"/>
                <a:gd name="T14" fmla="*/ 378 w 594"/>
                <a:gd name="T15" fmla="*/ 442 h 457"/>
                <a:gd name="T16" fmla="*/ 298 w 594"/>
                <a:gd name="T17" fmla="*/ 209 h 457"/>
                <a:gd name="T18" fmla="*/ 286 w 594"/>
                <a:gd name="T19" fmla="*/ 210 h 457"/>
                <a:gd name="T20" fmla="*/ 193 w 594"/>
                <a:gd name="T21" fmla="*/ 443 h 457"/>
                <a:gd name="T22" fmla="*/ 175 w 594"/>
                <a:gd name="T23" fmla="*/ 455 h 457"/>
                <a:gd name="T24" fmla="*/ 152 w 594"/>
                <a:gd name="T25" fmla="*/ 455 h 457"/>
                <a:gd name="T26" fmla="*/ 135 w 594"/>
                <a:gd name="T27" fmla="*/ 442 h 457"/>
                <a:gd name="T28" fmla="*/ 4 w 594"/>
                <a:gd name="T29" fmla="*/ 55 h 457"/>
                <a:gd name="T30" fmla="*/ 0 w 594"/>
                <a:gd name="T31" fmla="*/ 37 h 457"/>
                <a:gd name="T32" fmla="*/ 9 w 594"/>
                <a:gd name="T33" fmla="*/ 12 h 457"/>
                <a:gd name="T34" fmla="*/ 34 w 594"/>
                <a:gd name="T35" fmla="*/ 2 h 457"/>
                <a:gd name="T36" fmla="*/ 132 w 594"/>
                <a:gd name="T37" fmla="*/ 5 h 457"/>
                <a:gd name="T38" fmla="*/ 151 w 594"/>
                <a:gd name="T39" fmla="*/ 25 h 457"/>
                <a:gd name="T40" fmla="*/ 152 w 594"/>
                <a:gd name="T41" fmla="*/ 26 h 457"/>
                <a:gd name="T42" fmla="*/ 204 w 594"/>
                <a:gd name="T43" fmla="*/ 193 h 457"/>
                <a:gd name="T44" fmla="*/ 216 w 594"/>
                <a:gd name="T45" fmla="*/ 193 h 457"/>
                <a:gd name="T46" fmla="*/ 247 w 594"/>
                <a:gd name="T47" fmla="*/ 55 h 457"/>
                <a:gd name="T48" fmla="*/ 242 w 594"/>
                <a:gd name="T49" fmla="*/ 37 h 457"/>
                <a:gd name="T50" fmla="*/ 252 w 594"/>
                <a:gd name="T51" fmla="*/ 12 h 457"/>
                <a:gd name="T52" fmla="*/ 276 w 594"/>
                <a:gd name="T53" fmla="*/ 2 h 457"/>
                <a:gd name="T54" fmla="*/ 374 w 594"/>
                <a:gd name="T55" fmla="*/ 5 h 457"/>
                <a:gd name="T56" fmla="*/ 394 w 594"/>
                <a:gd name="T57" fmla="*/ 25 h 457"/>
                <a:gd name="T58" fmla="*/ 394 w 594"/>
                <a:gd name="T59" fmla="*/ 26 h 457"/>
                <a:gd name="T60" fmla="*/ 447 w 594"/>
                <a:gd name="T61" fmla="*/ 193 h 457"/>
                <a:gd name="T62" fmla="*/ 458 w 594"/>
                <a:gd name="T63" fmla="*/ 193 h 457"/>
                <a:gd name="T64" fmla="*/ 533 w 594"/>
                <a:gd name="T65" fmla="*/ 11 h 457"/>
                <a:gd name="T66" fmla="*/ 558 w 594"/>
                <a:gd name="T67" fmla="*/ 0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94" h="457">
                  <a:moveTo>
                    <a:pt x="558" y="0"/>
                  </a:moveTo>
                  <a:lnTo>
                    <a:pt x="573" y="3"/>
                  </a:lnTo>
                  <a:lnTo>
                    <a:pt x="583" y="10"/>
                  </a:lnTo>
                  <a:lnTo>
                    <a:pt x="592" y="22"/>
                  </a:lnTo>
                  <a:lnTo>
                    <a:pt x="594" y="36"/>
                  </a:lnTo>
                  <a:lnTo>
                    <a:pt x="594" y="42"/>
                  </a:lnTo>
                  <a:lnTo>
                    <a:pt x="593" y="46"/>
                  </a:lnTo>
                  <a:lnTo>
                    <a:pt x="591" y="51"/>
                  </a:lnTo>
                  <a:lnTo>
                    <a:pt x="442" y="431"/>
                  </a:lnTo>
                  <a:lnTo>
                    <a:pt x="436" y="442"/>
                  </a:lnTo>
                  <a:lnTo>
                    <a:pt x="428" y="450"/>
                  </a:lnTo>
                  <a:lnTo>
                    <a:pt x="419" y="455"/>
                  </a:lnTo>
                  <a:lnTo>
                    <a:pt x="407" y="457"/>
                  </a:lnTo>
                  <a:lnTo>
                    <a:pt x="395" y="455"/>
                  </a:lnTo>
                  <a:lnTo>
                    <a:pt x="385" y="450"/>
                  </a:lnTo>
                  <a:lnTo>
                    <a:pt x="378" y="442"/>
                  </a:lnTo>
                  <a:lnTo>
                    <a:pt x="372" y="430"/>
                  </a:lnTo>
                  <a:lnTo>
                    <a:pt x="298" y="209"/>
                  </a:lnTo>
                  <a:lnTo>
                    <a:pt x="293" y="190"/>
                  </a:lnTo>
                  <a:lnTo>
                    <a:pt x="286" y="210"/>
                  </a:lnTo>
                  <a:lnTo>
                    <a:pt x="198" y="432"/>
                  </a:lnTo>
                  <a:lnTo>
                    <a:pt x="193" y="443"/>
                  </a:lnTo>
                  <a:lnTo>
                    <a:pt x="186" y="450"/>
                  </a:lnTo>
                  <a:lnTo>
                    <a:pt x="175" y="455"/>
                  </a:lnTo>
                  <a:lnTo>
                    <a:pt x="165" y="457"/>
                  </a:lnTo>
                  <a:lnTo>
                    <a:pt x="152" y="455"/>
                  </a:lnTo>
                  <a:lnTo>
                    <a:pt x="143" y="450"/>
                  </a:lnTo>
                  <a:lnTo>
                    <a:pt x="135" y="442"/>
                  </a:lnTo>
                  <a:lnTo>
                    <a:pt x="130" y="430"/>
                  </a:lnTo>
                  <a:lnTo>
                    <a:pt x="4" y="55"/>
                  </a:lnTo>
                  <a:lnTo>
                    <a:pt x="1" y="46"/>
                  </a:lnTo>
                  <a:lnTo>
                    <a:pt x="0" y="37"/>
                  </a:lnTo>
                  <a:lnTo>
                    <a:pt x="2" y="24"/>
                  </a:lnTo>
                  <a:lnTo>
                    <a:pt x="9" y="12"/>
                  </a:lnTo>
                  <a:lnTo>
                    <a:pt x="20" y="5"/>
                  </a:lnTo>
                  <a:lnTo>
                    <a:pt x="34" y="2"/>
                  </a:lnTo>
                  <a:lnTo>
                    <a:pt x="119" y="2"/>
                  </a:lnTo>
                  <a:lnTo>
                    <a:pt x="132" y="5"/>
                  </a:lnTo>
                  <a:lnTo>
                    <a:pt x="144" y="13"/>
                  </a:lnTo>
                  <a:lnTo>
                    <a:pt x="151" y="25"/>
                  </a:lnTo>
                  <a:lnTo>
                    <a:pt x="151" y="26"/>
                  </a:lnTo>
                  <a:lnTo>
                    <a:pt x="152" y="26"/>
                  </a:lnTo>
                  <a:lnTo>
                    <a:pt x="152" y="27"/>
                  </a:lnTo>
                  <a:lnTo>
                    <a:pt x="204" y="193"/>
                  </a:lnTo>
                  <a:lnTo>
                    <a:pt x="209" y="213"/>
                  </a:lnTo>
                  <a:lnTo>
                    <a:pt x="216" y="193"/>
                  </a:lnTo>
                  <a:lnTo>
                    <a:pt x="257" y="90"/>
                  </a:lnTo>
                  <a:lnTo>
                    <a:pt x="247" y="55"/>
                  </a:lnTo>
                  <a:lnTo>
                    <a:pt x="243" y="46"/>
                  </a:lnTo>
                  <a:lnTo>
                    <a:pt x="242" y="37"/>
                  </a:lnTo>
                  <a:lnTo>
                    <a:pt x="244" y="24"/>
                  </a:lnTo>
                  <a:lnTo>
                    <a:pt x="252" y="12"/>
                  </a:lnTo>
                  <a:lnTo>
                    <a:pt x="262" y="5"/>
                  </a:lnTo>
                  <a:lnTo>
                    <a:pt x="276" y="2"/>
                  </a:lnTo>
                  <a:lnTo>
                    <a:pt x="360" y="2"/>
                  </a:lnTo>
                  <a:lnTo>
                    <a:pt x="374" y="5"/>
                  </a:lnTo>
                  <a:lnTo>
                    <a:pt x="386" y="13"/>
                  </a:lnTo>
                  <a:lnTo>
                    <a:pt x="394" y="25"/>
                  </a:lnTo>
                  <a:lnTo>
                    <a:pt x="394" y="26"/>
                  </a:lnTo>
                  <a:lnTo>
                    <a:pt x="394" y="26"/>
                  </a:lnTo>
                  <a:lnTo>
                    <a:pt x="394" y="27"/>
                  </a:lnTo>
                  <a:lnTo>
                    <a:pt x="447" y="193"/>
                  </a:lnTo>
                  <a:lnTo>
                    <a:pt x="451" y="213"/>
                  </a:lnTo>
                  <a:lnTo>
                    <a:pt x="458" y="193"/>
                  </a:lnTo>
                  <a:lnTo>
                    <a:pt x="526" y="23"/>
                  </a:lnTo>
                  <a:lnTo>
                    <a:pt x="533" y="11"/>
                  </a:lnTo>
                  <a:lnTo>
                    <a:pt x="544" y="3"/>
                  </a:lnTo>
                  <a:lnTo>
                    <a:pt x="558" y="0"/>
                  </a:lnTo>
                  <a:close/>
                </a:path>
              </a:pathLst>
            </a:custGeom>
            <a:solidFill>
              <a:srgbClr val="000000"/>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215"/>
            </a:p>
          </p:txBody>
        </p:sp>
        <p:sp>
          <p:nvSpPr>
            <p:cNvPr id="42" name="Freeform 9">
              <a:extLst>
                <a:ext uri="{FF2B5EF4-FFF2-40B4-BE49-F238E27FC236}">
                  <a16:creationId xmlns:a16="http://schemas.microsoft.com/office/drawing/2014/main" id="{D0AEDA1D-FAB8-449F-BCA5-3C1524858E51}"/>
                </a:ext>
              </a:extLst>
            </p:cNvPr>
            <p:cNvSpPr>
              <a:spLocks/>
            </p:cNvSpPr>
            <p:nvPr/>
          </p:nvSpPr>
          <p:spPr bwMode="auto">
            <a:xfrm>
              <a:off x="4809" y="2984"/>
              <a:ext cx="120" cy="151"/>
            </a:xfrm>
            <a:custGeom>
              <a:avLst/>
              <a:gdLst>
                <a:gd name="T0" fmla="*/ 45 w 361"/>
                <a:gd name="T1" fmla="*/ 0 h 453"/>
                <a:gd name="T2" fmla="*/ 83 w 361"/>
                <a:gd name="T3" fmla="*/ 0 h 453"/>
                <a:gd name="T4" fmla="*/ 164 w 361"/>
                <a:gd name="T5" fmla="*/ 0 h 453"/>
                <a:gd name="T6" fmla="*/ 222 w 361"/>
                <a:gd name="T7" fmla="*/ 0 h 453"/>
                <a:gd name="T8" fmla="*/ 295 w 361"/>
                <a:gd name="T9" fmla="*/ 0 h 453"/>
                <a:gd name="T10" fmla="*/ 322 w 361"/>
                <a:gd name="T11" fmla="*/ 0 h 453"/>
                <a:gd name="T12" fmla="*/ 339 w 361"/>
                <a:gd name="T13" fmla="*/ 3 h 453"/>
                <a:gd name="T14" fmla="*/ 358 w 361"/>
                <a:gd name="T15" fmla="*/ 21 h 453"/>
                <a:gd name="T16" fmla="*/ 358 w 361"/>
                <a:gd name="T17" fmla="*/ 47 h 453"/>
                <a:gd name="T18" fmla="*/ 341 w 361"/>
                <a:gd name="T19" fmla="*/ 66 h 453"/>
                <a:gd name="T20" fmla="*/ 324 w 361"/>
                <a:gd name="T21" fmla="*/ 69 h 453"/>
                <a:gd name="T22" fmla="*/ 299 w 361"/>
                <a:gd name="T23" fmla="*/ 69 h 453"/>
                <a:gd name="T24" fmla="*/ 216 w 361"/>
                <a:gd name="T25" fmla="*/ 69 h 453"/>
                <a:gd name="T26" fmla="*/ 177 w 361"/>
                <a:gd name="T27" fmla="*/ 69 h 453"/>
                <a:gd name="T28" fmla="*/ 153 w 361"/>
                <a:gd name="T29" fmla="*/ 69 h 453"/>
                <a:gd name="T30" fmla="*/ 150 w 361"/>
                <a:gd name="T31" fmla="*/ 173 h 453"/>
                <a:gd name="T32" fmla="*/ 163 w 361"/>
                <a:gd name="T33" fmla="*/ 173 h 453"/>
                <a:gd name="T34" fmla="*/ 192 w 361"/>
                <a:gd name="T35" fmla="*/ 173 h 453"/>
                <a:gd name="T36" fmla="*/ 243 w 361"/>
                <a:gd name="T37" fmla="*/ 173 h 453"/>
                <a:gd name="T38" fmla="*/ 265 w 361"/>
                <a:gd name="T39" fmla="*/ 173 h 453"/>
                <a:gd name="T40" fmla="*/ 282 w 361"/>
                <a:gd name="T41" fmla="*/ 176 h 453"/>
                <a:gd name="T42" fmla="*/ 299 w 361"/>
                <a:gd name="T43" fmla="*/ 192 h 453"/>
                <a:gd name="T44" fmla="*/ 299 w 361"/>
                <a:gd name="T45" fmla="*/ 218 h 453"/>
                <a:gd name="T46" fmla="*/ 282 w 361"/>
                <a:gd name="T47" fmla="*/ 235 h 453"/>
                <a:gd name="T48" fmla="*/ 266 w 361"/>
                <a:gd name="T49" fmla="*/ 238 h 453"/>
                <a:gd name="T50" fmla="*/ 243 w 361"/>
                <a:gd name="T51" fmla="*/ 238 h 453"/>
                <a:gd name="T52" fmla="*/ 210 w 361"/>
                <a:gd name="T53" fmla="*/ 238 h 453"/>
                <a:gd name="T54" fmla="*/ 175 w 361"/>
                <a:gd name="T55" fmla="*/ 238 h 453"/>
                <a:gd name="T56" fmla="*/ 153 w 361"/>
                <a:gd name="T57" fmla="*/ 238 h 453"/>
                <a:gd name="T58" fmla="*/ 150 w 361"/>
                <a:gd name="T59" fmla="*/ 242 h 453"/>
                <a:gd name="T60" fmla="*/ 150 w 361"/>
                <a:gd name="T61" fmla="*/ 267 h 453"/>
                <a:gd name="T62" fmla="*/ 150 w 361"/>
                <a:gd name="T63" fmla="*/ 353 h 453"/>
                <a:gd name="T64" fmla="*/ 150 w 361"/>
                <a:gd name="T65" fmla="*/ 421 h 453"/>
                <a:gd name="T66" fmla="*/ 139 w 361"/>
                <a:gd name="T67" fmla="*/ 444 h 453"/>
                <a:gd name="T68" fmla="*/ 117 w 361"/>
                <a:gd name="T69" fmla="*/ 453 h 453"/>
                <a:gd name="T70" fmla="*/ 103 w 361"/>
                <a:gd name="T71" fmla="*/ 453 h 453"/>
                <a:gd name="T72" fmla="*/ 63 w 361"/>
                <a:gd name="T73" fmla="*/ 453 h 453"/>
                <a:gd name="T74" fmla="*/ 21 w 361"/>
                <a:gd name="T75" fmla="*/ 451 h 453"/>
                <a:gd name="T76" fmla="*/ 3 w 361"/>
                <a:gd name="T77" fmla="*/ 433 h 453"/>
                <a:gd name="T78" fmla="*/ 0 w 361"/>
                <a:gd name="T79" fmla="*/ 418 h 453"/>
                <a:gd name="T80" fmla="*/ 0 w 361"/>
                <a:gd name="T81" fmla="*/ 288 h 453"/>
                <a:gd name="T82" fmla="*/ 0 w 361"/>
                <a:gd name="T83" fmla="*/ 224 h 453"/>
                <a:gd name="T84" fmla="*/ 0 w 361"/>
                <a:gd name="T85" fmla="*/ 132 h 453"/>
                <a:gd name="T86" fmla="*/ 0 w 361"/>
                <a:gd name="T87" fmla="*/ 30 h 453"/>
                <a:gd name="T88" fmla="*/ 9 w 361"/>
                <a:gd name="T89" fmla="*/ 9 h 453"/>
                <a:gd name="T90" fmla="*/ 31 w 361"/>
                <a:gd name="T91" fmla="*/ 0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61" h="453">
                  <a:moveTo>
                    <a:pt x="35" y="0"/>
                  </a:moveTo>
                  <a:lnTo>
                    <a:pt x="45" y="0"/>
                  </a:lnTo>
                  <a:lnTo>
                    <a:pt x="62" y="0"/>
                  </a:lnTo>
                  <a:lnTo>
                    <a:pt x="83" y="0"/>
                  </a:lnTo>
                  <a:lnTo>
                    <a:pt x="134" y="0"/>
                  </a:lnTo>
                  <a:lnTo>
                    <a:pt x="164" y="0"/>
                  </a:lnTo>
                  <a:lnTo>
                    <a:pt x="193" y="0"/>
                  </a:lnTo>
                  <a:lnTo>
                    <a:pt x="222" y="0"/>
                  </a:lnTo>
                  <a:lnTo>
                    <a:pt x="274" y="0"/>
                  </a:lnTo>
                  <a:lnTo>
                    <a:pt x="295" y="0"/>
                  </a:lnTo>
                  <a:lnTo>
                    <a:pt x="311" y="0"/>
                  </a:lnTo>
                  <a:lnTo>
                    <a:pt x="322" y="0"/>
                  </a:lnTo>
                  <a:lnTo>
                    <a:pt x="326" y="0"/>
                  </a:lnTo>
                  <a:lnTo>
                    <a:pt x="339" y="3"/>
                  </a:lnTo>
                  <a:lnTo>
                    <a:pt x="350" y="10"/>
                  </a:lnTo>
                  <a:lnTo>
                    <a:pt x="358" y="21"/>
                  </a:lnTo>
                  <a:lnTo>
                    <a:pt x="361" y="34"/>
                  </a:lnTo>
                  <a:lnTo>
                    <a:pt x="358" y="47"/>
                  </a:lnTo>
                  <a:lnTo>
                    <a:pt x="350" y="58"/>
                  </a:lnTo>
                  <a:lnTo>
                    <a:pt x="341" y="66"/>
                  </a:lnTo>
                  <a:lnTo>
                    <a:pt x="327" y="69"/>
                  </a:lnTo>
                  <a:lnTo>
                    <a:pt x="324" y="69"/>
                  </a:lnTo>
                  <a:lnTo>
                    <a:pt x="314" y="69"/>
                  </a:lnTo>
                  <a:lnTo>
                    <a:pt x="299" y="69"/>
                  </a:lnTo>
                  <a:lnTo>
                    <a:pt x="238" y="69"/>
                  </a:lnTo>
                  <a:lnTo>
                    <a:pt x="216" y="69"/>
                  </a:lnTo>
                  <a:lnTo>
                    <a:pt x="196" y="69"/>
                  </a:lnTo>
                  <a:lnTo>
                    <a:pt x="177" y="69"/>
                  </a:lnTo>
                  <a:lnTo>
                    <a:pt x="163" y="69"/>
                  </a:lnTo>
                  <a:lnTo>
                    <a:pt x="153" y="69"/>
                  </a:lnTo>
                  <a:lnTo>
                    <a:pt x="150" y="69"/>
                  </a:lnTo>
                  <a:lnTo>
                    <a:pt x="150" y="173"/>
                  </a:lnTo>
                  <a:lnTo>
                    <a:pt x="153" y="173"/>
                  </a:lnTo>
                  <a:lnTo>
                    <a:pt x="163" y="173"/>
                  </a:lnTo>
                  <a:lnTo>
                    <a:pt x="175" y="173"/>
                  </a:lnTo>
                  <a:lnTo>
                    <a:pt x="192" y="173"/>
                  </a:lnTo>
                  <a:lnTo>
                    <a:pt x="227" y="173"/>
                  </a:lnTo>
                  <a:lnTo>
                    <a:pt x="243" y="173"/>
                  </a:lnTo>
                  <a:lnTo>
                    <a:pt x="257" y="173"/>
                  </a:lnTo>
                  <a:lnTo>
                    <a:pt x="265" y="173"/>
                  </a:lnTo>
                  <a:lnTo>
                    <a:pt x="270" y="173"/>
                  </a:lnTo>
                  <a:lnTo>
                    <a:pt x="282" y="176"/>
                  </a:lnTo>
                  <a:lnTo>
                    <a:pt x="292" y="183"/>
                  </a:lnTo>
                  <a:lnTo>
                    <a:pt x="299" y="192"/>
                  </a:lnTo>
                  <a:lnTo>
                    <a:pt x="301" y="205"/>
                  </a:lnTo>
                  <a:lnTo>
                    <a:pt x="299" y="218"/>
                  </a:lnTo>
                  <a:lnTo>
                    <a:pt x="293" y="228"/>
                  </a:lnTo>
                  <a:lnTo>
                    <a:pt x="282" y="235"/>
                  </a:lnTo>
                  <a:lnTo>
                    <a:pt x="270" y="238"/>
                  </a:lnTo>
                  <a:lnTo>
                    <a:pt x="266" y="238"/>
                  </a:lnTo>
                  <a:lnTo>
                    <a:pt x="257" y="238"/>
                  </a:lnTo>
                  <a:lnTo>
                    <a:pt x="243" y="238"/>
                  </a:lnTo>
                  <a:lnTo>
                    <a:pt x="228" y="238"/>
                  </a:lnTo>
                  <a:lnTo>
                    <a:pt x="210" y="238"/>
                  </a:lnTo>
                  <a:lnTo>
                    <a:pt x="192" y="238"/>
                  </a:lnTo>
                  <a:lnTo>
                    <a:pt x="175" y="238"/>
                  </a:lnTo>
                  <a:lnTo>
                    <a:pt x="163" y="238"/>
                  </a:lnTo>
                  <a:lnTo>
                    <a:pt x="153" y="238"/>
                  </a:lnTo>
                  <a:lnTo>
                    <a:pt x="150" y="238"/>
                  </a:lnTo>
                  <a:lnTo>
                    <a:pt x="150" y="242"/>
                  </a:lnTo>
                  <a:lnTo>
                    <a:pt x="150" y="252"/>
                  </a:lnTo>
                  <a:lnTo>
                    <a:pt x="150" y="267"/>
                  </a:lnTo>
                  <a:lnTo>
                    <a:pt x="150" y="331"/>
                  </a:lnTo>
                  <a:lnTo>
                    <a:pt x="150" y="353"/>
                  </a:lnTo>
                  <a:lnTo>
                    <a:pt x="150" y="375"/>
                  </a:lnTo>
                  <a:lnTo>
                    <a:pt x="150" y="421"/>
                  </a:lnTo>
                  <a:lnTo>
                    <a:pt x="147" y="433"/>
                  </a:lnTo>
                  <a:lnTo>
                    <a:pt x="139" y="444"/>
                  </a:lnTo>
                  <a:lnTo>
                    <a:pt x="130" y="450"/>
                  </a:lnTo>
                  <a:lnTo>
                    <a:pt x="117" y="453"/>
                  </a:lnTo>
                  <a:lnTo>
                    <a:pt x="113" y="453"/>
                  </a:lnTo>
                  <a:lnTo>
                    <a:pt x="103" y="453"/>
                  </a:lnTo>
                  <a:lnTo>
                    <a:pt x="86" y="453"/>
                  </a:lnTo>
                  <a:lnTo>
                    <a:pt x="63" y="453"/>
                  </a:lnTo>
                  <a:lnTo>
                    <a:pt x="34" y="453"/>
                  </a:lnTo>
                  <a:lnTo>
                    <a:pt x="21" y="451"/>
                  </a:lnTo>
                  <a:lnTo>
                    <a:pt x="10" y="444"/>
                  </a:lnTo>
                  <a:lnTo>
                    <a:pt x="3" y="433"/>
                  </a:lnTo>
                  <a:lnTo>
                    <a:pt x="0" y="421"/>
                  </a:lnTo>
                  <a:lnTo>
                    <a:pt x="0" y="418"/>
                  </a:lnTo>
                  <a:lnTo>
                    <a:pt x="0" y="407"/>
                  </a:lnTo>
                  <a:lnTo>
                    <a:pt x="0" y="288"/>
                  </a:lnTo>
                  <a:lnTo>
                    <a:pt x="0" y="256"/>
                  </a:lnTo>
                  <a:lnTo>
                    <a:pt x="0" y="224"/>
                  </a:lnTo>
                  <a:lnTo>
                    <a:pt x="0" y="160"/>
                  </a:lnTo>
                  <a:lnTo>
                    <a:pt x="0" y="132"/>
                  </a:lnTo>
                  <a:lnTo>
                    <a:pt x="0" y="106"/>
                  </a:lnTo>
                  <a:lnTo>
                    <a:pt x="0" y="30"/>
                  </a:lnTo>
                  <a:lnTo>
                    <a:pt x="3" y="19"/>
                  </a:lnTo>
                  <a:lnTo>
                    <a:pt x="9" y="9"/>
                  </a:lnTo>
                  <a:lnTo>
                    <a:pt x="19" y="2"/>
                  </a:lnTo>
                  <a:lnTo>
                    <a:pt x="31" y="0"/>
                  </a:lnTo>
                  <a:lnTo>
                    <a:pt x="35" y="0"/>
                  </a:lnTo>
                  <a:close/>
                </a:path>
              </a:pathLst>
            </a:custGeom>
            <a:solidFill>
              <a:srgbClr val="000000"/>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215"/>
            </a:p>
          </p:txBody>
        </p:sp>
        <p:sp>
          <p:nvSpPr>
            <p:cNvPr id="43" name="Freeform 10">
              <a:extLst>
                <a:ext uri="{FF2B5EF4-FFF2-40B4-BE49-F238E27FC236}">
                  <a16:creationId xmlns:a16="http://schemas.microsoft.com/office/drawing/2014/main" id="{7714104E-63DD-4021-B99F-9CB32C8F4A8A}"/>
                </a:ext>
              </a:extLst>
            </p:cNvPr>
            <p:cNvSpPr>
              <a:spLocks/>
            </p:cNvSpPr>
            <p:nvPr/>
          </p:nvSpPr>
          <p:spPr bwMode="auto">
            <a:xfrm>
              <a:off x="4764" y="2523"/>
              <a:ext cx="85" cy="107"/>
            </a:xfrm>
            <a:custGeom>
              <a:avLst/>
              <a:gdLst>
                <a:gd name="T0" fmla="*/ 106 w 255"/>
                <a:gd name="T1" fmla="*/ 0 h 321"/>
                <a:gd name="T2" fmla="*/ 124 w 255"/>
                <a:gd name="T3" fmla="*/ 0 h 321"/>
                <a:gd name="T4" fmla="*/ 145 w 255"/>
                <a:gd name="T5" fmla="*/ 6 h 321"/>
                <a:gd name="T6" fmla="*/ 169 w 255"/>
                <a:gd name="T7" fmla="*/ 17 h 321"/>
                <a:gd name="T8" fmla="*/ 192 w 255"/>
                <a:gd name="T9" fmla="*/ 34 h 321"/>
                <a:gd name="T10" fmla="*/ 212 w 255"/>
                <a:gd name="T11" fmla="*/ 55 h 321"/>
                <a:gd name="T12" fmla="*/ 226 w 255"/>
                <a:gd name="T13" fmla="*/ 78 h 321"/>
                <a:gd name="T14" fmla="*/ 239 w 255"/>
                <a:gd name="T15" fmla="*/ 103 h 321"/>
                <a:gd name="T16" fmla="*/ 247 w 255"/>
                <a:gd name="T17" fmla="*/ 129 h 321"/>
                <a:gd name="T18" fmla="*/ 252 w 255"/>
                <a:gd name="T19" fmla="*/ 156 h 321"/>
                <a:gd name="T20" fmla="*/ 255 w 255"/>
                <a:gd name="T21" fmla="*/ 183 h 321"/>
                <a:gd name="T22" fmla="*/ 252 w 255"/>
                <a:gd name="T23" fmla="*/ 209 h 321"/>
                <a:gd name="T24" fmla="*/ 247 w 255"/>
                <a:gd name="T25" fmla="*/ 234 h 321"/>
                <a:gd name="T26" fmla="*/ 240 w 255"/>
                <a:gd name="T27" fmla="*/ 257 h 321"/>
                <a:gd name="T28" fmla="*/ 228 w 255"/>
                <a:gd name="T29" fmla="*/ 277 h 321"/>
                <a:gd name="T30" fmla="*/ 214 w 255"/>
                <a:gd name="T31" fmla="*/ 293 h 321"/>
                <a:gd name="T32" fmla="*/ 197 w 255"/>
                <a:gd name="T33" fmla="*/ 305 h 321"/>
                <a:gd name="T34" fmla="*/ 175 w 255"/>
                <a:gd name="T35" fmla="*/ 315 h 321"/>
                <a:gd name="T36" fmla="*/ 155 w 255"/>
                <a:gd name="T37" fmla="*/ 320 h 321"/>
                <a:gd name="T38" fmla="*/ 137 w 255"/>
                <a:gd name="T39" fmla="*/ 321 h 321"/>
                <a:gd name="T40" fmla="*/ 121 w 255"/>
                <a:gd name="T41" fmla="*/ 319 h 321"/>
                <a:gd name="T42" fmla="*/ 107 w 255"/>
                <a:gd name="T43" fmla="*/ 312 h 321"/>
                <a:gd name="T44" fmla="*/ 95 w 255"/>
                <a:gd name="T45" fmla="*/ 303 h 321"/>
                <a:gd name="T46" fmla="*/ 84 w 255"/>
                <a:gd name="T47" fmla="*/ 292 h 321"/>
                <a:gd name="T48" fmla="*/ 74 w 255"/>
                <a:gd name="T49" fmla="*/ 278 h 321"/>
                <a:gd name="T50" fmla="*/ 65 w 255"/>
                <a:gd name="T51" fmla="*/ 262 h 321"/>
                <a:gd name="T52" fmla="*/ 57 w 255"/>
                <a:gd name="T53" fmla="*/ 246 h 321"/>
                <a:gd name="T54" fmla="*/ 49 w 255"/>
                <a:gd name="T55" fmla="*/ 229 h 321"/>
                <a:gd name="T56" fmla="*/ 43 w 255"/>
                <a:gd name="T57" fmla="*/ 212 h 321"/>
                <a:gd name="T58" fmla="*/ 35 w 255"/>
                <a:gd name="T59" fmla="*/ 195 h 321"/>
                <a:gd name="T60" fmla="*/ 28 w 255"/>
                <a:gd name="T61" fmla="*/ 178 h 321"/>
                <a:gd name="T62" fmla="*/ 20 w 255"/>
                <a:gd name="T63" fmla="*/ 163 h 321"/>
                <a:gd name="T64" fmla="*/ 12 w 255"/>
                <a:gd name="T65" fmla="*/ 149 h 321"/>
                <a:gd name="T66" fmla="*/ 3 w 255"/>
                <a:gd name="T67" fmla="*/ 138 h 321"/>
                <a:gd name="T68" fmla="*/ 1 w 255"/>
                <a:gd name="T69" fmla="*/ 133 h 321"/>
                <a:gd name="T70" fmla="*/ 0 w 255"/>
                <a:gd name="T71" fmla="*/ 127 h 321"/>
                <a:gd name="T72" fmla="*/ 2 w 255"/>
                <a:gd name="T73" fmla="*/ 121 h 321"/>
                <a:gd name="T74" fmla="*/ 11 w 255"/>
                <a:gd name="T75" fmla="*/ 98 h 321"/>
                <a:gd name="T76" fmla="*/ 21 w 255"/>
                <a:gd name="T77" fmla="*/ 76 h 321"/>
                <a:gd name="T78" fmla="*/ 32 w 255"/>
                <a:gd name="T79" fmla="*/ 57 h 321"/>
                <a:gd name="T80" fmla="*/ 44 w 255"/>
                <a:gd name="T81" fmla="*/ 39 h 321"/>
                <a:gd name="T82" fmla="*/ 57 w 255"/>
                <a:gd name="T83" fmla="*/ 23 h 321"/>
                <a:gd name="T84" fmla="*/ 72 w 255"/>
                <a:gd name="T85" fmla="*/ 12 h 321"/>
                <a:gd name="T86" fmla="*/ 88 w 255"/>
                <a:gd name="T87" fmla="*/ 4 h 321"/>
                <a:gd name="T88" fmla="*/ 106 w 255"/>
                <a:gd name="T89" fmla="*/ 0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55" h="321">
                  <a:moveTo>
                    <a:pt x="106" y="0"/>
                  </a:moveTo>
                  <a:lnTo>
                    <a:pt x="124" y="0"/>
                  </a:lnTo>
                  <a:lnTo>
                    <a:pt x="145" y="6"/>
                  </a:lnTo>
                  <a:lnTo>
                    <a:pt x="169" y="17"/>
                  </a:lnTo>
                  <a:lnTo>
                    <a:pt x="192" y="34"/>
                  </a:lnTo>
                  <a:lnTo>
                    <a:pt x="212" y="55"/>
                  </a:lnTo>
                  <a:lnTo>
                    <a:pt x="226" y="78"/>
                  </a:lnTo>
                  <a:lnTo>
                    <a:pt x="239" y="103"/>
                  </a:lnTo>
                  <a:lnTo>
                    <a:pt x="247" y="129"/>
                  </a:lnTo>
                  <a:lnTo>
                    <a:pt x="252" y="156"/>
                  </a:lnTo>
                  <a:lnTo>
                    <a:pt x="255" y="183"/>
                  </a:lnTo>
                  <a:lnTo>
                    <a:pt x="252" y="209"/>
                  </a:lnTo>
                  <a:lnTo>
                    <a:pt x="247" y="234"/>
                  </a:lnTo>
                  <a:lnTo>
                    <a:pt x="240" y="257"/>
                  </a:lnTo>
                  <a:lnTo>
                    <a:pt x="228" y="277"/>
                  </a:lnTo>
                  <a:lnTo>
                    <a:pt x="214" y="293"/>
                  </a:lnTo>
                  <a:lnTo>
                    <a:pt x="197" y="305"/>
                  </a:lnTo>
                  <a:lnTo>
                    <a:pt x="175" y="315"/>
                  </a:lnTo>
                  <a:lnTo>
                    <a:pt x="155" y="320"/>
                  </a:lnTo>
                  <a:lnTo>
                    <a:pt x="137" y="321"/>
                  </a:lnTo>
                  <a:lnTo>
                    <a:pt x="121" y="319"/>
                  </a:lnTo>
                  <a:lnTo>
                    <a:pt x="107" y="312"/>
                  </a:lnTo>
                  <a:lnTo>
                    <a:pt x="95" y="303"/>
                  </a:lnTo>
                  <a:lnTo>
                    <a:pt x="84" y="292"/>
                  </a:lnTo>
                  <a:lnTo>
                    <a:pt x="74" y="278"/>
                  </a:lnTo>
                  <a:lnTo>
                    <a:pt x="65" y="262"/>
                  </a:lnTo>
                  <a:lnTo>
                    <a:pt x="57" y="246"/>
                  </a:lnTo>
                  <a:lnTo>
                    <a:pt x="49" y="229"/>
                  </a:lnTo>
                  <a:lnTo>
                    <a:pt x="43" y="212"/>
                  </a:lnTo>
                  <a:lnTo>
                    <a:pt x="35" y="195"/>
                  </a:lnTo>
                  <a:lnTo>
                    <a:pt x="28" y="178"/>
                  </a:lnTo>
                  <a:lnTo>
                    <a:pt x="20" y="163"/>
                  </a:lnTo>
                  <a:lnTo>
                    <a:pt x="12" y="149"/>
                  </a:lnTo>
                  <a:lnTo>
                    <a:pt x="3" y="138"/>
                  </a:lnTo>
                  <a:lnTo>
                    <a:pt x="1" y="133"/>
                  </a:lnTo>
                  <a:lnTo>
                    <a:pt x="0" y="127"/>
                  </a:lnTo>
                  <a:lnTo>
                    <a:pt x="2" y="121"/>
                  </a:lnTo>
                  <a:lnTo>
                    <a:pt x="11" y="98"/>
                  </a:lnTo>
                  <a:lnTo>
                    <a:pt x="21" y="76"/>
                  </a:lnTo>
                  <a:lnTo>
                    <a:pt x="32" y="57"/>
                  </a:lnTo>
                  <a:lnTo>
                    <a:pt x="44" y="39"/>
                  </a:lnTo>
                  <a:lnTo>
                    <a:pt x="57" y="23"/>
                  </a:lnTo>
                  <a:lnTo>
                    <a:pt x="72" y="12"/>
                  </a:lnTo>
                  <a:lnTo>
                    <a:pt x="88" y="4"/>
                  </a:lnTo>
                  <a:lnTo>
                    <a:pt x="106" y="0"/>
                  </a:lnTo>
                  <a:close/>
                </a:path>
              </a:pathLst>
            </a:custGeom>
            <a:solidFill>
              <a:srgbClr val="000000"/>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215"/>
            </a:p>
          </p:txBody>
        </p:sp>
        <p:sp>
          <p:nvSpPr>
            <p:cNvPr id="44" name="Freeform 11">
              <a:extLst>
                <a:ext uri="{FF2B5EF4-FFF2-40B4-BE49-F238E27FC236}">
                  <a16:creationId xmlns:a16="http://schemas.microsoft.com/office/drawing/2014/main" id="{CE86FA53-6D46-4615-9FE9-F8336C7ACE22}"/>
                </a:ext>
              </a:extLst>
            </p:cNvPr>
            <p:cNvSpPr>
              <a:spLocks/>
            </p:cNvSpPr>
            <p:nvPr/>
          </p:nvSpPr>
          <p:spPr bwMode="auto">
            <a:xfrm>
              <a:off x="4609" y="2504"/>
              <a:ext cx="88" cy="102"/>
            </a:xfrm>
            <a:custGeom>
              <a:avLst/>
              <a:gdLst>
                <a:gd name="T0" fmla="*/ 158 w 264"/>
                <a:gd name="T1" fmla="*/ 0 h 306"/>
                <a:gd name="T2" fmla="*/ 178 w 264"/>
                <a:gd name="T3" fmla="*/ 2 h 306"/>
                <a:gd name="T4" fmla="*/ 196 w 264"/>
                <a:gd name="T5" fmla="*/ 7 h 306"/>
                <a:gd name="T6" fmla="*/ 212 w 264"/>
                <a:gd name="T7" fmla="*/ 17 h 306"/>
                <a:gd name="T8" fmla="*/ 226 w 264"/>
                <a:gd name="T9" fmla="*/ 30 h 306"/>
                <a:gd name="T10" fmla="*/ 238 w 264"/>
                <a:gd name="T11" fmla="*/ 46 h 306"/>
                <a:gd name="T12" fmla="*/ 248 w 264"/>
                <a:gd name="T13" fmla="*/ 65 h 306"/>
                <a:gd name="T14" fmla="*/ 255 w 264"/>
                <a:gd name="T15" fmla="*/ 85 h 306"/>
                <a:gd name="T16" fmla="*/ 260 w 264"/>
                <a:gd name="T17" fmla="*/ 108 h 306"/>
                <a:gd name="T18" fmla="*/ 263 w 264"/>
                <a:gd name="T19" fmla="*/ 131 h 306"/>
                <a:gd name="T20" fmla="*/ 264 w 264"/>
                <a:gd name="T21" fmla="*/ 155 h 306"/>
                <a:gd name="T22" fmla="*/ 264 w 264"/>
                <a:gd name="T23" fmla="*/ 158 h 306"/>
                <a:gd name="T24" fmla="*/ 262 w 264"/>
                <a:gd name="T25" fmla="*/ 160 h 306"/>
                <a:gd name="T26" fmla="*/ 260 w 264"/>
                <a:gd name="T27" fmla="*/ 163 h 306"/>
                <a:gd name="T28" fmla="*/ 258 w 264"/>
                <a:gd name="T29" fmla="*/ 166 h 306"/>
                <a:gd name="T30" fmla="*/ 245 w 264"/>
                <a:gd name="T31" fmla="*/ 178 h 306"/>
                <a:gd name="T32" fmla="*/ 234 w 264"/>
                <a:gd name="T33" fmla="*/ 192 h 306"/>
                <a:gd name="T34" fmla="*/ 221 w 264"/>
                <a:gd name="T35" fmla="*/ 208 h 306"/>
                <a:gd name="T36" fmla="*/ 209 w 264"/>
                <a:gd name="T37" fmla="*/ 225 h 306"/>
                <a:gd name="T38" fmla="*/ 196 w 264"/>
                <a:gd name="T39" fmla="*/ 242 h 306"/>
                <a:gd name="T40" fmla="*/ 184 w 264"/>
                <a:gd name="T41" fmla="*/ 257 h 306"/>
                <a:gd name="T42" fmla="*/ 170 w 264"/>
                <a:gd name="T43" fmla="*/ 272 h 306"/>
                <a:gd name="T44" fmla="*/ 155 w 264"/>
                <a:gd name="T45" fmla="*/ 286 h 306"/>
                <a:gd name="T46" fmla="*/ 139 w 264"/>
                <a:gd name="T47" fmla="*/ 296 h 306"/>
                <a:gd name="T48" fmla="*/ 123 w 264"/>
                <a:gd name="T49" fmla="*/ 302 h 306"/>
                <a:gd name="T50" fmla="*/ 104 w 264"/>
                <a:gd name="T51" fmla="*/ 306 h 306"/>
                <a:gd name="T52" fmla="*/ 83 w 264"/>
                <a:gd name="T53" fmla="*/ 305 h 306"/>
                <a:gd name="T54" fmla="*/ 60 w 264"/>
                <a:gd name="T55" fmla="*/ 297 h 306"/>
                <a:gd name="T56" fmla="*/ 43 w 264"/>
                <a:gd name="T57" fmla="*/ 286 h 306"/>
                <a:gd name="T58" fmla="*/ 28 w 264"/>
                <a:gd name="T59" fmla="*/ 272 h 306"/>
                <a:gd name="T60" fmla="*/ 17 w 264"/>
                <a:gd name="T61" fmla="*/ 254 h 306"/>
                <a:gd name="T62" fmla="*/ 8 w 264"/>
                <a:gd name="T63" fmla="*/ 235 h 306"/>
                <a:gd name="T64" fmla="*/ 2 w 264"/>
                <a:gd name="T65" fmla="*/ 214 h 306"/>
                <a:gd name="T66" fmla="*/ 0 w 264"/>
                <a:gd name="T67" fmla="*/ 191 h 306"/>
                <a:gd name="T68" fmla="*/ 1 w 264"/>
                <a:gd name="T69" fmla="*/ 167 h 306"/>
                <a:gd name="T70" fmla="*/ 5 w 264"/>
                <a:gd name="T71" fmla="*/ 143 h 306"/>
                <a:gd name="T72" fmla="*/ 13 w 264"/>
                <a:gd name="T73" fmla="*/ 119 h 306"/>
                <a:gd name="T74" fmla="*/ 24 w 264"/>
                <a:gd name="T75" fmla="*/ 95 h 306"/>
                <a:gd name="T76" fmla="*/ 40 w 264"/>
                <a:gd name="T77" fmla="*/ 72 h 306"/>
                <a:gd name="T78" fmla="*/ 60 w 264"/>
                <a:gd name="T79" fmla="*/ 50 h 306"/>
                <a:gd name="T80" fmla="*/ 84 w 264"/>
                <a:gd name="T81" fmla="*/ 30 h 306"/>
                <a:gd name="T82" fmla="*/ 112 w 264"/>
                <a:gd name="T83" fmla="*/ 12 h 306"/>
                <a:gd name="T84" fmla="*/ 136 w 264"/>
                <a:gd name="T85" fmla="*/ 4 h 306"/>
                <a:gd name="T86" fmla="*/ 158 w 264"/>
                <a:gd name="T87" fmla="*/ 0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64" h="306">
                  <a:moveTo>
                    <a:pt x="158" y="0"/>
                  </a:moveTo>
                  <a:lnTo>
                    <a:pt x="178" y="2"/>
                  </a:lnTo>
                  <a:lnTo>
                    <a:pt x="196" y="7"/>
                  </a:lnTo>
                  <a:lnTo>
                    <a:pt x="212" y="17"/>
                  </a:lnTo>
                  <a:lnTo>
                    <a:pt x="226" y="30"/>
                  </a:lnTo>
                  <a:lnTo>
                    <a:pt x="238" y="46"/>
                  </a:lnTo>
                  <a:lnTo>
                    <a:pt x="248" y="65"/>
                  </a:lnTo>
                  <a:lnTo>
                    <a:pt x="255" y="85"/>
                  </a:lnTo>
                  <a:lnTo>
                    <a:pt x="260" y="108"/>
                  </a:lnTo>
                  <a:lnTo>
                    <a:pt x="263" y="131"/>
                  </a:lnTo>
                  <a:lnTo>
                    <a:pt x="264" y="155"/>
                  </a:lnTo>
                  <a:lnTo>
                    <a:pt x="264" y="158"/>
                  </a:lnTo>
                  <a:lnTo>
                    <a:pt x="262" y="160"/>
                  </a:lnTo>
                  <a:lnTo>
                    <a:pt x="260" y="163"/>
                  </a:lnTo>
                  <a:lnTo>
                    <a:pt x="258" y="166"/>
                  </a:lnTo>
                  <a:lnTo>
                    <a:pt x="245" y="178"/>
                  </a:lnTo>
                  <a:lnTo>
                    <a:pt x="234" y="192"/>
                  </a:lnTo>
                  <a:lnTo>
                    <a:pt x="221" y="208"/>
                  </a:lnTo>
                  <a:lnTo>
                    <a:pt x="209" y="225"/>
                  </a:lnTo>
                  <a:lnTo>
                    <a:pt x="196" y="242"/>
                  </a:lnTo>
                  <a:lnTo>
                    <a:pt x="184" y="257"/>
                  </a:lnTo>
                  <a:lnTo>
                    <a:pt x="170" y="272"/>
                  </a:lnTo>
                  <a:lnTo>
                    <a:pt x="155" y="286"/>
                  </a:lnTo>
                  <a:lnTo>
                    <a:pt x="139" y="296"/>
                  </a:lnTo>
                  <a:lnTo>
                    <a:pt x="123" y="302"/>
                  </a:lnTo>
                  <a:lnTo>
                    <a:pt x="104" y="306"/>
                  </a:lnTo>
                  <a:lnTo>
                    <a:pt x="83" y="305"/>
                  </a:lnTo>
                  <a:lnTo>
                    <a:pt x="60" y="297"/>
                  </a:lnTo>
                  <a:lnTo>
                    <a:pt x="43" y="286"/>
                  </a:lnTo>
                  <a:lnTo>
                    <a:pt x="28" y="272"/>
                  </a:lnTo>
                  <a:lnTo>
                    <a:pt x="17" y="254"/>
                  </a:lnTo>
                  <a:lnTo>
                    <a:pt x="8" y="235"/>
                  </a:lnTo>
                  <a:lnTo>
                    <a:pt x="2" y="214"/>
                  </a:lnTo>
                  <a:lnTo>
                    <a:pt x="0" y="191"/>
                  </a:lnTo>
                  <a:lnTo>
                    <a:pt x="1" y="167"/>
                  </a:lnTo>
                  <a:lnTo>
                    <a:pt x="5" y="143"/>
                  </a:lnTo>
                  <a:lnTo>
                    <a:pt x="13" y="119"/>
                  </a:lnTo>
                  <a:lnTo>
                    <a:pt x="24" y="95"/>
                  </a:lnTo>
                  <a:lnTo>
                    <a:pt x="40" y="72"/>
                  </a:lnTo>
                  <a:lnTo>
                    <a:pt x="60" y="50"/>
                  </a:lnTo>
                  <a:lnTo>
                    <a:pt x="84" y="30"/>
                  </a:lnTo>
                  <a:lnTo>
                    <a:pt x="112" y="12"/>
                  </a:lnTo>
                  <a:lnTo>
                    <a:pt x="136" y="4"/>
                  </a:lnTo>
                  <a:lnTo>
                    <a:pt x="158" y="0"/>
                  </a:lnTo>
                  <a:close/>
                </a:path>
              </a:pathLst>
            </a:custGeom>
            <a:solidFill>
              <a:srgbClr val="000000"/>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215"/>
            </a:p>
          </p:txBody>
        </p:sp>
        <p:sp>
          <p:nvSpPr>
            <p:cNvPr id="45" name="Freeform 12">
              <a:extLst>
                <a:ext uri="{FF2B5EF4-FFF2-40B4-BE49-F238E27FC236}">
                  <a16:creationId xmlns:a16="http://schemas.microsoft.com/office/drawing/2014/main" id="{6A0A4941-7C63-454F-80FE-E2870DBDB753}"/>
                </a:ext>
              </a:extLst>
            </p:cNvPr>
            <p:cNvSpPr>
              <a:spLocks/>
            </p:cNvSpPr>
            <p:nvPr/>
          </p:nvSpPr>
          <p:spPr bwMode="auto">
            <a:xfrm>
              <a:off x="4678" y="2638"/>
              <a:ext cx="76" cy="42"/>
            </a:xfrm>
            <a:custGeom>
              <a:avLst/>
              <a:gdLst>
                <a:gd name="T0" fmla="*/ 57 w 228"/>
                <a:gd name="T1" fmla="*/ 0 h 126"/>
                <a:gd name="T2" fmla="*/ 83 w 228"/>
                <a:gd name="T3" fmla="*/ 0 h 126"/>
                <a:gd name="T4" fmla="*/ 112 w 228"/>
                <a:gd name="T5" fmla="*/ 3 h 126"/>
                <a:gd name="T6" fmla="*/ 140 w 228"/>
                <a:gd name="T7" fmla="*/ 6 h 126"/>
                <a:gd name="T8" fmla="*/ 167 w 228"/>
                <a:gd name="T9" fmla="*/ 12 h 126"/>
                <a:gd name="T10" fmla="*/ 193 w 228"/>
                <a:gd name="T11" fmla="*/ 18 h 126"/>
                <a:gd name="T12" fmla="*/ 204 w 228"/>
                <a:gd name="T13" fmla="*/ 23 h 126"/>
                <a:gd name="T14" fmla="*/ 214 w 228"/>
                <a:gd name="T15" fmla="*/ 29 h 126"/>
                <a:gd name="T16" fmla="*/ 221 w 228"/>
                <a:gd name="T17" fmla="*/ 38 h 126"/>
                <a:gd name="T18" fmla="*/ 226 w 228"/>
                <a:gd name="T19" fmla="*/ 46 h 126"/>
                <a:gd name="T20" fmla="*/ 228 w 228"/>
                <a:gd name="T21" fmla="*/ 56 h 126"/>
                <a:gd name="T22" fmla="*/ 228 w 228"/>
                <a:gd name="T23" fmla="*/ 65 h 126"/>
                <a:gd name="T24" fmla="*/ 224 w 228"/>
                <a:gd name="T25" fmla="*/ 72 h 126"/>
                <a:gd name="T26" fmla="*/ 217 w 228"/>
                <a:gd name="T27" fmla="*/ 80 h 126"/>
                <a:gd name="T28" fmla="*/ 206 w 228"/>
                <a:gd name="T29" fmla="*/ 85 h 126"/>
                <a:gd name="T30" fmla="*/ 192 w 228"/>
                <a:gd name="T31" fmla="*/ 88 h 126"/>
                <a:gd name="T32" fmla="*/ 171 w 228"/>
                <a:gd name="T33" fmla="*/ 91 h 126"/>
                <a:gd name="T34" fmla="*/ 155 w 228"/>
                <a:gd name="T35" fmla="*/ 96 h 126"/>
                <a:gd name="T36" fmla="*/ 141 w 228"/>
                <a:gd name="T37" fmla="*/ 103 h 126"/>
                <a:gd name="T38" fmla="*/ 131 w 228"/>
                <a:gd name="T39" fmla="*/ 109 h 126"/>
                <a:gd name="T40" fmla="*/ 123 w 228"/>
                <a:gd name="T41" fmla="*/ 115 h 126"/>
                <a:gd name="T42" fmla="*/ 117 w 228"/>
                <a:gd name="T43" fmla="*/ 120 h 126"/>
                <a:gd name="T44" fmla="*/ 113 w 228"/>
                <a:gd name="T45" fmla="*/ 125 h 126"/>
                <a:gd name="T46" fmla="*/ 109 w 228"/>
                <a:gd name="T47" fmla="*/ 126 h 126"/>
                <a:gd name="T48" fmla="*/ 106 w 228"/>
                <a:gd name="T49" fmla="*/ 125 h 126"/>
                <a:gd name="T50" fmla="*/ 100 w 228"/>
                <a:gd name="T51" fmla="*/ 119 h 126"/>
                <a:gd name="T52" fmla="*/ 95 w 228"/>
                <a:gd name="T53" fmla="*/ 110 h 126"/>
                <a:gd name="T54" fmla="*/ 81 w 228"/>
                <a:gd name="T55" fmla="*/ 94 h 126"/>
                <a:gd name="T56" fmla="*/ 68 w 228"/>
                <a:gd name="T57" fmla="*/ 84 h 126"/>
                <a:gd name="T58" fmla="*/ 55 w 228"/>
                <a:gd name="T59" fmla="*/ 76 h 126"/>
                <a:gd name="T60" fmla="*/ 40 w 228"/>
                <a:gd name="T61" fmla="*/ 71 h 126"/>
                <a:gd name="T62" fmla="*/ 25 w 228"/>
                <a:gd name="T63" fmla="*/ 65 h 126"/>
                <a:gd name="T64" fmla="*/ 14 w 228"/>
                <a:gd name="T65" fmla="*/ 62 h 126"/>
                <a:gd name="T66" fmla="*/ 7 w 228"/>
                <a:gd name="T67" fmla="*/ 56 h 126"/>
                <a:gd name="T68" fmla="*/ 2 w 228"/>
                <a:gd name="T69" fmla="*/ 47 h 126"/>
                <a:gd name="T70" fmla="*/ 0 w 228"/>
                <a:gd name="T71" fmla="*/ 39 h 126"/>
                <a:gd name="T72" fmla="*/ 1 w 228"/>
                <a:gd name="T73" fmla="*/ 30 h 126"/>
                <a:gd name="T74" fmla="*/ 4 w 228"/>
                <a:gd name="T75" fmla="*/ 21 h 126"/>
                <a:gd name="T76" fmla="*/ 11 w 228"/>
                <a:gd name="T77" fmla="*/ 14 h 126"/>
                <a:gd name="T78" fmla="*/ 23 w 228"/>
                <a:gd name="T79" fmla="*/ 6 h 126"/>
                <a:gd name="T80" fmla="*/ 38 w 228"/>
                <a:gd name="T81" fmla="*/ 2 h 126"/>
                <a:gd name="T82" fmla="*/ 57 w 228"/>
                <a:gd name="T83"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28" h="126">
                  <a:moveTo>
                    <a:pt x="57" y="0"/>
                  </a:moveTo>
                  <a:lnTo>
                    <a:pt x="83" y="0"/>
                  </a:lnTo>
                  <a:lnTo>
                    <a:pt x="112" y="3"/>
                  </a:lnTo>
                  <a:lnTo>
                    <a:pt x="140" y="6"/>
                  </a:lnTo>
                  <a:lnTo>
                    <a:pt x="167" y="12"/>
                  </a:lnTo>
                  <a:lnTo>
                    <a:pt x="193" y="18"/>
                  </a:lnTo>
                  <a:lnTo>
                    <a:pt x="204" y="23"/>
                  </a:lnTo>
                  <a:lnTo>
                    <a:pt x="214" y="29"/>
                  </a:lnTo>
                  <a:lnTo>
                    <a:pt x="221" y="38"/>
                  </a:lnTo>
                  <a:lnTo>
                    <a:pt x="226" y="46"/>
                  </a:lnTo>
                  <a:lnTo>
                    <a:pt x="228" y="56"/>
                  </a:lnTo>
                  <a:lnTo>
                    <a:pt x="228" y="65"/>
                  </a:lnTo>
                  <a:lnTo>
                    <a:pt x="224" y="72"/>
                  </a:lnTo>
                  <a:lnTo>
                    <a:pt x="217" y="80"/>
                  </a:lnTo>
                  <a:lnTo>
                    <a:pt x="206" y="85"/>
                  </a:lnTo>
                  <a:lnTo>
                    <a:pt x="192" y="88"/>
                  </a:lnTo>
                  <a:lnTo>
                    <a:pt x="171" y="91"/>
                  </a:lnTo>
                  <a:lnTo>
                    <a:pt x="155" y="96"/>
                  </a:lnTo>
                  <a:lnTo>
                    <a:pt x="141" y="103"/>
                  </a:lnTo>
                  <a:lnTo>
                    <a:pt x="131" y="109"/>
                  </a:lnTo>
                  <a:lnTo>
                    <a:pt x="123" y="115"/>
                  </a:lnTo>
                  <a:lnTo>
                    <a:pt x="117" y="120"/>
                  </a:lnTo>
                  <a:lnTo>
                    <a:pt x="113" y="125"/>
                  </a:lnTo>
                  <a:lnTo>
                    <a:pt x="109" y="126"/>
                  </a:lnTo>
                  <a:lnTo>
                    <a:pt x="106" y="125"/>
                  </a:lnTo>
                  <a:lnTo>
                    <a:pt x="100" y="119"/>
                  </a:lnTo>
                  <a:lnTo>
                    <a:pt x="95" y="110"/>
                  </a:lnTo>
                  <a:lnTo>
                    <a:pt x="81" y="94"/>
                  </a:lnTo>
                  <a:lnTo>
                    <a:pt x="68" y="84"/>
                  </a:lnTo>
                  <a:lnTo>
                    <a:pt x="55" y="76"/>
                  </a:lnTo>
                  <a:lnTo>
                    <a:pt x="40" y="71"/>
                  </a:lnTo>
                  <a:lnTo>
                    <a:pt x="25" y="65"/>
                  </a:lnTo>
                  <a:lnTo>
                    <a:pt x="14" y="62"/>
                  </a:lnTo>
                  <a:lnTo>
                    <a:pt x="7" y="56"/>
                  </a:lnTo>
                  <a:lnTo>
                    <a:pt x="2" y="47"/>
                  </a:lnTo>
                  <a:lnTo>
                    <a:pt x="0" y="39"/>
                  </a:lnTo>
                  <a:lnTo>
                    <a:pt x="1" y="30"/>
                  </a:lnTo>
                  <a:lnTo>
                    <a:pt x="4" y="21"/>
                  </a:lnTo>
                  <a:lnTo>
                    <a:pt x="11" y="14"/>
                  </a:lnTo>
                  <a:lnTo>
                    <a:pt x="23" y="6"/>
                  </a:lnTo>
                  <a:lnTo>
                    <a:pt x="38" y="2"/>
                  </a:lnTo>
                  <a:lnTo>
                    <a:pt x="57" y="0"/>
                  </a:lnTo>
                  <a:close/>
                </a:path>
              </a:pathLst>
            </a:custGeom>
            <a:solidFill>
              <a:srgbClr val="000000"/>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215"/>
            </a:p>
          </p:txBody>
        </p:sp>
        <p:sp>
          <p:nvSpPr>
            <p:cNvPr id="46" name="Freeform 13">
              <a:extLst>
                <a:ext uri="{FF2B5EF4-FFF2-40B4-BE49-F238E27FC236}">
                  <a16:creationId xmlns:a16="http://schemas.microsoft.com/office/drawing/2014/main" id="{B1950C89-F1A5-4385-A297-3AED9900292C}"/>
                </a:ext>
              </a:extLst>
            </p:cNvPr>
            <p:cNvSpPr>
              <a:spLocks/>
            </p:cNvSpPr>
            <p:nvPr/>
          </p:nvSpPr>
          <p:spPr bwMode="auto">
            <a:xfrm>
              <a:off x="4820" y="2333"/>
              <a:ext cx="115" cy="112"/>
            </a:xfrm>
            <a:custGeom>
              <a:avLst/>
              <a:gdLst>
                <a:gd name="T0" fmla="*/ 157 w 345"/>
                <a:gd name="T1" fmla="*/ 0 h 338"/>
                <a:gd name="T2" fmla="*/ 180 w 345"/>
                <a:gd name="T3" fmla="*/ 1 h 338"/>
                <a:gd name="T4" fmla="*/ 202 w 345"/>
                <a:gd name="T5" fmla="*/ 5 h 338"/>
                <a:gd name="T6" fmla="*/ 224 w 345"/>
                <a:gd name="T7" fmla="*/ 12 h 338"/>
                <a:gd name="T8" fmla="*/ 245 w 345"/>
                <a:gd name="T9" fmla="*/ 22 h 338"/>
                <a:gd name="T10" fmla="*/ 263 w 345"/>
                <a:gd name="T11" fmla="*/ 34 h 338"/>
                <a:gd name="T12" fmla="*/ 280 w 345"/>
                <a:gd name="T13" fmla="*/ 48 h 338"/>
                <a:gd name="T14" fmla="*/ 305 w 345"/>
                <a:gd name="T15" fmla="*/ 75 h 338"/>
                <a:gd name="T16" fmla="*/ 324 w 345"/>
                <a:gd name="T17" fmla="*/ 103 h 338"/>
                <a:gd name="T18" fmla="*/ 336 w 345"/>
                <a:gd name="T19" fmla="*/ 132 h 338"/>
                <a:gd name="T20" fmla="*/ 343 w 345"/>
                <a:gd name="T21" fmla="*/ 159 h 338"/>
                <a:gd name="T22" fmla="*/ 345 w 345"/>
                <a:gd name="T23" fmla="*/ 186 h 338"/>
                <a:gd name="T24" fmla="*/ 340 w 345"/>
                <a:gd name="T25" fmla="*/ 211 h 338"/>
                <a:gd name="T26" fmla="*/ 331 w 345"/>
                <a:gd name="T27" fmla="*/ 234 h 338"/>
                <a:gd name="T28" fmla="*/ 322 w 345"/>
                <a:gd name="T29" fmla="*/ 251 h 338"/>
                <a:gd name="T30" fmla="*/ 310 w 345"/>
                <a:gd name="T31" fmla="*/ 269 h 338"/>
                <a:gd name="T32" fmla="*/ 296 w 345"/>
                <a:gd name="T33" fmla="*/ 286 h 338"/>
                <a:gd name="T34" fmla="*/ 282 w 345"/>
                <a:gd name="T35" fmla="*/ 301 h 338"/>
                <a:gd name="T36" fmla="*/ 266 w 345"/>
                <a:gd name="T37" fmla="*/ 315 h 338"/>
                <a:gd name="T38" fmla="*/ 249 w 345"/>
                <a:gd name="T39" fmla="*/ 325 h 338"/>
                <a:gd name="T40" fmla="*/ 231 w 345"/>
                <a:gd name="T41" fmla="*/ 334 h 338"/>
                <a:gd name="T42" fmla="*/ 215 w 345"/>
                <a:gd name="T43" fmla="*/ 338 h 338"/>
                <a:gd name="T44" fmla="*/ 197 w 345"/>
                <a:gd name="T45" fmla="*/ 338 h 338"/>
                <a:gd name="T46" fmla="*/ 180 w 345"/>
                <a:gd name="T47" fmla="*/ 333 h 338"/>
                <a:gd name="T48" fmla="*/ 164 w 345"/>
                <a:gd name="T49" fmla="*/ 322 h 338"/>
                <a:gd name="T50" fmla="*/ 150 w 345"/>
                <a:gd name="T51" fmla="*/ 305 h 338"/>
                <a:gd name="T52" fmla="*/ 136 w 345"/>
                <a:gd name="T53" fmla="*/ 290 h 338"/>
                <a:gd name="T54" fmla="*/ 121 w 345"/>
                <a:gd name="T55" fmla="*/ 274 h 338"/>
                <a:gd name="T56" fmla="*/ 104 w 345"/>
                <a:gd name="T57" fmla="*/ 258 h 338"/>
                <a:gd name="T58" fmla="*/ 87 w 345"/>
                <a:gd name="T59" fmla="*/ 245 h 338"/>
                <a:gd name="T60" fmla="*/ 69 w 345"/>
                <a:gd name="T61" fmla="*/ 232 h 338"/>
                <a:gd name="T62" fmla="*/ 53 w 345"/>
                <a:gd name="T63" fmla="*/ 222 h 338"/>
                <a:gd name="T64" fmla="*/ 38 w 345"/>
                <a:gd name="T65" fmla="*/ 215 h 338"/>
                <a:gd name="T66" fmla="*/ 24 w 345"/>
                <a:gd name="T67" fmla="*/ 207 h 338"/>
                <a:gd name="T68" fmla="*/ 12 w 345"/>
                <a:gd name="T69" fmla="*/ 197 h 338"/>
                <a:gd name="T70" fmla="*/ 4 w 345"/>
                <a:gd name="T71" fmla="*/ 184 h 338"/>
                <a:gd name="T72" fmla="*/ 0 w 345"/>
                <a:gd name="T73" fmla="*/ 168 h 338"/>
                <a:gd name="T74" fmla="*/ 0 w 345"/>
                <a:gd name="T75" fmla="*/ 151 h 338"/>
                <a:gd name="T76" fmla="*/ 5 w 345"/>
                <a:gd name="T77" fmla="*/ 131 h 338"/>
                <a:gd name="T78" fmla="*/ 13 w 345"/>
                <a:gd name="T79" fmla="*/ 109 h 338"/>
                <a:gd name="T80" fmla="*/ 27 w 345"/>
                <a:gd name="T81" fmla="*/ 83 h 338"/>
                <a:gd name="T82" fmla="*/ 46 w 345"/>
                <a:gd name="T83" fmla="*/ 57 h 338"/>
                <a:gd name="T84" fmla="*/ 66 w 345"/>
                <a:gd name="T85" fmla="*/ 36 h 338"/>
                <a:gd name="T86" fmla="*/ 88 w 345"/>
                <a:gd name="T87" fmla="*/ 21 h 338"/>
                <a:gd name="T88" fmla="*/ 110 w 345"/>
                <a:gd name="T89" fmla="*/ 9 h 338"/>
                <a:gd name="T90" fmla="*/ 133 w 345"/>
                <a:gd name="T91" fmla="*/ 3 h 338"/>
                <a:gd name="T92" fmla="*/ 157 w 345"/>
                <a:gd name="T93" fmla="*/ 0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45" h="338">
                  <a:moveTo>
                    <a:pt x="157" y="0"/>
                  </a:moveTo>
                  <a:lnTo>
                    <a:pt x="180" y="1"/>
                  </a:lnTo>
                  <a:lnTo>
                    <a:pt x="202" y="5"/>
                  </a:lnTo>
                  <a:lnTo>
                    <a:pt x="224" y="12"/>
                  </a:lnTo>
                  <a:lnTo>
                    <a:pt x="245" y="22"/>
                  </a:lnTo>
                  <a:lnTo>
                    <a:pt x="263" y="34"/>
                  </a:lnTo>
                  <a:lnTo>
                    <a:pt x="280" y="48"/>
                  </a:lnTo>
                  <a:lnTo>
                    <a:pt x="305" y="75"/>
                  </a:lnTo>
                  <a:lnTo>
                    <a:pt x="324" y="103"/>
                  </a:lnTo>
                  <a:lnTo>
                    <a:pt x="336" y="132"/>
                  </a:lnTo>
                  <a:lnTo>
                    <a:pt x="343" y="159"/>
                  </a:lnTo>
                  <a:lnTo>
                    <a:pt x="345" y="186"/>
                  </a:lnTo>
                  <a:lnTo>
                    <a:pt x="340" y="211"/>
                  </a:lnTo>
                  <a:lnTo>
                    <a:pt x="331" y="234"/>
                  </a:lnTo>
                  <a:lnTo>
                    <a:pt x="322" y="251"/>
                  </a:lnTo>
                  <a:lnTo>
                    <a:pt x="310" y="269"/>
                  </a:lnTo>
                  <a:lnTo>
                    <a:pt x="296" y="286"/>
                  </a:lnTo>
                  <a:lnTo>
                    <a:pt x="282" y="301"/>
                  </a:lnTo>
                  <a:lnTo>
                    <a:pt x="266" y="315"/>
                  </a:lnTo>
                  <a:lnTo>
                    <a:pt x="249" y="325"/>
                  </a:lnTo>
                  <a:lnTo>
                    <a:pt x="231" y="334"/>
                  </a:lnTo>
                  <a:lnTo>
                    <a:pt x="215" y="338"/>
                  </a:lnTo>
                  <a:lnTo>
                    <a:pt x="197" y="338"/>
                  </a:lnTo>
                  <a:lnTo>
                    <a:pt x="180" y="333"/>
                  </a:lnTo>
                  <a:lnTo>
                    <a:pt x="164" y="322"/>
                  </a:lnTo>
                  <a:lnTo>
                    <a:pt x="150" y="305"/>
                  </a:lnTo>
                  <a:lnTo>
                    <a:pt x="136" y="290"/>
                  </a:lnTo>
                  <a:lnTo>
                    <a:pt x="121" y="274"/>
                  </a:lnTo>
                  <a:lnTo>
                    <a:pt x="104" y="258"/>
                  </a:lnTo>
                  <a:lnTo>
                    <a:pt x="87" y="245"/>
                  </a:lnTo>
                  <a:lnTo>
                    <a:pt x="69" y="232"/>
                  </a:lnTo>
                  <a:lnTo>
                    <a:pt x="53" y="222"/>
                  </a:lnTo>
                  <a:lnTo>
                    <a:pt x="38" y="215"/>
                  </a:lnTo>
                  <a:lnTo>
                    <a:pt x="24" y="207"/>
                  </a:lnTo>
                  <a:lnTo>
                    <a:pt x="12" y="197"/>
                  </a:lnTo>
                  <a:lnTo>
                    <a:pt x="4" y="184"/>
                  </a:lnTo>
                  <a:lnTo>
                    <a:pt x="0" y="168"/>
                  </a:lnTo>
                  <a:lnTo>
                    <a:pt x="0" y="151"/>
                  </a:lnTo>
                  <a:lnTo>
                    <a:pt x="5" y="131"/>
                  </a:lnTo>
                  <a:lnTo>
                    <a:pt x="13" y="109"/>
                  </a:lnTo>
                  <a:lnTo>
                    <a:pt x="27" y="83"/>
                  </a:lnTo>
                  <a:lnTo>
                    <a:pt x="46" y="57"/>
                  </a:lnTo>
                  <a:lnTo>
                    <a:pt x="66" y="36"/>
                  </a:lnTo>
                  <a:lnTo>
                    <a:pt x="88" y="21"/>
                  </a:lnTo>
                  <a:lnTo>
                    <a:pt x="110" y="9"/>
                  </a:lnTo>
                  <a:lnTo>
                    <a:pt x="133" y="3"/>
                  </a:lnTo>
                  <a:lnTo>
                    <a:pt x="157" y="0"/>
                  </a:lnTo>
                  <a:close/>
                </a:path>
              </a:pathLst>
            </a:custGeom>
            <a:solidFill>
              <a:srgbClr val="000000"/>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215"/>
            </a:p>
          </p:txBody>
        </p:sp>
        <p:sp>
          <p:nvSpPr>
            <p:cNvPr id="47" name="Freeform 14">
              <a:extLst>
                <a:ext uri="{FF2B5EF4-FFF2-40B4-BE49-F238E27FC236}">
                  <a16:creationId xmlns:a16="http://schemas.microsoft.com/office/drawing/2014/main" id="{B61AC3E6-764B-4AA2-BF13-043836BD3D37}"/>
                </a:ext>
              </a:extLst>
            </p:cNvPr>
            <p:cNvSpPr>
              <a:spLocks noEditPoints="1"/>
            </p:cNvSpPr>
            <p:nvPr/>
          </p:nvSpPr>
          <p:spPr bwMode="auto">
            <a:xfrm>
              <a:off x="4377" y="2301"/>
              <a:ext cx="555" cy="626"/>
            </a:xfrm>
            <a:custGeom>
              <a:avLst/>
              <a:gdLst>
                <a:gd name="T0" fmla="*/ 930 w 1665"/>
                <a:gd name="T1" fmla="*/ 1242 h 1879"/>
                <a:gd name="T2" fmla="*/ 1061 w 1665"/>
                <a:gd name="T3" fmla="*/ 1261 h 1879"/>
                <a:gd name="T4" fmla="*/ 1097 w 1665"/>
                <a:gd name="T5" fmla="*/ 1219 h 1879"/>
                <a:gd name="T6" fmla="*/ 912 w 1665"/>
                <a:gd name="T7" fmla="*/ 1195 h 1879"/>
                <a:gd name="T8" fmla="*/ 861 w 1665"/>
                <a:gd name="T9" fmla="*/ 30 h 1879"/>
                <a:gd name="T10" fmla="*/ 933 w 1665"/>
                <a:gd name="T11" fmla="*/ 186 h 1879"/>
                <a:gd name="T12" fmla="*/ 870 w 1665"/>
                <a:gd name="T13" fmla="*/ 251 h 1879"/>
                <a:gd name="T14" fmla="*/ 760 w 1665"/>
                <a:gd name="T15" fmla="*/ 325 h 1879"/>
                <a:gd name="T16" fmla="*/ 663 w 1665"/>
                <a:gd name="T17" fmla="*/ 324 h 1879"/>
                <a:gd name="T18" fmla="*/ 527 w 1665"/>
                <a:gd name="T19" fmla="*/ 662 h 1879"/>
                <a:gd name="T20" fmla="*/ 610 w 1665"/>
                <a:gd name="T21" fmla="*/ 946 h 1879"/>
                <a:gd name="T22" fmla="*/ 811 w 1665"/>
                <a:gd name="T23" fmla="*/ 1067 h 1879"/>
                <a:gd name="T24" fmla="*/ 897 w 1665"/>
                <a:gd name="T25" fmla="*/ 1173 h 1879"/>
                <a:gd name="T26" fmla="*/ 998 w 1665"/>
                <a:gd name="T27" fmla="*/ 1166 h 1879"/>
                <a:gd name="T28" fmla="*/ 1126 w 1665"/>
                <a:gd name="T29" fmla="*/ 1198 h 1879"/>
                <a:gd name="T30" fmla="*/ 1187 w 1665"/>
                <a:gd name="T31" fmla="*/ 1147 h 1879"/>
                <a:gd name="T32" fmla="*/ 1357 w 1665"/>
                <a:gd name="T33" fmla="*/ 1108 h 1879"/>
                <a:gd name="T34" fmla="*/ 1558 w 1665"/>
                <a:gd name="T35" fmla="*/ 942 h 1879"/>
                <a:gd name="T36" fmla="*/ 1619 w 1665"/>
                <a:gd name="T37" fmla="*/ 688 h 1879"/>
                <a:gd name="T38" fmla="*/ 1631 w 1665"/>
                <a:gd name="T39" fmla="*/ 681 h 1879"/>
                <a:gd name="T40" fmla="*/ 1664 w 1665"/>
                <a:gd name="T41" fmla="*/ 983 h 1879"/>
                <a:gd name="T42" fmla="*/ 1587 w 1665"/>
                <a:gd name="T43" fmla="*/ 1420 h 1879"/>
                <a:gd name="T44" fmla="*/ 1442 w 1665"/>
                <a:gd name="T45" fmla="*/ 1712 h 1879"/>
                <a:gd name="T46" fmla="*/ 1290 w 1665"/>
                <a:gd name="T47" fmla="*/ 1787 h 1879"/>
                <a:gd name="T48" fmla="*/ 1167 w 1665"/>
                <a:gd name="T49" fmla="*/ 1765 h 1879"/>
                <a:gd name="T50" fmla="*/ 1150 w 1665"/>
                <a:gd name="T51" fmla="*/ 1594 h 1879"/>
                <a:gd name="T52" fmla="*/ 1153 w 1665"/>
                <a:gd name="T53" fmla="*/ 1360 h 1879"/>
                <a:gd name="T54" fmla="*/ 1079 w 1665"/>
                <a:gd name="T55" fmla="*/ 1324 h 1879"/>
                <a:gd name="T56" fmla="*/ 1019 w 1665"/>
                <a:gd name="T57" fmla="*/ 1464 h 1879"/>
                <a:gd name="T58" fmla="*/ 1054 w 1665"/>
                <a:gd name="T59" fmla="*/ 1721 h 1879"/>
                <a:gd name="T60" fmla="*/ 1088 w 1665"/>
                <a:gd name="T61" fmla="*/ 1805 h 1879"/>
                <a:gd name="T62" fmla="*/ 1011 w 1665"/>
                <a:gd name="T63" fmla="*/ 1873 h 1879"/>
                <a:gd name="T64" fmla="*/ 739 w 1665"/>
                <a:gd name="T65" fmla="*/ 1827 h 1879"/>
                <a:gd name="T66" fmla="*/ 568 w 1665"/>
                <a:gd name="T67" fmla="*/ 1626 h 1879"/>
                <a:gd name="T68" fmla="*/ 450 w 1665"/>
                <a:gd name="T69" fmla="*/ 1375 h 1879"/>
                <a:gd name="T70" fmla="*/ 444 w 1665"/>
                <a:gd name="T71" fmla="*/ 1448 h 1879"/>
                <a:gd name="T72" fmla="*/ 479 w 1665"/>
                <a:gd name="T73" fmla="*/ 1580 h 1879"/>
                <a:gd name="T74" fmla="*/ 417 w 1665"/>
                <a:gd name="T75" fmla="*/ 1648 h 1879"/>
                <a:gd name="T76" fmla="*/ 248 w 1665"/>
                <a:gd name="T77" fmla="*/ 1628 h 1879"/>
                <a:gd name="T78" fmla="*/ 112 w 1665"/>
                <a:gd name="T79" fmla="*/ 1463 h 1879"/>
                <a:gd name="T80" fmla="*/ 32 w 1665"/>
                <a:gd name="T81" fmla="*/ 1204 h 1879"/>
                <a:gd name="T82" fmla="*/ 31 w 1665"/>
                <a:gd name="T83" fmla="*/ 1076 h 1879"/>
                <a:gd name="T84" fmla="*/ 0 w 1665"/>
                <a:gd name="T85" fmla="*/ 828 h 1879"/>
                <a:gd name="T86" fmla="*/ 76 w 1665"/>
                <a:gd name="T87" fmla="*/ 525 h 1879"/>
                <a:gd name="T88" fmla="*/ 335 w 1665"/>
                <a:gd name="T89" fmla="*/ 275 h 1879"/>
                <a:gd name="T90" fmla="*/ 362 w 1665"/>
                <a:gd name="T91" fmla="*/ 274 h 1879"/>
                <a:gd name="T92" fmla="*/ 145 w 1665"/>
                <a:gd name="T93" fmla="*/ 551 h 1879"/>
                <a:gd name="T94" fmla="*/ 135 w 1665"/>
                <a:gd name="T95" fmla="*/ 858 h 1879"/>
                <a:gd name="T96" fmla="*/ 270 w 1665"/>
                <a:gd name="T97" fmla="*/ 1115 h 1879"/>
                <a:gd name="T98" fmla="*/ 368 w 1665"/>
                <a:gd name="T99" fmla="*/ 1192 h 1879"/>
                <a:gd name="T100" fmla="*/ 362 w 1665"/>
                <a:gd name="T101" fmla="*/ 1144 h 1879"/>
                <a:gd name="T102" fmla="*/ 345 w 1665"/>
                <a:gd name="T103" fmla="*/ 992 h 1879"/>
                <a:gd name="T104" fmla="*/ 355 w 1665"/>
                <a:gd name="T105" fmla="*/ 825 h 1879"/>
                <a:gd name="T106" fmla="*/ 411 w 1665"/>
                <a:gd name="T107" fmla="*/ 533 h 1879"/>
                <a:gd name="T108" fmla="*/ 611 w 1665"/>
                <a:gd name="T109" fmla="*/ 264 h 1879"/>
                <a:gd name="T110" fmla="*/ 610 w 1665"/>
                <a:gd name="T111" fmla="*/ 97 h 1879"/>
                <a:gd name="T112" fmla="*/ 722 w 1665"/>
                <a:gd name="T113" fmla="*/ 10 h 18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665" h="1879">
                  <a:moveTo>
                    <a:pt x="909" y="1194"/>
                  </a:moveTo>
                  <a:lnTo>
                    <a:pt x="908" y="1195"/>
                  </a:lnTo>
                  <a:lnTo>
                    <a:pt x="906" y="1195"/>
                  </a:lnTo>
                  <a:lnTo>
                    <a:pt x="906" y="1197"/>
                  </a:lnTo>
                  <a:lnTo>
                    <a:pt x="910" y="1214"/>
                  </a:lnTo>
                  <a:lnTo>
                    <a:pt x="918" y="1229"/>
                  </a:lnTo>
                  <a:lnTo>
                    <a:pt x="930" y="1242"/>
                  </a:lnTo>
                  <a:lnTo>
                    <a:pt x="946" y="1253"/>
                  </a:lnTo>
                  <a:lnTo>
                    <a:pt x="963" y="1261"/>
                  </a:lnTo>
                  <a:lnTo>
                    <a:pt x="983" y="1268"/>
                  </a:lnTo>
                  <a:lnTo>
                    <a:pt x="1003" y="1270"/>
                  </a:lnTo>
                  <a:lnTo>
                    <a:pt x="1023" y="1271"/>
                  </a:lnTo>
                  <a:lnTo>
                    <a:pt x="1043" y="1268"/>
                  </a:lnTo>
                  <a:lnTo>
                    <a:pt x="1061" y="1261"/>
                  </a:lnTo>
                  <a:lnTo>
                    <a:pt x="1077" y="1252"/>
                  </a:lnTo>
                  <a:lnTo>
                    <a:pt x="1090" y="1239"/>
                  </a:lnTo>
                  <a:lnTo>
                    <a:pt x="1100" y="1222"/>
                  </a:lnTo>
                  <a:lnTo>
                    <a:pt x="1100" y="1220"/>
                  </a:lnTo>
                  <a:lnTo>
                    <a:pt x="1099" y="1219"/>
                  </a:lnTo>
                  <a:lnTo>
                    <a:pt x="1098" y="1219"/>
                  </a:lnTo>
                  <a:lnTo>
                    <a:pt x="1097" y="1219"/>
                  </a:lnTo>
                  <a:lnTo>
                    <a:pt x="1096" y="1219"/>
                  </a:lnTo>
                  <a:lnTo>
                    <a:pt x="1095" y="1219"/>
                  </a:lnTo>
                  <a:lnTo>
                    <a:pt x="1065" y="1218"/>
                  </a:lnTo>
                  <a:lnTo>
                    <a:pt x="1031" y="1215"/>
                  </a:lnTo>
                  <a:lnTo>
                    <a:pt x="994" y="1211"/>
                  </a:lnTo>
                  <a:lnTo>
                    <a:pt x="954" y="1204"/>
                  </a:lnTo>
                  <a:lnTo>
                    <a:pt x="912" y="1195"/>
                  </a:lnTo>
                  <a:lnTo>
                    <a:pt x="911" y="1195"/>
                  </a:lnTo>
                  <a:lnTo>
                    <a:pt x="909" y="1194"/>
                  </a:lnTo>
                  <a:close/>
                  <a:moveTo>
                    <a:pt x="782" y="0"/>
                  </a:moveTo>
                  <a:lnTo>
                    <a:pt x="802" y="2"/>
                  </a:lnTo>
                  <a:lnTo>
                    <a:pt x="823" y="8"/>
                  </a:lnTo>
                  <a:lnTo>
                    <a:pt x="842" y="17"/>
                  </a:lnTo>
                  <a:lnTo>
                    <a:pt x="861" y="30"/>
                  </a:lnTo>
                  <a:lnTo>
                    <a:pt x="878" y="47"/>
                  </a:lnTo>
                  <a:lnTo>
                    <a:pt x="894" y="69"/>
                  </a:lnTo>
                  <a:lnTo>
                    <a:pt x="909" y="97"/>
                  </a:lnTo>
                  <a:lnTo>
                    <a:pt x="920" y="125"/>
                  </a:lnTo>
                  <a:lnTo>
                    <a:pt x="928" y="148"/>
                  </a:lnTo>
                  <a:lnTo>
                    <a:pt x="932" y="169"/>
                  </a:lnTo>
                  <a:lnTo>
                    <a:pt x="933" y="186"/>
                  </a:lnTo>
                  <a:lnTo>
                    <a:pt x="931" y="200"/>
                  </a:lnTo>
                  <a:lnTo>
                    <a:pt x="927" y="212"/>
                  </a:lnTo>
                  <a:lnTo>
                    <a:pt x="919" y="222"/>
                  </a:lnTo>
                  <a:lnTo>
                    <a:pt x="910" y="231"/>
                  </a:lnTo>
                  <a:lnTo>
                    <a:pt x="898" y="238"/>
                  </a:lnTo>
                  <a:lnTo>
                    <a:pt x="885" y="245"/>
                  </a:lnTo>
                  <a:lnTo>
                    <a:pt x="870" y="251"/>
                  </a:lnTo>
                  <a:lnTo>
                    <a:pt x="857" y="257"/>
                  </a:lnTo>
                  <a:lnTo>
                    <a:pt x="842" y="265"/>
                  </a:lnTo>
                  <a:lnTo>
                    <a:pt x="825" y="275"/>
                  </a:lnTo>
                  <a:lnTo>
                    <a:pt x="808" y="286"/>
                  </a:lnTo>
                  <a:lnTo>
                    <a:pt x="791" y="298"/>
                  </a:lnTo>
                  <a:lnTo>
                    <a:pt x="778" y="310"/>
                  </a:lnTo>
                  <a:lnTo>
                    <a:pt x="760" y="325"/>
                  </a:lnTo>
                  <a:lnTo>
                    <a:pt x="745" y="335"/>
                  </a:lnTo>
                  <a:lnTo>
                    <a:pt x="732" y="342"/>
                  </a:lnTo>
                  <a:lnTo>
                    <a:pt x="719" y="344"/>
                  </a:lnTo>
                  <a:lnTo>
                    <a:pt x="707" y="344"/>
                  </a:lnTo>
                  <a:lnTo>
                    <a:pt x="694" y="340"/>
                  </a:lnTo>
                  <a:lnTo>
                    <a:pt x="680" y="332"/>
                  </a:lnTo>
                  <a:lnTo>
                    <a:pt x="663" y="324"/>
                  </a:lnTo>
                  <a:lnTo>
                    <a:pt x="629" y="371"/>
                  </a:lnTo>
                  <a:lnTo>
                    <a:pt x="599" y="419"/>
                  </a:lnTo>
                  <a:lnTo>
                    <a:pt x="575" y="468"/>
                  </a:lnTo>
                  <a:lnTo>
                    <a:pt x="556" y="517"/>
                  </a:lnTo>
                  <a:lnTo>
                    <a:pt x="542" y="566"/>
                  </a:lnTo>
                  <a:lnTo>
                    <a:pt x="532" y="614"/>
                  </a:lnTo>
                  <a:lnTo>
                    <a:pt x="527" y="662"/>
                  </a:lnTo>
                  <a:lnTo>
                    <a:pt x="526" y="708"/>
                  </a:lnTo>
                  <a:lnTo>
                    <a:pt x="530" y="753"/>
                  </a:lnTo>
                  <a:lnTo>
                    <a:pt x="538" y="797"/>
                  </a:lnTo>
                  <a:lnTo>
                    <a:pt x="550" y="838"/>
                  </a:lnTo>
                  <a:lnTo>
                    <a:pt x="566" y="877"/>
                  </a:lnTo>
                  <a:lnTo>
                    <a:pt x="586" y="914"/>
                  </a:lnTo>
                  <a:lnTo>
                    <a:pt x="610" y="946"/>
                  </a:lnTo>
                  <a:lnTo>
                    <a:pt x="637" y="976"/>
                  </a:lnTo>
                  <a:lnTo>
                    <a:pt x="669" y="1002"/>
                  </a:lnTo>
                  <a:lnTo>
                    <a:pt x="702" y="1023"/>
                  </a:lnTo>
                  <a:lnTo>
                    <a:pt x="740" y="1041"/>
                  </a:lnTo>
                  <a:lnTo>
                    <a:pt x="781" y="1054"/>
                  </a:lnTo>
                  <a:lnTo>
                    <a:pt x="797" y="1059"/>
                  </a:lnTo>
                  <a:lnTo>
                    <a:pt x="811" y="1067"/>
                  </a:lnTo>
                  <a:lnTo>
                    <a:pt x="824" y="1079"/>
                  </a:lnTo>
                  <a:lnTo>
                    <a:pt x="834" y="1094"/>
                  </a:lnTo>
                  <a:lnTo>
                    <a:pt x="844" y="1114"/>
                  </a:lnTo>
                  <a:lnTo>
                    <a:pt x="857" y="1138"/>
                  </a:lnTo>
                  <a:lnTo>
                    <a:pt x="871" y="1155"/>
                  </a:lnTo>
                  <a:lnTo>
                    <a:pt x="885" y="1167"/>
                  </a:lnTo>
                  <a:lnTo>
                    <a:pt x="897" y="1173"/>
                  </a:lnTo>
                  <a:lnTo>
                    <a:pt x="911" y="1176"/>
                  </a:lnTo>
                  <a:lnTo>
                    <a:pt x="925" y="1176"/>
                  </a:lnTo>
                  <a:lnTo>
                    <a:pt x="938" y="1174"/>
                  </a:lnTo>
                  <a:lnTo>
                    <a:pt x="953" y="1171"/>
                  </a:lnTo>
                  <a:lnTo>
                    <a:pt x="968" y="1168"/>
                  </a:lnTo>
                  <a:lnTo>
                    <a:pt x="982" y="1166"/>
                  </a:lnTo>
                  <a:lnTo>
                    <a:pt x="998" y="1166"/>
                  </a:lnTo>
                  <a:lnTo>
                    <a:pt x="1016" y="1168"/>
                  </a:lnTo>
                  <a:lnTo>
                    <a:pt x="1034" y="1173"/>
                  </a:lnTo>
                  <a:lnTo>
                    <a:pt x="1053" y="1184"/>
                  </a:lnTo>
                  <a:lnTo>
                    <a:pt x="1076" y="1193"/>
                  </a:lnTo>
                  <a:lnTo>
                    <a:pt x="1096" y="1198"/>
                  </a:lnTo>
                  <a:lnTo>
                    <a:pt x="1112" y="1199"/>
                  </a:lnTo>
                  <a:lnTo>
                    <a:pt x="1126" y="1198"/>
                  </a:lnTo>
                  <a:lnTo>
                    <a:pt x="1139" y="1194"/>
                  </a:lnTo>
                  <a:lnTo>
                    <a:pt x="1148" y="1189"/>
                  </a:lnTo>
                  <a:lnTo>
                    <a:pt x="1157" y="1182"/>
                  </a:lnTo>
                  <a:lnTo>
                    <a:pt x="1165" y="1173"/>
                  </a:lnTo>
                  <a:lnTo>
                    <a:pt x="1172" y="1165"/>
                  </a:lnTo>
                  <a:lnTo>
                    <a:pt x="1180" y="1155"/>
                  </a:lnTo>
                  <a:lnTo>
                    <a:pt x="1187" y="1147"/>
                  </a:lnTo>
                  <a:lnTo>
                    <a:pt x="1194" y="1140"/>
                  </a:lnTo>
                  <a:lnTo>
                    <a:pt x="1204" y="1135"/>
                  </a:lnTo>
                  <a:lnTo>
                    <a:pt x="1214" y="1130"/>
                  </a:lnTo>
                  <a:lnTo>
                    <a:pt x="1227" y="1129"/>
                  </a:lnTo>
                  <a:lnTo>
                    <a:pt x="1274" y="1126"/>
                  </a:lnTo>
                  <a:lnTo>
                    <a:pt x="1317" y="1120"/>
                  </a:lnTo>
                  <a:lnTo>
                    <a:pt x="1357" y="1108"/>
                  </a:lnTo>
                  <a:lnTo>
                    <a:pt x="1395" y="1094"/>
                  </a:lnTo>
                  <a:lnTo>
                    <a:pt x="1429" y="1075"/>
                  </a:lnTo>
                  <a:lnTo>
                    <a:pt x="1461" y="1054"/>
                  </a:lnTo>
                  <a:lnTo>
                    <a:pt x="1489" y="1030"/>
                  </a:lnTo>
                  <a:lnTo>
                    <a:pt x="1515" y="1003"/>
                  </a:lnTo>
                  <a:lnTo>
                    <a:pt x="1538" y="973"/>
                  </a:lnTo>
                  <a:lnTo>
                    <a:pt x="1558" y="942"/>
                  </a:lnTo>
                  <a:lnTo>
                    <a:pt x="1575" y="908"/>
                  </a:lnTo>
                  <a:lnTo>
                    <a:pt x="1590" y="874"/>
                  </a:lnTo>
                  <a:lnTo>
                    <a:pt x="1601" y="838"/>
                  </a:lnTo>
                  <a:lnTo>
                    <a:pt x="1610" y="801"/>
                  </a:lnTo>
                  <a:lnTo>
                    <a:pt x="1616" y="764"/>
                  </a:lnTo>
                  <a:lnTo>
                    <a:pt x="1619" y="726"/>
                  </a:lnTo>
                  <a:lnTo>
                    <a:pt x="1619" y="688"/>
                  </a:lnTo>
                  <a:lnTo>
                    <a:pt x="1619" y="684"/>
                  </a:lnTo>
                  <a:lnTo>
                    <a:pt x="1620" y="680"/>
                  </a:lnTo>
                  <a:lnTo>
                    <a:pt x="1622" y="677"/>
                  </a:lnTo>
                  <a:lnTo>
                    <a:pt x="1623" y="676"/>
                  </a:lnTo>
                  <a:lnTo>
                    <a:pt x="1625" y="676"/>
                  </a:lnTo>
                  <a:lnTo>
                    <a:pt x="1628" y="678"/>
                  </a:lnTo>
                  <a:lnTo>
                    <a:pt x="1631" y="681"/>
                  </a:lnTo>
                  <a:lnTo>
                    <a:pt x="1633" y="685"/>
                  </a:lnTo>
                  <a:lnTo>
                    <a:pt x="1635" y="692"/>
                  </a:lnTo>
                  <a:lnTo>
                    <a:pt x="1648" y="744"/>
                  </a:lnTo>
                  <a:lnTo>
                    <a:pt x="1658" y="799"/>
                  </a:lnTo>
                  <a:lnTo>
                    <a:pt x="1663" y="858"/>
                  </a:lnTo>
                  <a:lnTo>
                    <a:pt x="1665" y="920"/>
                  </a:lnTo>
                  <a:lnTo>
                    <a:pt x="1664" y="983"/>
                  </a:lnTo>
                  <a:lnTo>
                    <a:pt x="1660" y="1047"/>
                  </a:lnTo>
                  <a:lnTo>
                    <a:pt x="1654" y="1110"/>
                  </a:lnTo>
                  <a:lnTo>
                    <a:pt x="1644" y="1175"/>
                  </a:lnTo>
                  <a:lnTo>
                    <a:pt x="1633" y="1239"/>
                  </a:lnTo>
                  <a:lnTo>
                    <a:pt x="1619" y="1302"/>
                  </a:lnTo>
                  <a:lnTo>
                    <a:pt x="1603" y="1363"/>
                  </a:lnTo>
                  <a:lnTo>
                    <a:pt x="1587" y="1420"/>
                  </a:lnTo>
                  <a:lnTo>
                    <a:pt x="1568" y="1476"/>
                  </a:lnTo>
                  <a:lnTo>
                    <a:pt x="1548" y="1528"/>
                  </a:lnTo>
                  <a:lnTo>
                    <a:pt x="1528" y="1575"/>
                  </a:lnTo>
                  <a:lnTo>
                    <a:pt x="1507" y="1618"/>
                  </a:lnTo>
                  <a:lnTo>
                    <a:pt x="1485" y="1656"/>
                  </a:lnTo>
                  <a:lnTo>
                    <a:pt x="1463" y="1687"/>
                  </a:lnTo>
                  <a:lnTo>
                    <a:pt x="1442" y="1712"/>
                  </a:lnTo>
                  <a:lnTo>
                    <a:pt x="1420" y="1729"/>
                  </a:lnTo>
                  <a:lnTo>
                    <a:pt x="1399" y="1743"/>
                  </a:lnTo>
                  <a:lnTo>
                    <a:pt x="1378" y="1754"/>
                  </a:lnTo>
                  <a:lnTo>
                    <a:pt x="1356" y="1765"/>
                  </a:lnTo>
                  <a:lnTo>
                    <a:pt x="1334" y="1774"/>
                  </a:lnTo>
                  <a:lnTo>
                    <a:pt x="1312" y="1782"/>
                  </a:lnTo>
                  <a:lnTo>
                    <a:pt x="1290" y="1787"/>
                  </a:lnTo>
                  <a:lnTo>
                    <a:pt x="1269" y="1791"/>
                  </a:lnTo>
                  <a:lnTo>
                    <a:pt x="1249" y="1793"/>
                  </a:lnTo>
                  <a:lnTo>
                    <a:pt x="1229" y="1792"/>
                  </a:lnTo>
                  <a:lnTo>
                    <a:pt x="1211" y="1789"/>
                  </a:lnTo>
                  <a:lnTo>
                    <a:pt x="1194" y="1784"/>
                  </a:lnTo>
                  <a:lnTo>
                    <a:pt x="1180" y="1775"/>
                  </a:lnTo>
                  <a:lnTo>
                    <a:pt x="1167" y="1765"/>
                  </a:lnTo>
                  <a:lnTo>
                    <a:pt x="1155" y="1751"/>
                  </a:lnTo>
                  <a:lnTo>
                    <a:pt x="1148" y="1734"/>
                  </a:lnTo>
                  <a:lnTo>
                    <a:pt x="1142" y="1713"/>
                  </a:lnTo>
                  <a:lnTo>
                    <a:pt x="1140" y="1689"/>
                  </a:lnTo>
                  <a:lnTo>
                    <a:pt x="1140" y="1661"/>
                  </a:lnTo>
                  <a:lnTo>
                    <a:pt x="1143" y="1630"/>
                  </a:lnTo>
                  <a:lnTo>
                    <a:pt x="1150" y="1594"/>
                  </a:lnTo>
                  <a:lnTo>
                    <a:pt x="1160" y="1548"/>
                  </a:lnTo>
                  <a:lnTo>
                    <a:pt x="1165" y="1505"/>
                  </a:lnTo>
                  <a:lnTo>
                    <a:pt x="1167" y="1469"/>
                  </a:lnTo>
                  <a:lnTo>
                    <a:pt x="1167" y="1435"/>
                  </a:lnTo>
                  <a:lnTo>
                    <a:pt x="1165" y="1406"/>
                  </a:lnTo>
                  <a:lnTo>
                    <a:pt x="1160" y="1381"/>
                  </a:lnTo>
                  <a:lnTo>
                    <a:pt x="1153" y="1360"/>
                  </a:lnTo>
                  <a:lnTo>
                    <a:pt x="1145" y="1343"/>
                  </a:lnTo>
                  <a:lnTo>
                    <a:pt x="1135" y="1330"/>
                  </a:lnTo>
                  <a:lnTo>
                    <a:pt x="1125" y="1321"/>
                  </a:lnTo>
                  <a:lnTo>
                    <a:pt x="1114" y="1317"/>
                  </a:lnTo>
                  <a:lnTo>
                    <a:pt x="1103" y="1315"/>
                  </a:lnTo>
                  <a:lnTo>
                    <a:pt x="1090" y="1318"/>
                  </a:lnTo>
                  <a:lnTo>
                    <a:pt x="1079" y="1324"/>
                  </a:lnTo>
                  <a:lnTo>
                    <a:pt x="1067" y="1333"/>
                  </a:lnTo>
                  <a:lnTo>
                    <a:pt x="1056" y="1347"/>
                  </a:lnTo>
                  <a:lnTo>
                    <a:pt x="1046" y="1364"/>
                  </a:lnTo>
                  <a:lnTo>
                    <a:pt x="1037" y="1384"/>
                  </a:lnTo>
                  <a:lnTo>
                    <a:pt x="1029" y="1408"/>
                  </a:lnTo>
                  <a:lnTo>
                    <a:pt x="1023" y="1435"/>
                  </a:lnTo>
                  <a:lnTo>
                    <a:pt x="1019" y="1464"/>
                  </a:lnTo>
                  <a:lnTo>
                    <a:pt x="1017" y="1498"/>
                  </a:lnTo>
                  <a:lnTo>
                    <a:pt x="1018" y="1535"/>
                  </a:lnTo>
                  <a:lnTo>
                    <a:pt x="1021" y="1574"/>
                  </a:lnTo>
                  <a:lnTo>
                    <a:pt x="1027" y="1617"/>
                  </a:lnTo>
                  <a:lnTo>
                    <a:pt x="1037" y="1662"/>
                  </a:lnTo>
                  <a:lnTo>
                    <a:pt x="1050" y="1711"/>
                  </a:lnTo>
                  <a:lnTo>
                    <a:pt x="1054" y="1721"/>
                  </a:lnTo>
                  <a:lnTo>
                    <a:pt x="1058" y="1733"/>
                  </a:lnTo>
                  <a:lnTo>
                    <a:pt x="1064" y="1744"/>
                  </a:lnTo>
                  <a:lnTo>
                    <a:pt x="1070" y="1756"/>
                  </a:lnTo>
                  <a:lnTo>
                    <a:pt x="1076" y="1768"/>
                  </a:lnTo>
                  <a:lnTo>
                    <a:pt x="1082" y="1781"/>
                  </a:lnTo>
                  <a:lnTo>
                    <a:pt x="1086" y="1792"/>
                  </a:lnTo>
                  <a:lnTo>
                    <a:pt x="1088" y="1805"/>
                  </a:lnTo>
                  <a:lnTo>
                    <a:pt x="1088" y="1817"/>
                  </a:lnTo>
                  <a:lnTo>
                    <a:pt x="1086" y="1828"/>
                  </a:lnTo>
                  <a:lnTo>
                    <a:pt x="1080" y="1839"/>
                  </a:lnTo>
                  <a:lnTo>
                    <a:pt x="1070" y="1849"/>
                  </a:lnTo>
                  <a:lnTo>
                    <a:pt x="1056" y="1858"/>
                  </a:lnTo>
                  <a:lnTo>
                    <a:pt x="1036" y="1867"/>
                  </a:lnTo>
                  <a:lnTo>
                    <a:pt x="1011" y="1873"/>
                  </a:lnTo>
                  <a:lnTo>
                    <a:pt x="980" y="1878"/>
                  </a:lnTo>
                  <a:lnTo>
                    <a:pt x="931" y="1879"/>
                  </a:lnTo>
                  <a:lnTo>
                    <a:pt x="887" y="1877"/>
                  </a:lnTo>
                  <a:lnTo>
                    <a:pt x="845" y="1870"/>
                  </a:lnTo>
                  <a:lnTo>
                    <a:pt x="807" y="1859"/>
                  </a:lnTo>
                  <a:lnTo>
                    <a:pt x="771" y="1845"/>
                  </a:lnTo>
                  <a:lnTo>
                    <a:pt x="739" y="1827"/>
                  </a:lnTo>
                  <a:lnTo>
                    <a:pt x="710" y="1806"/>
                  </a:lnTo>
                  <a:lnTo>
                    <a:pt x="681" y="1782"/>
                  </a:lnTo>
                  <a:lnTo>
                    <a:pt x="656" y="1756"/>
                  </a:lnTo>
                  <a:lnTo>
                    <a:pt x="632" y="1726"/>
                  </a:lnTo>
                  <a:lnTo>
                    <a:pt x="609" y="1695"/>
                  </a:lnTo>
                  <a:lnTo>
                    <a:pt x="588" y="1661"/>
                  </a:lnTo>
                  <a:lnTo>
                    <a:pt x="568" y="1626"/>
                  </a:lnTo>
                  <a:lnTo>
                    <a:pt x="548" y="1588"/>
                  </a:lnTo>
                  <a:lnTo>
                    <a:pt x="529" y="1549"/>
                  </a:lnTo>
                  <a:lnTo>
                    <a:pt x="510" y="1509"/>
                  </a:lnTo>
                  <a:lnTo>
                    <a:pt x="492" y="1468"/>
                  </a:lnTo>
                  <a:lnTo>
                    <a:pt x="474" y="1426"/>
                  </a:lnTo>
                  <a:lnTo>
                    <a:pt x="455" y="1384"/>
                  </a:lnTo>
                  <a:lnTo>
                    <a:pt x="450" y="1375"/>
                  </a:lnTo>
                  <a:lnTo>
                    <a:pt x="446" y="1371"/>
                  </a:lnTo>
                  <a:lnTo>
                    <a:pt x="442" y="1371"/>
                  </a:lnTo>
                  <a:lnTo>
                    <a:pt x="439" y="1373"/>
                  </a:lnTo>
                  <a:lnTo>
                    <a:pt x="438" y="1379"/>
                  </a:lnTo>
                  <a:lnTo>
                    <a:pt x="438" y="1403"/>
                  </a:lnTo>
                  <a:lnTo>
                    <a:pt x="440" y="1426"/>
                  </a:lnTo>
                  <a:lnTo>
                    <a:pt x="444" y="1448"/>
                  </a:lnTo>
                  <a:lnTo>
                    <a:pt x="448" y="1470"/>
                  </a:lnTo>
                  <a:lnTo>
                    <a:pt x="455" y="1491"/>
                  </a:lnTo>
                  <a:lnTo>
                    <a:pt x="461" y="1510"/>
                  </a:lnTo>
                  <a:lnTo>
                    <a:pt x="467" y="1529"/>
                  </a:lnTo>
                  <a:lnTo>
                    <a:pt x="472" y="1547"/>
                  </a:lnTo>
                  <a:lnTo>
                    <a:pt x="477" y="1564"/>
                  </a:lnTo>
                  <a:lnTo>
                    <a:pt x="479" y="1580"/>
                  </a:lnTo>
                  <a:lnTo>
                    <a:pt x="480" y="1594"/>
                  </a:lnTo>
                  <a:lnTo>
                    <a:pt x="478" y="1607"/>
                  </a:lnTo>
                  <a:lnTo>
                    <a:pt x="474" y="1618"/>
                  </a:lnTo>
                  <a:lnTo>
                    <a:pt x="465" y="1628"/>
                  </a:lnTo>
                  <a:lnTo>
                    <a:pt x="454" y="1636"/>
                  </a:lnTo>
                  <a:lnTo>
                    <a:pt x="438" y="1642"/>
                  </a:lnTo>
                  <a:lnTo>
                    <a:pt x="417" y="1648"/>
                  </a:lnTo>
                  <a:lnTo>
                    <a:pt x="391" y="1651"/>
                  </a:lnTo>
                  <a:lnTo>
                    <a:pt x="359" y="1652"/>
                  </a:lnTo>
                  <a:lnTo>
                    <a:pt x="335" y="1650"/>
                  </a:lnTo>
                  <a:lnTo>
                    <a:pt x="312" y="1647"/>
                  </a:lnTo>
                  <a:lnTo>
                    <a:pt x="290" y="1642"/>
                  </a:lnTo>
                  <a:lnTo>
                    <a:pt x="269" y="1636"/>
                  </a:lnTo>
                  <a:lnTo>
                    <a:pt x="248" y="1628"/>
                  </a:lnTo>
                  <a:lnTo>
                    <a:pt x="228" y="1616"/>
                  </a:lnTo>
                  <a:lnTo>
                    <a:pt x="208" y="1602"/>
                  </a:lnTo>
                  <a:lnTo>
                    <a:pt x="188" y="1584"/>
                  </a:lnTo>
                  <a:lnTo>
                    <a:pt x="169" y="1561"/>
                  </a:lnTo>
                  <a:lnTo>
                    <a:pt x="149" y="1534"/>
                  </a:lnTo>
                  <a:lnTo>
                    <a:pt x="131" y="1501"/>
                  </a:lnTo>
                  <a:lnTo>
                    <a:pt x="112" y="1463"/>
                  </a:lnTo>
                  <a:lnTo>
                    <a:pt x="92" y="1419"/>
                  </a:lnTo>
                  <a:lnTo>
                    <a:pt x="72" y="1368"/>
                  </a:lnTo>
                  <a:lnTo>
                    <a:pt x="53" y="1310"/>
                  </a:lnTo>
                  <a:lnTo>
                    <a:pt x="43" y="1278"/>
                  </a:lnTo>
                  <a:lnTo>
                    <a:pt x="38" y="1251"/>
                  </a:lnTo>
                  <a:lnTo>
                    <a:pt x="34" y="1226"/>
                  </a:lnTo>
                  <a:lnTo>
                    <a:pt x="32" y="1204"/>
                  </a:lnTo>
                  <a:lnTo>
                    <a:pt x="31" y="1184"/>
                  </a:lnTo>
                  <a:lnTo>
                    <a:pt x="31" y="1166"/>
                  </a:lnTo>
                  <a:lnTo>
                    <a:pt x="32" y="1148"/>
                  </a:lnTo>
                  <a:lnTo>
                    <a:pt x="33" y="1131"/>
                  </a:lnTo>
                  <a:lnTo>
                    <a:pt x="33" y="1114"/>
                  </a:lnTo>
                  <a:lnTo>
                    <a:pt x="33" y="1096"/>
                  </a:lnTo>
                  <a:lnTo>
                    <a:pt x="31" y="1076"/>
                  </a:lnTo>
                  <a:lnTo>
                    <a:pt x="28" y="1054"/>
                  </a:lnTo>
                  <a:lnTo>
                    <a:pt x="22" y="1030"/>
                  </a:lnTo>
                  <a:lnTo>
                    <a:pt x="15" y="992"/>
                  </a:lnTo>
                  <a:lnTo>
                    <a:pt x="9" y="952"/>
                  </a:lnTo>
                  <a:lnTo>
                    <a:pt x="4" y="912"/>
                  </a:lnTo>
                  <a:lnTo>
                    <a:pt x="2" y="871"/>
                  </a:lnTo>
                  <a:lnTo>
                    <a:pt x="0" y="828"/>
                  </a:lnTo>
                  <a:lnTo>
                    <a:pt x="3" y="785"/>
                  </a:lnTo>
                  <a:lnTo>
                    <a:pt x="8" y="741"/>
                  </a:lnTo>
                  <a:lnTo>
                    <a:pt x="15" y="697"/>
                  </a:lnTo>
                  <a:lnTo>
                    <a:pt x="26" y="654"/>
                  </a:lnTo>
                  <a:lnTo>
                    <a:pt x="39" y="610"/>
                  </a:lnTo>
                  <a:lnTo>
                    <a:pt x="56" y="567"/>
                  </a:lnTo>
                  <a:lnTo>
                    <a:pt x="76" y="525"/>
                  </a:lnTo>
                  <a:lnTo>
                    <a:pt x="100" y="484"/>
                  </a:lnTo>
                  <a:lnTo>
                    <a:pt x="128" y="444"/>
                  </a:lnTo>
                  <a:lnTo>
                    <a:pt x="161" y="407"/>
                  </a:lnTo>
                  <a:lnTo>
                    <a:pt x="198" y="370"/>
                  </a:lnTo>
                  <a:lnTo>
                    <a:pt x="239" y="335"/>
                  </a:lnTo>
                  <a:lnTo>
                    <a:pt x="285" y="304"/>
                  </a:lnTo>
                  <a:lnTo>
                    <a:pt x="335" y="275"/>
                  </a:lnTo>
                  <a:lnTo>
                    <a:pt x="347" y="268"/>
                  </a:lnTo>
                  <a:lnTo>
                    <a:pt x="356" y="265"/>
                  </a:lnTo>
                  <a:lnTo>
                    <a:pt x="362" y="264"/>
                  </a:lnTo>
                  <a:lnTo>
                    <a:pt x="365" y="265"/>
                  </a:lnTo>
                  <a:lnTo>
                    <a:pt x="367" y="267"/>
                  </a:lnTo>
                  <a:lnTo>
                    <a:pt x="364" y="271"/>
                  </a:lnTo>
                  <a:lnTo>
                    <a:pt x="362" y="274"/>
                  </a:lnTo>
                  <a:lnTo>
                    <a:pt x="316" y="308"/>
                  </a:lnTo>
                  <a:lnTo>
                    <a:pt x="275" y="345"/>
                  </a:lnTo>
                  <a:lnTo>
                    <a:pt x="240" y="384"/>
                  </a:lnTo>
                  <a:lnTo>
                    <a:pt x="209" y="423"/>
                  </a:lnTo>
                  <a:lnTo>
                    <a:pt x="183" y="465"/>
                  </a:lnTo>
                  <a:lnTo>
                    <a:pt x="162" y="507"/>
                  </a:lnTo>
                  <a:lnTo>
                    <a:pt x="145" y="551"/>
                  </a:lnTo>
                  <a:lnTo>
                    <a:pt x="133" y="595"/>
                  </a:lnTo>
                  <a:lnTo>
                    <a:pt x="123" y="639"/>
                  </a:lnTo>
                  <a:lnTo>
                    <a:pt x="119" y="684"/>
                  </a:lnTo>
                  <a:lnTo>
                    <a:pt x="118" y="728"/>
                  </a:lnTo>
                  <a:lnTo>
                    <a:pt x="120" y="772"/>
                  </a:lnTo>
                  <a:lnTo>
                    <a:pt x="125" y="816"/>
                  </a:lnTo>
                  <a:lnTo>
                    <a:pt x="135" y="858"/>
                  </a:lnTo>
                  <a:lnTo>
                    <a:pt x="146" y="900"/>
                  </a:lnTo>
                  <a:lnTo>
                    <a:pt x="161" y="941"/>
                  </a:lnTo>
                  <a:lnTo>
                    <a:pt x="178" y="980"/>
                  </a:lnTo>
                  <a:lnTo>
                    <a:pt x="198" y="1016"/>
                  </a:lnTo>
                  <a:lnTo>
                    <a:pt x="220" y="1052"/>
                  </a:lnTo>
                  <a:lnTo>
                    <a:pt x="244" y="1084"/>
                  </a:lnTo>
                  <a:lnTo>
                    <a:pt x="270" y="1115"/>
                  </a:lnTo>
                  <a:lnTo>
                    <a:pt x="297" y="1143"/>
                  </a:lnTo>
                  <a:lnTo>
                    <a:pt x="327" y="1168"/>
                  </a:lnTo>
                  <a:lnTo>
                    <a:pt x="357" y="1189"/>
                  </a:lnTo>
                  <a:lnTo>
                    <a:pt x="360" y="1191"/>
                  </a:lnTo>
                  <a:lnTo>
                    <a:pt x="363" y="1192"/>
                  </a:lnTo>
                  <a:lnTo>
                    <a:pt x="365" y="1192"/>
                  </a:lnTo>
                  <a:lnTo>
                    <a:pt x="368" y="1192"/>
                  </a:lnTo>
                  <a:lnTo>
                    <a:pt x="371" y="1192"/>
                  </a:lnTo>
                  <a:lnTo>
                    <a:pt x="372" y="1191"/>
                  </a:lnTo>
                  <a:lnTo>
                    <a:pt x="373" y="1189"/>
                  </a:lnTo>
                  <a:lnTo>
                    <a:pt x="374" y="1187"/>
                  </a:lnTo>
                  <a:lnTo>
                    <a:pt x="374" y="1183"/>
                  </a:lnTo>
                  <a:lnTo>
                    <a:pt x="373" y="1178"/>
                  </a:lnTo>
                  <a:lnTo>
                    <a:pt x="362" y="1144"/>
                  </a:lnTo>
                  <a:lnTo>
                    <a:pt x="354" y="1114"/>
                  </a:lnTo>
                  <a:lnTo>
                    <a:pt x="349" y="1087"/>
                  </a:lnTo>
                  <a:lnTo>
                    <a:pt x="346" y="1064"/>
                  </a:lnTo>
                  <a:lnTo>
                    <a:pt x="343" y="1044"/>
                  </a:lnTo>
                  <a:lnTo>
                    <a:pt x="342" y="1026"/>
                  </a:lnTo>
                  <a:lnTo>
                    <a:pt x="343" y="1009"/>
                  </a:lnTo>
                  <a:lnTo>
                    <a:pt x="345" y="992"/>
                  </a:lnTo>
                  <a:lnTo>
                    <a:pt x="347" y="974"/>
                  </a:lnTo>
                  <a:lnTo>
                    <a:pt x="350" y="956"/>
                  </a:lnTo>
                  <a:lnTo>
                    <a:pt x="352" y="936"/>
                  </a:lnTo>
                  <a:lnTo>
                    <a:pt x="354" y="914"/>
                  </a:lnTo>
                  <a:lnTo>
                    <a:pt x="355" y="887"/>
                  </a:lnTo>
                  <a:lnTo>
                    <a:pt x="356" y="858"/>
                  </a:lnTo>
                  <a:lnTo>
                    <a:pt x="355" y="825"/>
                  </a:lnTo>
                  <a:lnTo>
                    <a:pt x="355" y="784"/>
                  </a:lnTo>
                  <a:lnTo>
                    <a:pt x="357" y="743"/>
                  </a:lnTo>
                  <a:lnTo>
                    <a:pt x="360" y="701"/>
                  </a:lnTo>
                  <a:lnTo>
                    <a:pt x="368" y="659"/>
                  </a:lnTo>
                  <a:lnTo>
                    <a:pt x="378" y="617"/>
                  </a:lnTo>
                  <a:lnTo>
                    <a:pt x="393" y="575"/>
                  </a:lnTo>
                  <a:lnTo>
                    <a:pt x="411" y="533"/>
                  </a:lnTo>
                  <a:lnTo>
                    <a:pt x="434" y="491"/>
                  </a:lnTo>
                  <a:lnTo>
                    <a:pt x="461" y="450"/>
                  </a:lnTo>
                  <a:lnTo>
                    <a:pt x="495" y="409"/>
                  </a:lnTo>
                  <a:lnTo>
                    <a:pt x="533" y="369"/>
                  </a:lnTo>
                  <a:lnTo>
                    <a:pt x="578" y="330"/>
                  </a:lnTo>
                  <a:lnTo>
                    <a:pt x="631" y="293"/>
                  </a:lnTo>
                  <a:lnTo>
                    <a:pt x="611" y="264"/>
                  </a:lnTo>
                  <a:lnTo>
                    <a:pt x="596" y="237"/>
                  </a:lnTo>
                  <a:lnTo>
                    <a:pt x="588" y="211"/>
                  </a:lnTo>
                  <a:lnTo>
                    <a:pt x="585" y="186"/>
                  </a:lnTo>
                  <a:lnTo>
                    <a:pt x="585" y="162"/>
                  </a:lnTo>
                  <a:lnTo>
                    <a:pt x="590" y="139"/>
                  </a:lnTo>
                  <a:lnTo>
                    <a:pt x="598" y="118"/>
                  </a:lnTo>
                  <a:lnTo>
                    <a:pt x="610" y="97"/>
                  </a:lnTo>
                  <a:lnTo>
                    <a:pt x="625" y="78"/>
                  </a:lnTo>
                  <a:lnTo>
                    <a:pt x="640" y="61"/>
                  </a:lnTo>
                  <a:lnTo>
                    <a:pt x="658" y="45"/>
                  </a:lnTo>
                  <a:lnTo>
                    <a:pt x="672" y="35"/>
                  </a:lnTo>
                  <a:lnTo>
                    <a:pt x="688" y="25"/>
                  </a:lnTo>
                  <a:lnTo>
                    <a:pt x="704" y="17"/>
                  </a:lnTo>
                  <a:lnTo>
                    <a:pt x="722" y="10"/>
                  </a:lnTo>
                  <a:lnTo>
                    <a:pt x="742" y="5"/>
                  </a:lnTo>
                  <a:lnTo>
                    <a:pt x="762" y="1"/>
                  </a:lnTo>
                  <a:lnTo>
                    <a:pt x="782" y="0"/>
                  </a:lnTo>
                  <a:close/>
                </a:path>
              </a:pathLst>
            </a:custGeom>
            <a:solidFill>
              <a:srgbClr val="000000"/>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215"/>
            </a:p>
          </p:txBody>
        </p:sp>
        <p:sp>
          <p:nvSpPr>
            <p:cNvPr id="48" name="Freeform 15">
              <a:extLst>
                <a:ext uri="{FF2B5EF4-FFF2-40B4-BE49-F238E27FC236}">
                  <a16:creationId xmlns:a16="http://schemas.microsoft.com/office/drawing/2014/main" id="{0CC0291F-C080-4E17-974C-87F366A44F4D}"/>
                </a:ext>
              </a:extLst>
            </p:cNvPr>
            <p:cNvSpPr>
              <a:spLocks noEditPoints="1"/>
            </p:cNvSpPr>
            <p:nvPr/>
          </p:nvSpPr>
          <p:spPr bwMode="auto">
            <a:xfrm>
              <a:off x="4468" y="2865"/>
              <a:ext cx="40" cy="39"/>
            </a:xfrm>
            <a:custGeom>
              <a:avLst/>
              <a:gdLst>
                <a:gd name="T0" fmla="*/ 59 w 119"/>
                <a:gd name="T1" fmla="*/ 9 h 118"/>
                <a:gd name="T2" fmla="*/ 43 w 119"/>
                <a:gd name="T3" fmla="*/ 11 h 118"/>
                <a:gd name="T4" fmla="*/ 30 w 119"/>
                <a:gd name="T5" fmla="*/ 19 h 118"/>
                <a:gd name="T6" fmla="*/ 19 w 119"/>
                <a:gd name="T7" fmla="*/ 29 h 118"/>
                <a:gd name="T8" fmla="*/ 12 w 119"/>
                <a:gd name="T9" fmla="*/ 43 h 118"/>
                <a:gd name="T10" fmla="*/ 10 w 119"/>
                <a:gd name="T11" fmla="*/ 58 h 118"/>
                <a:gd name="T12" fmla="*/ 12 w 119"/>
                <a:gd name="T13" fmla="*/ 74 h 118"/>
                <a:gd name="T14" fmla="*/ 19 w 119"/>
                <a:gd name="T15" fmla="*/ 88 h 118"/>
                <a:gd name="T16" fmla="*/ 30 w 119"/>
                <a:gd name="T17" fmla="*/ 98 h 118"/>
                <a:gd name="T18" fmla="*/ 43 w 119"/>
                <a:gd name="T19" fmla="*/ 105 h 118"/>
                <a:gd name="T20" fmla="*/ 59 w 119"/>
                <a:gd name="T21" fmla="*/ 108 h 118"/>
                <a:gd name="T22" fmla="*/ 75 w 119"/>
                <a:gd name="T23" fmla="*/ 105 h 118"/>
                <a:gd name="T24" fmla="*/ 88 w 119"/>
                <a:gd name="T25" fmla="*/ 98 h 118"/>
                <a:gd name="T26" fmla="*/ 99 w 119"/>
                <a:gd name="T27" fmla="*/ 88 h 118"/>
                <a:gd name="T28" fmla="*/ 106 w 119"/>
                <a:gd name="T29" fmla="*/ 74 h 118"/>
                <a:gd name="T30" fmla="*/ 108 w 119"/>
                <a:gd name="T31" fmla="*/ 58 h 118"/>
                <a:gd name="T32" fmla="*/ 106 w 119"/>
                <a:gd name="T33" fmla="*/ 43 h 118"/>
                <a:gd name="T34" fmla="*/ 99 w 119"/>
                <a:gd name="T35" fmla="*/ 29 h 118"/>
                <a:gd name="T36" fmla="*/ 88 w 119"/>
                <a:gd name="T37" fmla="*/ 19 h 118"/>
                <a:gd name="T38" fmla="*/ 75 w 119"/>
                <a:gd name="T39" fmla="*/ 11 h 118"/>
                <a:gd name="T40" fmla="*/ 59 w 119"/>
                <a:gd name="T41" fmla="*/ 9 h 118"/>
                <a:gd name="T42" fmla="*/ 59 w 119"/>
                <a:gd name="T43" fmla="*/ 0 h 118"/>
                <a:gd name="T44" fmla="*/ 78 w 119"/>
                <a:gd name="T45" fmla="*/ 2 h 118"/>
                <a:gd name="T46" fmla="*/ 95 w 119"/>
                <a:gd name="T47" fmla="*/ 10 h 118"/>
                <a:gd name="T48" fmla="*/ 107 w 119"/>
                <a:gd name="T49" fmla="*/ 24 h 118"/>
                <a:gd name="T50" fmla="*/ 116 w 119"/>
                <a:gd name="T51" fmla="*/ 39 h 118"/>
                <a:gd name="T52" fmla="*/ 119 w 119"/>
                <a:gd name="T53" fmla="*/ 58 h 118"/>
                <a:gd name="T54" fmla="*/ 116 w 119"/>
                <a:gd name="T55" fmla="*/ 77 h 118"/>
                <a:gd name="T56" fmla="*/ 107 w 119"/>
                <a:gd name="T57" fmla="*/ 93 h 118"/>
                <a:gd name="T58" fmla="*/ 95 w 119"/>
                <a:gd name="T59" fmla="*/ 106 h 118"/>
                <a:gd name="T60" fmla="*/ 78 w 119"/>
                <a:gd name="T61" fmla="*/ 115 h 118"/>
                <a:gd name="T62" fmla="*/ 59 w 119"/>
                <a:gd name="T63" fmla="*/ 118 h 118"/>
                <a:gd name="T64" fmla="*/ 40 w 119"/>
                <a:gd name="T65" fmla="*/ 115 h 118"/>
                <a:gd name="T66" fmla="*/ 24 w 119"/>
                <a:gd name="T67" fmla="*/ 106 h 118"/>
                <a:gd name="T68" fmla="*/ 12 w 119"/>
                <a:gd name="T69" fmla="*/ 93 h 118"/>
                <a:gd name="T70" fmla="*/ 3 w 119"/>
                <a:gd name="T71" fmla="*/ 77 h 118"/>
                <a:gd name="T72" fmla="*/ 0 w 119"/>
                <a:gd name="T73" fmla="*/ 58 h 118"/>
                <a:gd name="T74" fmla="*/ 3 w 119"/>
                <a:gd name="T75" fmla="*/ 39 h 118"/>
                <a:gd name="T76" fmla="*/ 12 w 119"/>
                <a:gd name="T77" fmla="*/ 24 h 118"/>
                <a:gd name="T78" fmla="*/ 24 w 119"/>
                <a:gd name="T79" fmla="*/ 10 h 118"/>
                <a:gd name="T80" fmla="*/ 40 w 119"/>
                <a:gd name="T81" fmla="*/ 2 h 118"/>
                <a:gd name="T82" fmla="*/ 59 w 119"/>
                <a:gd name="T83" fmla="*/ 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19" h="118">
                  <a:moveTo>
                    <a:pt x="59" y="9"/>
                  </a:moveTo>
                  <a:lnTo>
                    <a:pt x="43" y="11"/>
                  </a:lnTo>
                  <a:lnTo>
                    <a:pt x="30" y="19"/>
                  </a:lnTo>
                  <a:lnTo>
                    <a:pt x="19" y="29"/>
                  </a:lnTo>
                  <a:lnTo>
                    <a:pt x="12" y="43"/>
                  </a:lnTo>
                  <a:lnTo>
                    <a:pt x="10" y="58"/>
                  </a:lnTo>
                  <a:lnTo>
                    <a:pt x="12" y="74"/>
                  </a:lnTo>
                  <a:lnTo>
                    <a:pt x="19" y="88"/>
                  </a:lnTo>
                  <a:lnTo>
                    <a:pt x="30" y="98"/>
                  </a:lnTo>
                  <a:lnTo>
                    <a:pt x="43" y="105"/>
                  </a:lnTo>
                  <a:lnTo>
                    <a:pt x="59" y="108"/>
                  </a:lnTo>
                  <a:lnTo>
                    <a:pt x="75" y="105"/>
                  </a:lnTo>
                  <a:lnTo>
                    <a:pt x="88" y="98"/>
                  </a:lnTo>
                  <a:lnTo>
                    <a:pt x="99" y="88"/>
                  </a:lnTo>
                  <a:lnTo>
                    <a:pt x="106" y="74"/>
                  </a:lnTo>
                  <a:lnTo>
                    <a:pt x="108" y="58"/>
                  </a:lnTo>
                  <a:lnTo>
                    <a:pt x="106" y="43"/>
                  </a:lnTo>
                  <a:lnTo>
                    <a:pt x="99" y="29"/>
                  </a:lnTo>
                  <a:lnTo>
                    <a:pt x="88" y="19"/>
                  </a:lnTo>
                  <a:lnTo>
                    <a:pt x="75" y="11"/>
                  </a:lnTo>
                  <a:lnTo>
                    <a:pt x="59" y="9"/>
                  </a:lnTo>
                  <a:close/>
                  <a:moveTo>
                    <a:pt x="59" y="0"/>
                  </a:moveTo>
                  <a:lnTo>
                    <a:pt x="78" y="2"/>
                  </a:lnTo>
                  <a:lnTo>
                    <a:pt x="95" y="10"/>
                  </a:lnTo>
                  <a:lnTo>
                    <a:pt x="107" y="24"/>
                  </a:lnTo>
                  <a:lnTo>
                    <a:pt x="116" y="39"/>
                  </a:lnTo>
                  <a:lnTo>
                    <a:pt x="119" y="58"/>
                  </a:lnTo>
                  <a:lnTo>
                    <a:pt x="116" y="77"/>
                  </a:lnTo>
                  <a:lnTo>
                    <a:pt x="107" y="93"/>
                  </a:lnTo>
                  <a:lnTo>
                    <a:pt x="95" y="106"/>
                  </a:lnTo>
                  <a:lnTo>
                    <a:pt x="78" y="115"/>
                  </a:lnTo>
                  <a:lnTo>
                    <a:pt x="59" y="118"/>
                  </a:lnTo>
                  <a:lnTo>
                    <a:pt x="40" y="115"/>
                  </a:lnTo>
                  <a:lnTo>
                    <a:pt x="24" y="106"/>
                  </a:lnTo>
                  <a:lnTo>
                    <a:pt x="12" y="93"/>
                  </a:lnTo>
                  <a:lnTo>
                    <a:pt x="3" y="77"/>
                  </a:lnTo>
                  <a:lnTo>
                    <a:pt x="0" y="58"/>
                  </a:lnTo>
                  <a:lnTo>
                    <a:pt x="3" y="39"/>
                  </a:lnTo>
                  <a:lnTo>
                    <a:pt x="12" y="24"/>
                  </a:lnTo>
                  <a:lnTo>
                    <a:pt x="24" y="10"/>
                  </a:lnTo>
                  <a:lnTo>
                    <a:pt x="40" y="2"/>
                  </a:lnTo>
                  <a:lnTo>
                    <a:pt x="59" y="0"/>
                  </a:lnTo>
                  <a:close/>
                </a:path>
              </a:pathLst>
            </a:custGeom>
            <a:solidFill>
              <a:srgbClr val="000000"/>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215"/>
            </a:p>
          </p:txBody>
        </p:sp>
        <p:sp>
          <p:nvSpPr>
            <p:cNvPr id="49" name="Freeform 16">
              <a:extLst>
                <a:ext uri="{FF2B5EF4-FFF2-40B4-BE49-F238E27FC236}">
                  <a16:creationId xmlns:a16="http://schemas.microsoft.com/office/drawing/2014/main" id="{12E7DFF1-B3FE-428A-979D-5DCA6293D8B7}"/>
                </a:ext>
              </a:extLst>
            </p:cNvPr>
            <p:cNvSpPr>
              <a:spLocks/>
            </p:cNvSpPr>
            <p:nvPr/>
          </p:nvSpPr>
          <p:spPr bwMode="auto">
            <a:xfrm>
              <a:off x="4479" y="2874"/>
              <a:ext cx="17" cy="20"/>
            </a:xfrm>
            <a:custGeom>
              <a:avLst/>
              <a:gdLst>
                <a:gd name="T0" fmla="*/ 27 w 52"/>
                <a:gd name="T1" fmla="*/ 0 h 60"/>
                <a:gd name="T2" fmla="*/ 36 w 52"/>
                <a:gd name="T3" fmla="*/ 2 h 60"/>
                <a:gd name="T4" fmla="*/ 44 w 52"/>
                <a:gd name="T5" fmla="*/ 5 h 60"/>
                <a:gd name="T6" fmla="*/ 49 w 52"/>
                <a:gd name="T7" fmla="*/ 13 h 60"/>
                <a:gd name="T8" fmla="*/ 51 w 52"/>
                <a:gd name="T9" fmla="*/ 21 h 60"/>
                <a:gd name="T10" fmla="*/ 43 w 52"/>
                <a:gd name="T11" fmla="*/ 21 h 60"/>
                <a:gd name="T12" fmla="*/ 42 w 52"/>
                <a:gd name="T13" fmla="*/ 17 h 60"/>
                <a:gd name="T14" fmla="*/ 40 w 52"/>
                <a:gd name="T15" fmla="*/ 14 h 60"/>
                <a:gd name="T16" fmla="*/ 36 w 52"/>
                <a:gd name="T17" fmla="*/ 11 h 60"/>
                <a:gd name="T18" fmla="*/ 32 w 52"/>
                <a:gd name="T19" fmla="*/ 9 h 60"/>
                <a:gd name="T20" fmla="*/ 28 w 52"/>
                <a:gd name="T21" fmla="*/ 9 h 60"/>
                <a:gd name="T22" fmla="*/ 20 w 52"/>
                <a:gd name="T23" fmla="*/ 10 h 60"/>
                <a:gd name="T24" fmla="*/ 13 w 52"/>
                <a:gd name="T25" fmla="*/ 16 h 60"/>
                <a:gd name="T26" fmla="*/ 10 w 52"/>
                <a:gd name="T27" fmla="*/ 22 h 60"/>
                <a:gd name="T28" fmla="*/ 9 w 52"/>
                <a:gd name="T29" fmla="*/ 30 h 60"/>
                <a:gd name="T30" fmla="*/ 10 w 52"/>
                <a:gd name="T31" fmla="*/ 39 h 60"/>
                <a:gd name="T32" fmla="*/ 14 w 52"/>
                <a:gd name="T33" fmla="*/ 45 h 60"/>
                <a:gd name="T34" fmla="*/ 20 w 52"/>
                <a:gd name="T35" fmla="*/ 50 h 60"/>
                <a:gd name="T36" fmla="*/ 28 w 52"/>
                <a:gd name="T37" fmla="*/ 51 h 60"/>
                <a:gd name="T38" fmla="*/ 32 w 52"/>
                <a:gd name="T39" fmla="*/ 51 h 60"/>
                <a:gd name="T40" fmla="*/ 36 w 52"/>
                <a:gd name="T41" fmla="*/ 49 h 60"/>
                <a:gd name="T42" fmla="*/ 40 w 52"/>
                <a:gd name="T43" fmla="*/ 47 h 60"/>
                <a:gd name="T44" fmla="*/ 42 w 52"/>
                <a:gd name="T45" fmla="*/ 44 h 60"/>
                <a:gd name="T46" fmla="*/ 43 w 52"/>
                <a:gd name="T47" fmla="*/ 40 h 60"/>
                <a:gd name="T48" fmla="*/ 52 w 52"/>
                <a:gd name="T49" fmla="*/ 40 h 60"/>
                <a:gd name="T50" fmla="*/ 47 w 52"/>
                <a:gd name="T51" fmla="*/ 50 h 60"/>
                <a:gd name="T52" fmla="*/ 39 w 52"/>
                <a:gd name="T53" fmla="*/ 58 h 60"/>
                <a:gd name="T54" fmla="*/ 28 w 52"/>
                <a:gd name="T55" fmla="*/ 60 h 60"/>
                <a:gd name="T56" fmla="*/ 16 w 52"/>
                <a:gd name="T57" fmla="*/ 58 h 60"/>
                <a:gd name="T58" fmla="*/ 7 w 52"/>
                <a:gd name="T59" fmla="*/ 51 h 60"/>
                <a:gd name="T60" fmla="*/ 2 w 52"/>
                <a:gd name="T61" fmla="*/ 42 h 60"/>
                <a:gd name="T62" fmla="*/ 0 w 52"/>
                <a:gd name="T63" fmla="*/ 30 h 60"/>
                <a:gd name="T64" fmla="*/ 2 w 52"/>
                <a:gd name="T65" fmla="*/ 19 h 60"/>
                <a:gd name="T66" fmla="*/ 7 w 52"/>
                <a:gd name="T67" fmla="*/ 9 h 60"/>
                <a:gd name="T68" fmla="*/ 15 w 52"/>
                <a:gd name="T69" fmla="*/ 3 h 60"/>
                <a:gd name="T70" fmla="*/ 27 w 52"/>
                <a:gd name="T71"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2" h="60">
                  <a:moveTo>
                    <a:pt x="27" y="0"/>
                  </a:moveTo>
                  <a:lnTo>
                    <a:pt x="36" y="2"/>
                  </a:lnTo>
                  <a:lnTo>
                    <a:pt x="44" y="5"/>
                  </a:lnTo>
                  <a:lnTo>
                    <a:pt x="49" y="13"/>
                  </a:lnTo>
                  <a:lnTo>
                    <a:pt x="51" y="21"/>
                  </a:lnTo>
                  <a:lnTo>
                    <a:pt x="43" y="21"/>
                  </a:lnTo>
                  <a:lnTo>
                    <a:pt x="42" y="17"/>
                  </a:lnTo>
                  <a:lnTo>
                    <a:pt x="40" y="14"/>
                  </a:lnTo>
                  <a:lnTo>
                    <a:pt x="36" y="11"/>
                  </a:lnTo>
                  <a:lnTo>
                    <a:pt x="32" y="9"/>
                  </a:lnTo>
                  <a:lnTo>
                    <a:pt x="28" y="9"/>
                  </a:lnTo>
                  <a:lnTo>
                    <a:pt x="20" y="10"/>
                  </a:lnTo>
                  <a:lnTo>
                    <a:pt x="13" y="16"/>
                  </a:lnTo>
                  <a:lnTo>
                    <a:pt x="10" y="22"/>
                  </a:lnTo>
                  <a:lnTo>
                    <a:pt x="9" y="30"/>
                  </a:lnTo>
                  <a:lnTo>
                    <a:pt x="10" y="39"/>
                  </a:lnTo>
                  <a:lnTo>
                    <a:pt x="14" y="45"/>
                  </a:lnTo>
                  <a:lnTo>
                    <a:pt x="20" y="50"/>
                  </a:lnTo>
                  <a:lnTo>
                    <a:pt x="28" y="51"/>
                  </a:lnTo>
                  <a:lnTo>
                    <a:pt x="32" y="51"/>
                  </a:lnTo>
                  <a:lnTo>
                    <a:pt x="36" y="49"/>
                  </a:lnTo>
                  <a:lnTo>
                    <a:pt x="40" y="47"/>
                  </a:lnTo>
                  <a:lnTo>
                    <a:pt x="42" y="44"/>
                  </a:lnTo>
                  <a:lnTo>
                    <a:pt x="43" y="40"/>
                  </a:lnTo>
                  <a:lnTo>
                    <a:pt x="52" y="40"/>
                  </a:lnTo>
                  <a:lnTo>
                    <a:pt x="47" y="50"/>
                  </a:lnTo>
                  <a:lnTo>
                    <a:pt x="39" y="58"/>
                  </a:lnTo>
                  <a:lnTo>
                    <a:pt x="28" y="60"/>
                  </a:lnTo>
                  <a:lnTo>
                    <a:pt x="16" y="58"/>
                  </a:lnTo>
                  <a:lnTo>
                    <a:pt x="7" y="51"/>
                  </a:lnTo>
                  <a:lnTo>
                    <a:pt x="2" y="42"/>
                  </a:lnTo>
                  <a:lnTo>
                    <a:pt x="0" y="30"/>
                  </a:lnTo>
                  <a:lnTo>
                    <a:pt x="2" y="19"/>
                  </a:lnTo>
                  <a:lnTo>
                    <a:pt x="7" y="9"/>
                  </a:lnTo>
                  <a:lnTo>
                    <a:pt x="15" y="3"/>
                  </a:lnTo>
                  <a:lnTo>
                    <a:pt x="27" y="0"/>
                  </a:lnTo>
                  <a:close/>
                </a:path>
              </a:pathLst>
            </a:custGeom>
            <a:solidFill>
              <a:srgbClr val="000000"/>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215"/>
            </a:p>
          </p:txBody>
        </p:sp>
        <p:sp>
          <p:nvSpPr>
            <p:cNvPr id="50" name="Freeform 17">
              <a:extLst>
                <a:ext uri="{FF2B5EF4-FFF2-40B4-BE49-F238E27FC236}">
                  <a16:creationId xmlns:a16="http://schemas.microsoft.com/office/drawing/2014/main" id="{E85CC62C-04B5-453A-B70E-B464CF6A716F}"/>
                </a:ext>
              </a:extLst>
            </p:cNvPr>
            <p:cNvSpPr>
              <a:spLocks noEditPoints="1"/>
            </p:cNvSpPr>
            <p:nvPr/>
          </p:nvSpPr>
          <p:spPr bwMode="auto">
            <a:xfrm>
              <a:off x="4881" y="2929"/>
              <a:ext cx="40" cy="40"/>
            </a:xfrm>
            <a:custGeom>
              <a:avLst/>
              <a:gdLst>
                <a:gd name="T0" fmla="*/ 60 w 119"/>
                <a:gd name="T1" fmla="*/ 10 h 119"/>
                <a:gd name="T2" fmla="*/ 44 w 119"/>
                <a:gd name="T3" fmla="*/ 13 h 119"/>
                <a:gd name="T4" fmla="*/ 30 w 119"/>
                <a:gd name="T5" fmla="*/ 19 h 119"/>
                <a:gd name="T6" fmla="*/ 20 w 119"/>
                <a:gd name="T7" fmla="*/ 30 h 119"/>
                <a:gd name="T8" fmla="*/ 13 w 119"/>
                <a:gd name="T9" fmla="*/ 43 h 119"/>
                <a:gd name="T10" fmla="*/ 11 w 119"/>
                <a:gd name="T11" fmla="*/ 59 h 119"/>
                <a:gd name="T12" fmla="*/ 13 w 119"/>
                <a:gd name="T13" fmla="*/ 75 h 119"/>
                <a:gd name="T14" fmla="*/ 20 w 119"/>
                <a:gd name="T15" fmla="*/ 88 h 119"/>
                <a:gd name="T16" fmla="*/ 30 w 119"/>
                <a:gd name="T17" fmla="*/ 99 h 119"/>
                <a:gd name="T18" fmla="*/ 44 w 119"/>
                <a:gd name="T19" fmla="*/ 106 h 119"/>
                <a:gd name="T20" fmla="*/ 60 w 119"/>
                <a:gd name="T21" fmla="*/ 108 h 119"/>
                <a:gd name="T22" fmla="*/ 76 w 119"/>
                <a:gd name="T23" fmla="*/ 106 h 119"/>
                <a:gd name="T24" fmla="*/ 89 w 119"/>
                <a:gd name="T25" fmla="*/ 99 h 119"/>
                <a:gd name="T26" fmla="*/ 100 w 119"/>
                <a:gd name="T27" fmla="*/ 88 h 119"/>
                <a:gd name="T28" fmla="*/ 107 w 119"/>
                <a:gd name="T29" fmla="*/ 75 h 119"/>
                <a:gd name="T30" fmla="*/ 109 w 119"/>
                <a:gd name="T31" fmla="*/ 59 h 119"/>
                <a:gd name="T32" fmla="*/ 107 w 119"/>
                <a:gd name="T33" fmla="*/ 43 h 119"/>
                <a:gd name="T34" fmla="*/ 100 w 119"/>
                <a:gd name="T35" fmla="*/ 30 h 119"/>
                <a:gd name="T36" fmla="*/ 89 w 119"/>
                <a:gd name="T37" fmla="*/ 19 h 119"/>
                <a:gd name="T38" fmla="*/ 76 w 119"/>
                <a:gd name="T39" fmla="*/ 13 h 119"/>
                <a:gd name="T40" fmla="*/ 60 w 119"/>
                <a:gd name="T41" fmla="*/ 10 h 119"/>
                <a:gd name="T42" fmla="*/ 60 w 119"/>
                <a:gd name="T43" fmla="*/ 0 h 119"/>
                <a:gd name="T44" fmla="*/ 79 w 119"/>
                <a:gd name="T45" fmla="*/ 4 h 119"/>
                <a:gd name="T46" fmla="*/ 94 w 119"/>
                <a:gd name="T47" fmla="*/ 12 h 119"/>
                <a:gd name="T48" fmla="*/ 108 w 119"/>
                <a:gd name="T49" fmla="*/ 25 h 119"/>
                <a:gd name="T50" fmla="*/ 116 w 119"/>
                <a:gd name="T51" fmla="*/ 40 h 119"/>
                <a:gd name="T52" fmla="*/ 119 w 119"/>
                <a:gd name="T53" fmla="*/ 59 h 119"/>
                <a:gd name="T54" fmla="*/ 116 w 119"/>
                <a:gd name="T55" fmla="*/ 78 h 119"/>
                <a:gd name="T56" fmla="*/ 108 w 119"/>
                <a:gd name="T57" fmla="*/ 95 h 119"/>
                <a:gd name="T58" fmla="*/ 94 w 119"/>
                <a:gd name="T59" fmla="*/ 107 h 119"/>
                <a:gd name="T60" fmla="*/ 79 w 119"/>
                <a:gd name="T61" fmla="*/ 116 h 119"/>
                <a:gd name="T62" fmla="*/ 60 w 119"/>
                <a:gd name="T63" fmla="*/ 119 h 119"/>
                <a:gd name="T64" fmla="*/ 41 w 119"/>
                <a:gd name="T65" fmla="*/ 116 h 119"/>
                <a:gd name="T66" fmla="*/ 24 w 119"/>
                <a:gd name="T67" fmla="*/ 107 h 119"/>
                <a:gd name="T68" fmla="*/ 12 w 119"/>
                <a:gd name="T69" fmla="*/ 95 h 119"/>
                <a:gd name="T70" fmla="*/ 3 w 119"/>
                <a:gd name="T71" fmla="*/ 78 h 119"/>
                <a:gd name="T72" fmla="*/ 0 w 119"/>
                <a:gd name="T73" fmla="*/ 59 h 119"/>
                <a:gd name="T74" fmla="*/ 3 w 119"/>
                <a:gd name="T75" fmla="*/ 40 h 119"/>
                <a:gd name="T76" fmla="*/ 12 w 119"/>
                <a:gd name="T77" fmla="*/ 25 h 119"/>
                <a:gd name="T78" fmla="*/ 24 w 119"/>
                <a:gd name="T79" fmla="*/ 12 h 119"/>
                <a:gd name="T80" fmla="*/ 41 w 119"/>
                <a:gd name="T81" fmla="*/ 4 h 119"/>
                <a:gd name="T82" fmla="*/ 60 w 119"/>
                <a:gd name="T83" fmla="*/ 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19" h="119">
                  <a:moveTo>
                    <a:pt x="60" y="10"/>
                  </a:moveTo>
                  <a:lnTo>
                    <a:pt x="44" y="13"/>
                  </a:lnTo>
                  <a:lnTo>
                    <a:pt x="30" y="19"/>
                  </a:lnTo>
                  <a:lnTo>
                    <a:pt x="20" y="30"/>
                  </a:lnTo>
                  <a:lnTo>
                    <a:pt x="13" y="43"/>
                  </a:lnTo>
                  <a:lnTo>
                    <a:pt x="11" y="59"/>
                  </a:lnTo>
                  <a:lnTo>
                    <a:pt x="13" y="75"/>
                  </a:lnTo>
                  <a:lnTo>
                    <a:pt x="20" y="88"/>
                  </a:lnTo>
                  <a:lnTo>
                    <a:pt x="30" y="99"/>
                  </a:lnTo>
                  <a:lnTo>
                    <a:pt x="44" y="106"/>
                  </a:lnTo>
                  <a:lnTo>
                    <a:pt x="60" y="108"/>
                  </a:lnTo>
                  <a:lnTo>
                    <a:pt x="76" y="106"/>
                  </a:lnTo>
                  <a:lnTo>
                    <a:pt x="89" y="99"/>
                  </a:lnTo>
                  <a:lnTo>
                    <a:pt x="100" y="88"/>
                  </a:lnTo>
                  <a:lnTo>
                    <a:pt x="107" y="75"/>
                  </a:lnTo>
                  <a:lnTo>
                    <a:pt x="109" y="59"/>
                  </a:lnTo>
                  <a:lnTo>
                    <a:pt x="107" y="43"/>
                  </a:lnTo>
                  <a:lnTo>
                    <a:pt x="100" y="30"/>
                  </a:lnTo>
                  <a:lnTo>
                    <a:pt x="89" y="19"/>
                  </a:lnTo>
                  <a:lnTo>
                    <a:pt x="76" y="13"/>
                  </a:lnTo>
                  <a:lnTo>
                    <a:pt x="60" y="10"/>
                  </a:lnTo>
                  <a:close/>
                  <a:moveTo>
                    <a:pt x="60" y="0"/>
                  </a:moveTo>
                  <a:lnTo>
                    <a:pt x="79" y="4"/>
                  </a:lnTo>
                  <a:lnTo>
                    <a:pt x="94" y="12"/>
                  </a:lnTo>
                  <a:lnTo>
                    <a:pt x="108" y="25"/>
                  </a:lnTo>
                  <a:lnTo>
                    <a:pt x="116" y="40"/>
                  </a:lnTo>
                  <a:lnTo>
                    <a:pt x="119" y="59"/>
                  </a:lnTo>
                  <a:lnTo>
                    <a:pt x="116" y="78"/>
                  </a:lnTo>
                  <a:lnTo>
                    <a:pt x="108" y="95"/>
                  </a:lnTo>
                  <a:lnTo>
                    <a:pt x="94" y="107"/>
                  </a:lnTo>
                  <a:lnTo>
                    <a:pt x="79" y="116"/>
                  </a:lnTo>
                  <a:lnTo>
                    <a:pt x="60" y="119"/>
                  </a:lnTo>
                  <a:lnTo>
                    <a:pt x="41" y="116"/>
                  </a:lnTo>
                  <a:lnTo>
                    <a:pt x="24" y="107"/>
                  </a:lnTo>
                  <a:lnTo>
                    <a:pt x="12" y="95"/>
                  </a:lnTo>
                  <a:lnTo>
                    <a:pt x="3" y="78"/>
                  </a:lnTo>
                  <a:lnTo>
                    <a:pt x="0" y="59"/>
                  </a:lnTo>
                  <a:lnTo>
                    <a:pt x="3" y="40"/>
                  </a:lnTo>
                  <a:lnTo>
                    <a:pt x="12" y="25"/>
                  </a:lnTo>
                  <a:lnTo>
                    <a:pt x="24" y="12"/>
                  </a:lnTo>
                  <a:lnTo>
                    <a:pt x="41" y="4"/>
                  </a:lnTo>
                  <a:lnTo>
                    <a:pt x="60" y="0"/>
                  </a:lnTo>
                  <a:close/>
                </a:path>
              </a:pathLst>
            </a:custGeom>
            <a:solidFill>
              <a:srgbClr val="000000"/>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215"/>
            </a:p>
          </p:txBody>
        </p:sp>
        <p:sp>
          <p:nvSpPr>
            <p:cNvPr id="51" name="Freeform 18">
              <a:extLst>
                <a:ext uri="{FF2B5EF4-FFF2-40B4-BE49-F238E27FC236}">
                  <a16:creationId xmlns:a16="http://schemas.microsoft.com/office/drawing/2014/main" id="{69C41875-5321-4A21-AAB7-3A4F0D69DF3F}"/>
                </a:ext>
              </a:extLst>
            </p:cNvPr>
            <p:cNvSpPr>
              <a:spLocks noEditPoints="1"/>
            </p:cNvSpPr>
            <p:nvPr/>
          </p:nvSpPr>
          <p:spPr bwMode="auto">
            <a:xfrm>
              <a:off x="4895" y="2940"/>
              <a:ext cx="14" cy="18"/>
            </a:xfrm>
            <a:custGeom>
              <a:avLst/>
              <a:gdLst>
                <a:gd name="T0" fmla="*/ 8 w 42"/>
                <a:gd name="T1" fmla="*/ 6 h 55"/>
                <a:gd name="T2" fmla="*/ 8 w 42"/>
                <a:gd name="T3" fmla="*/ 24 h 55"/>
                <a:gd name="T4" fmla="*/ 19 w 42"/>
                <a:gd name="T5" fmla="*/ 24 h 55"/>
                <a:gd name="T6" fmla="*/ 22 w 42"/>
                <a:gd name="T7" fmla="*/ 24 h 55"/>
                <a:gd name="T8" fmla="*/ 24 w 42"/>
                <a:gd name="T9" fmla="*/ 24 h 55"/>
                <a:gd name="T10" fmla="*/ 27 w 42"/>
                <a:gd name="T11" fmla="*/ 23 h 55"/>
                <a:gd name="T12" fmla="*/ 29 w 42"/>
                <a:gd name="T13" fmla="*/ 22 h 55"/>
                <a:gd name="T14" fmla="*/ 30 w 42"/>
                <a:gd name="T15" fmla="*/ 21 h 55"/>
                <a:gd name="T16" fmla="*/ 31 w 42"/>
                <a:gd name="T17" fmla="*/ 18 h 55"/>
                <a:gd name="T18" fmla="*/ 32 w 42"/>
                <a:gd name="T19" fmla="*/ 15 h 55"/>
                <a:gd name="T20" fmla="*/ 31 w 42"/>
                <a:gd name="T21" fmla="*/ 12 h 55"/>
                <a:gd name="T22" fmla="*/ 30 w 42"/>
                <a:gd name="T23" fmla="*/ 9 h 55"/>
                <a:gd name="T24" fmla="*/ 28 w 42"/>
                <a:gd name="T25" fmla="*/ 8 h 55"/>
                <a:gd name="T26" fmla="*/ 26 w 42"/>
                <a:gd name="T27" fmla="*/ 7 h 55"/>
                <a:gd name="T28" fmla="*/ 23 w 42"/>
                <a:gd name="T29" fmla="*/ 7 h 55"/>
                <a:gd name="T30" fmla="*/ 20 w 42"/>
                <a:gd name="T31" fmla="*/ 6 h 55"/>
                <a:gd name="T32" fmla="*/ 8 w 42"/>
                <a:gd name="T33" fmla="*/ 6 h 55"/>
                <a:gd name="T34" fmla="*/ 0 w 42"/>
                <a:gd name="T35" fmla="*/ 0 h 55"/>
                <a:gd name="T36" fmla="*/ 21 w 42"/>
                <a:gd name="T37" fmla="*/ 0 h 55"/>
                <a:gd name="T38" fmla="*/ 30 w 42"/>
                <a:gd name="T39" fmla="*/ 1 h 55"/>
                <a:gd name="T40" fmla="*/ 36 w 42"/>
                <a:gd name="T41" fmla="*/ 3 h 55"/>
                <a:gd name="T42" fmla="*/ 40 w 42"/>
                <a:gd name="T43" fmla="*/ 8 h 55"/>
                <a:gd name="T44" fmla="*/ 41 w 42"/>
                <a:gd name="T45" fmla="*/ 16 h 55"/>
                <a:gd name="T46" fmla="*/ 41 w 42"/>
                <a:gd name="T47" fmla="*/ 20 h 55"/>
                <a:gd name="T48" fmla="*/ 39 w 42"/>
                <a:gd name="T49" fmla="*/ 24 h 55"/>
                <a:gd name="T50" fmla="*/ 37 w 42"/>
                <a:gd name="T51" fmla="*/ 26 h 55"/>
                <a:gd name="T52" fmla="*/ 34 w 42"/>
                <a:gd name="T53" fmla="*/ 28 h 55"/>
                <a:gd name="T54" fmla="*/ 30 w 42"/>
                <a:gd name="T55" fmla="*/ 30 h 55"/>
                <a:gd name="T56" fmla="*/ 26 w 42"/>
                <a:gd name="T57" fmla="*/ 30 h 55"/>
                <a:gd name="T58" fmla="*/ 42 w 42"/>
                <a:gd name="T59" fmla="*/ 55 h 55"/>
                <a:gd name="T60" fmla="*/ 34 w 42"/>
                <a:gd name="T61" fmla="*/ 55 h 55"/>
                <a:gd name="T62" fmla="*/ 18 w 42"/>
                <a:gd name="T63" fmla="*/ 31 h 55"/>
                <a:gd name="T64" fmla="*/ 8 w 42"/>
                <a:gd name="T65" fmla="*/ 31 h 55"/>
                <a:gd name="T66" fmla="*/ 8 w 42"/>
                <a:gd name="T67" fmla="*/ 55 h 55"/>
                <a:gd name="T68" fmla="*/ 0 w 42"/>
                <a:gd name="T69" fmla="*/ 55 h 55"/>
                <a:gd name="T70" fmla="*/ 0 w 42"/>
                <a:gd name="T71"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 h="55">
                  <a:moveTo>
                    <a:pt x="8" y="6"/>
                  </a:moveTo>
                  <a:lnTo>
                    <a:pt x="8" y="24"/>
                  </a:lnTo>
                  <a:lnTo>
                    <a:pt x="19" y="24"/>
                  </a:lnTo>
                  <a:lnTo>
                    <a:pt x="22" y="24"/>
                  </a:lnTo>
                  <a:lnTo>
                    <a:pt x="24" y="24"/>
                  </a:lnTo>
                  <a:lnTo>
                    <a:pt x="27" y="23"/>
                  </a:lnTo>
                  <a:lnTo>
                    <a:pt x="29" y="22"/>
                  </a:lnTo>
                  <a:lnTo>
                    <a:pt x="30" y="21"/>
                  </a:lnTo>
                  <a:lnTo>
                    <a:pt x="31" y="18"/>
                  </a:lnTo>
                  <a:lnTo>
                    <a:pt x="32" y="15"/>
                  </a:lnTo>
                  <a:lnTo>
                    <a:pt x="31" y="12"/>
                  </a:lnTo>
                  <a:lnTo>
                    <a:pt x="30" y="9"/>
                  </a:lnTo>
                  <a:lnTo>
                    <a:pt x="28" y="8"/>
                  </a:lnTo>
                  <a:lnTo>
                    <a:pt x="26" y="7"/>
                  </a:lnTo>
                  <a:lnTo>
                    <a:pt x="23" y="7"/>
                  </a:lnTo>
                  <a:lnTo>
                    <a:pt x="20" y="6"/>
                  </a:lnTo>
                  <a:lnTo>
                    <a:pt x="8" y="6"/>
                  </a:lnTo>
                  <a:close/>
                  <a:moveTo>
                    <a:pt x="0" y="0"/>
                  </a:moveTo>
                  <a:lnTo>
                    <a:pt x="21" y="0"/>
                  </a:lnTo>
                  <a:lnTo>
                    <a:pt x="30" y="1"/>
                  </a:lnTo>
                  <a:lnTo>
                    <a:pt x="36" y="3"/>
                  </a:lnTo>
                  <a:lnTo>
                    <a:pt x="40" y="8"/>
                  </a:lnTo>
                  <a:lnTo>
                    <a:pt x="41" y="16"/>
                  </a:lnTo>
                  <a:lnTo>
                    <a:pt x="41" y="20"/>
                  </a:lnTo>
                  <a:lnTo>
                    <a:pt x="39" y="24"/>
                  </a:lnTo>
                  <a:lnTo>
                    <a:pt x="37" y="26"/>
                  </a:lnTo>
                  <a:lnTo>
                    <a:pt x="34" y="28"/>
                  </a:lnTo>
                  <a:lnTo>
                    <a:pt x="30" y="30"/>
                  </a:lnTo>
                  <a:lnTo>
                    <a:pt x="26" y="30"/>
                  </a:lnTo>
                  <a:lnTo>
                    <a:pt x="42" y="55"/>
                  </a:lnTo>
                  <a:lnTo>
                    <a:pt x="34" y="55"/>
                  </a:lnTo>
                  <a:lnTo>
                    <a:pt x="18" y="31"/>
                  </a:lnTo>
                  <a:lnTo>
                    <a:pt x="8" y="31"/>
                  </a:lnTo>
                  <a:lnTo>
                    <a:pt x="8" y="55"/>
                  </a:lnTo>
                  <a:lnTo>
                    <a:pt x="0" y="55"/>
                  </a:lnTo>
                  <a:lnTo>
                    <a:pt x="0" y="0"/>
                  </a:lnTo>
                  <a:close/>
                </a:path>
              </a:pathLst>
            </a:custGeom>
            <a:solidFill>
              <a:srgbClr val="000000"/>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215"/>
            </a:p>
          </p:txBody>
        </p:sp>
      </p:grpSp>
    </p:spTree>
    <p:extLst>
      <p:ext uri="{BB962C8B-B14F-4D97-AF65-F5344CB8AC3E}">
        <p14:creationId xmlns:p14="http://schemas.microsoft.com/office/powerpoint/2010/main" val="122039605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par>
                                <p:cTn id="8" presetID="10" presetClass="entr" presetSubtype="0" fill="hold"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fade">
                                      <p:cBhvr>
                                        <p:cTn id="10" dur="500"/>
                                        <p:tgtEl>
                                          <p:spTgt spid="3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3B043DE-F626-4DAE-9606-04C2766C61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4" y="0"/>
            <a:ext cx="9141291" cy="5143500"/>
          </a:xfrm>
          <a:prstGeom prst="rect">
            <a:avLst/>
          </a:prstGeom>
        </p:spPr>
      </p:pic>
      <p:grpSp>
        <p:nvGrpSpPr>
          <p:cNvPr id="12" name="WWF logo"/>
          <p:cNvGrpSpPr>
            <a:grpSpLocks noChangeAspect="1"/>
          </p:cNvGrpSpPr>
          <p:nvPr/>
        </p:nvGrpSpPr>
        <p:grpSpPr bwMode="auto">
          <a:xfrm>
            <a:off x="8077200" y="209550"/>
            <a:ext cx="807878" cy="1068512"/>
            <a:chOff x="4224" y="2136"/>
            <a:chExt cx="871" cy="1152"/>
          </a:xfrm>
        </p:grpSpPr>
        <p:sp>
          <p:nvSpPr>
            <p:cNvPr id="13" name="AutoShape 3"/>
            <p:cNvSpPr>
              <a:spLocks noChangeAspect="1" noChangeArrowheads="1" noTextEdit="1"/>
            </p:cNvSpPr>
            <p:nvPr/>
          </p:nvSpPr>
          <p:spPr bwMode="auto">
            <a:xfrm>
              <a:off x="4224" y="2136"/>
              <a:ext cx="871" cy="115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215"/>
            </a:p>
          </p:txBody>
        </p:sp>
        <p:sp>
          <p:nvSpPr>
            <p:cNvPr id="14" name="Rectangle 5"/>
            <p:cNvSpPr>
              <a:spLocks noChangeArrowheads="1"/>
            </p:cNvSpPr>
            <p:nvPr/>
          </p:nvSpPr>
          <p:spPr bwMode="auto">
            <a:xfrm>
              <a:off x="4224" y="2136"/>
              <a:ext cx="871" cy="1152"/>
            </a:xfrm>
            <a:prstGeom prst="rect">
              <a:avLst/>
            </a:prstGeom>
            <a:noFill/>
            <a:ln w="0">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215"/>
            </a:p>
          </p:txBody>
        </p:sp>
        <p:sp>
          <p:nvSpPr>
            <p:cNvPr id="15" name="Freeform 6"/>
            <p:cNvSpPr>
              <a:spLocks/>
            </p:cNvSpPr>
            <p:nvPr/>
          </p:nvSpPr>
          <p:spPr bwMode="auto">
            <a:xfrm>
              <a:off x="4224" y="2145"/>
              <a:ext cx="863" cy="1143"/>
            </a:xfrm>
            <a:custGeom>
              <a:avLst/>
              <a:gdLst>
                <a:gd name="T0" fmla="*/ 379 w 2589"/>
                <a:gd name="T1" fmla="*/ 0 h 3430"/>
                <a:gd name="T2" fmla="*/ 2211 w 2589"/>
                <a:gd name="T3" fmla="*/ 0 h 3430"/>
                <a:gd name="T4" fmla="*/ 2258 w 2589"/>
                <a:gd name="T5" fmla="*/ 3 h 3430"/>
                <a:gd name="T6" fmla="*/ 2305 w 2589"/>
                <a:gd name="T7" fmla="*/ 12 h 3430"/>
                <a:gd name="T8" fmla="*/ 2348 w 2589"/>
                <a:gd name="T9" fmla="*/ 25 h 3430"/>
                <a:gd name="T10" fmla="*/ 2388 w 2589"/>
                <a:gd name="T11" fmla="*/ 44 h 3430"/>
                <a:gd name="T12" fmla="*/ 2427 w 2589"/>
                <a:gd name="T13" fmla="*/ 68 h 3430"/>
                <a:gd name="T14" fmla="*/ 2462 w 2589"/>
                <a:gd name="T15" fmla="*/ 95 h 3430"/>
                <a:gd name="T16" fmla="*/ 2493 w 2589"/>
                <a:gd name="T17" fmla="*/ 127 h 3430"/>
                <a:gd name="T18" fmla="*/ 2522 w 2589"/>
                <a:gd name="T19" fmla="*/ 163 h 3430"/>
                <a:gd name="T20" fmla="*/ 2545 w 2589"/>
                <a:gd name="T21" fmla="*/ 200 h 3430"/>
                <a:gd name="T22" fmla="*/ 2564 w 2589"/>
                <a:gd name="T23" fmla="*/ 241 h 3430"/>
                <a:gd name="T24" fmla="*/ 2577 w 2589"/>
                <a:gd name="T25" fmla="*/ 285 h 3430"/>
                <a:gd name="T26" fmla="*/ 2587 w 2589"/>
                <a:gd name="T27" fmla="*/ 331 h 3430"/>
                <a:gd name="T28" fmla="*/ 2589 w 2589"/>
                <a:gd name="T29" fmla="*/ 378 h 3430"/>
                <a:gd name="T30" fmla="*/ 2589 w 2589"/>
                <a:gd name="T31" fmla="*/ 3053 h 3430"/>
                <a:gd name="T32" fmla="*/ 2587 w 2589"/>
                <a:gd name="T33" fmla="*/ 3100 h 3430"/>
                <a:gd name="T34" fmla="*/ 2577 w 2589"/>
                <a:gd name="T35" fmla="*/ 3145 h 3430"/>
                <a:gd name="T36" fmla="*/ 2564 w 2589"/>
                <a:gd name="T37" fmla="*/ 3189 h 3430"/>
                <a:gd name="T38" fmla="*/ 2545 w 2589"/>
                <a:gd name="T39" fmla="*/ 3230 h 3430"/>
                <a:gd name="T40" fmla="*/ 2522 w 2589"/>
                <a:gd name="T41" fmla="*/ 3269 h 3430"/>
                <a:gd name="T42" fmla="*/ 2494 w 2589"/>
                <a:gd name="T43" fmla="*/ 3303 h 3430"/>
                <a:gd name="T44" fmla="*/ 2462 w 2589"/>
                <a:gd name="T45" fmla="*/ 3335 h 3430"/>
                <a:gd name="T46" fmla="*/ 2427 w 2589"/>
                <a:gd name="T47" fmla="*/ 3362 h 3430"/>
                <a:gd name="T48" fmla="*/ 2388 w 2589"/>
                <a:gd name="T49" fmla="*/ 3386 h 3430"/>
                <a:gd name="T50" fmla="*/ 2348 w 2589"/>
                <a:gd name="T51" fmla="*/ 3405 h 3430"/>
                <a:gd name="T52" fmla="*/ 2305 w 2589"/>
                <a:gd name="T53" fmla="*/ 3418 h 3430"/>
                <a:gd name="T54" fmla="*/ 2258 w 2589"/>
                <a:gd name="T55" fmla="*/ 3427 h 3430"/>
                <a:gd name="T56" fmla="*/ 2211 w 2589"/>
                <a:gd name="T57" fmla="*/ 3430 h 3430"/>
                <a:gd name="T58" fmla="*/ 379 w 2589"/>
                <a:gd name="T59" fmla="*/ 3430 h 3430"/>
                <a:gd name="T60" fmla="*/ 331 w 2589"/>
                <a:gd name="T61" fmla="*/ 3427 h 3430"/>
                <a:gd name="T62" fmla="*/ 285 w 2589"/>
                <a:gd name="T63" fmla="*/ 3418 h 3430"/>
                <a:gd name="T64" fmla="*/ 241 w 2589"/>
                <a:gd name="T65" fmla="*/ 3405 h 3430"/>
                <a:gd name="T66" fmla="*/ 200 w 2589"/>
                <a:gd name="T67" fmla="*/ 3386 h 3430"/>
                <a:gd name="T68" fmla="*/ 163 w 2589"/>
                <a:gd name="T69" fmla="*/ 3362 h 3430"/>
                <a:gd name="T70" fmla="*/ 127 w 2589"/>
                <a:gd name="T71" fmla="*/ 3335 h 3430"/>
                <a:gd name="T72" fmla="*/ 95 w 2589"/>
                <a:gd name="T73" fmla="*/ 3303 h 3430"/>
                <a:gd name="T74" fmla="*/ 68 w 2589"/>
                <a:gd name="T75" fmla="*/ 3269 h 3430"/>
                <a:gd name="T76" fmla="*/ 44 w 2589"/>
                <a:gd name="T77" fmla="*/ 3230 h 3430"/>
                <a:gd name="T78" fmla="*/ 25 w 2589"/>
                <a:gd name="T79" fmla="*/ 3189 h 3430"/>
                <a:gd name="T80" fmla="*/ 11 w 2589"/>
                <a:gd name="T81" fmla="*/ 3145 h 3430"/>
                <a:gd name="T82" fmla="*/ 3 w 2589"/>
                <a:gd name="T83" fmla="*/ 3100 h 3430"/>
                <a:gd name="T84" fmla="*/ 0 w 2589"/>
                <a:gd name="T85" fmla="*/ 3053 h 3430"/>
                <a:gd name="T86" fmla="*/ 0 w 2589"/>
                <a:gd name="T87" fmla="*/ 378 h 3430"/>
                <a:gd name="T88" fmla="*/ 3 w 2589"/>
                <a:gd name="T89" fmla="*/ 331 h 3430"/>
                <a:gd name="T90" fmla="*/ 11 w 2589"/>
                <a:gd name="T91" fmla="*/ 285 h 3430"/>
                <a:gd name="T92" fmla="*/ 25 w 2589"/>
                <a:gd name="T93" fmla="*/ 241 h 3430"/>
                <a:gd name="T94" fmla="*/ 44 w 2589"/>
                <a:gd name="T95" fmla="*/ 200 h 3430"/>
                <a:gd name="T96" fmla="*/ 68 w 2589"/>
                <a:gd name="T97" fmla="*/ 163 h 3430"/>
                <a:gd name="T98" fmla="*/ 95 w 2589"/>
                <a:gd name="T99" fmla="*/ 127 h 3430"/>
                <a:gd name="T100" fmla="*/ 127 w 2589"/>
                <a:gd name="T101" fmla="*/ 95 h 3430"/>
                <a:gd name="T102" fmla="*/ 163 w 2589"/>
                <a:gd name="T103" fmla="*/ 68 h 3430"/>
                <a:gd name="T104" fmla="*/ 200 w 2589"/>
                <a:gd name="T105" fmla="*/ 44 h 3430"/>
                <a:gd name="T106" fmla="*/ 241 w 2589"/>
                <a:gd name="T107" fmla="*/ 25 h 3430"/>
                <a:gd name="T108" fmla="*/ 285 w 2589"/>
                <a:gd name="T109" fmla="*/ 12 h 3430"/>
                <a:gd name="T110" fmla="*/ 331 w 2589"/>
                <a:gd name="T111" fmla="*/ 3 h 3430"/>
                <a:gd name="T112" fmla="*/ 379 w 2589"/>
                <a:gd name="T113" fmla="*/ 0 h 3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589" h="3430">
                  <a:moveTo>
                    <a:pt x="379" y="0"/>
                  </a:moveTo>
                  <a:lnTo>
                    <a:pt x="2211" y="0"/>
                  </a:lnTo>
                  <a:lnTo>
                    <a:pt x="2258" y="3"/>
                  </a:lnTo>
                  <a:lnTo>
                    <a:pt x="2305" y="12"/>
                  </a:lnTo>
                  <a:lnTo>
                    <a:pt x="2348" y="25"/>
                  </a:lnTo>
                  <a:lnTo>
                    <a:pt x="2388" y="44"/>
                  </a:lnTo>
                  <a:lnTo>
                    <a:pt x="2427" y="68"/>
                  </a:lnTo>
                  <a:lnTo>
                    <a:pt x="2462" y="95"/>
                  </a:lnTo>
                  <a:lnTo>
                    <a:pt x="2493" y="127"/>
                  </a:lnTo>
                  <a:lnTo>
                    <a:pt x="2522" y="163"/>
                  </a:lnTo>
                  <a:lnTo>
                    <a:pt x="2545" y="200"/>
                  </a:lnTo>
                  <a:lnTo>
                    <a:pt x="2564" y="241"/>
                  </a:lnTo>
                  <a:lnTo>
                    <a:pt x="2577" y="285"/>
                  </a:lnTo>
                  <a:lnTo>
                    <a:pt x="2587" y="331"/>
                  </a:lnTo>
                  <a:lnTo>
                    <a:pt x="2589" y="378"/>
                  </a:lnTo>
                  <a:lnTo>
                    <a:pt x="2589" y="3053"/>
                  </a:lnTo>
                  <a:lnTo>
                    <a:pt x="2587" y="3100"/>
                  </a:lnTo>
                  <a:lnTo>
                    <a:pt x="2577" y="3145"/>
                  </a:lnTo>
                  <a:lnTo>
                    <a:pt x="2564" y="3189"/>
                  </a:lnTo>
                  <a:lnTo>
                    <a:pt x="2545" y="3230"/>
                  </a:lnTo>
                  <a:lnTo>
                    <a:pt x="2522" y="3269"/>
                  </a:lnTo>
                  <a:lnTo>
                    <a:pt x="2494" y="3303"/>
                  </a:lnTo>
                  <a:lnTo>
                    <a:pt x="2462" y="3335"/>
                  </a:lnTo>
                  <a:lnTo>
                    <a:pt x="2427" y="3362"/>
                  </a:lnTo>
                  <a:lnTo>
                    <a:pt x="2388" y="3386"/>
                  </a:lnTo>
                  <a:lnTo>
                    <a:pt x="2348" y="3405"/>
                  </a:lnTo>
                  <a:lnTo>
                    <a:pt x="2305" y="3418"/>
                  </a:lnTo>
                  <a:lnTo>
                    <a:pt x="2258" y="3427"/>
                  </a:lnTo>
                  <a:lnTo>
                    <a:pt x="2211" y="3430"/>
                  </a:lnTo>
                  <a:lnTo>
                    <a:pt x="379" y="3430"/>
                  </a:lnTo>
                  <a:lnTo>
                    <a:pt x="331" y="3427"/>
                  </a:lnTo>
                  <a:lnTo>
                    <a:pt x="285" y="3418"/>
                  </a:lnTo>
                  <a:lnTo>
                    <a:pt x="241" y="3405"/>
                  </a:lnTo>
                  <a:lnTo>
                    <a:pt x="200" y="3386"/>
                  </a:lnTo>
                  <a:lnTo>
                    <a:pt x="163" y="3362"/>
                  </a:lnTo>
                  <a:lnTo>
                    <a:pt x="127" y="3335"/>
                  </a:lnTo>
                  <a:lnTo>
                    <a:pt x="95" y="3303"/>
                  </a:lnTo>
                  <a:lnTo>
                    <a:pt x="68" y="3269"/>
                  </a:lnTo>
                  <a:lnTo>
                    <a:pt x="44" y="3230"/>
                  </a:lnTo>
                  <a:lnTo>
                    <a:pt x="25" y="3189"/>
                  </a:lnTo>
                  <a:lnTo>
                    <a:pt x="11" y="3145"/>
                  </a:lnTo>
                  <a:lnTo>
                    <a:pt x="3" y="3100"/>
                  </a:lnTo>
                  <a:lnTo>
                    <a:pt x="0" y="3053"/>
                  </a:lnTo>
                  <a:lnTo>
                    <a:pt x="0" y="378"/>
                  </a:lnTo>
                  <a:lnTo>
                    <a:pt x="3" y="331"/>
                  </a:lnTo>
                  <a:lnTo>
                    <a:pt x="11" y="285"/>
                  </a:lnTo>
                  <a:lnTo>
                    <a:pt x="25" y="241"/>
                  </a:lnTo>
                  <a:lnTo>
                    <a:pt x="44" y="200"/>
                  </a:lnTo>
                  <a:lnTo>
                    <a:pt x="68" y="163"/>
                  </a:lnTo>
                  <a:lnTo>
                    <a:pt x="95" y="127"/>
                  </a:lnTo>
                  <a:lnTo>
                    <a:pt x="127" y="95"/>
                  </a:lnTo>
                  <a:lnTo>
                    <a:pt x="163" y="68"/>
                  </a:lnTo>
                  <a:lnTo>
                    <a:pt x="200" y="44"/>
                  </a:lnTo>
                  <a:lnTo>
                    <a:pt x="241" y="25"/>
                  </a:lnTo>
                  <a:lnTo>
                    <a:pt x="285" y="12"/>
                  </a:lnTo>
                  <a:lnTo>
                    <a:pt x="331" y="3"/>
                  </a:lnTo>
                  <a:lnTo>
                    <a:pt x="379" y="0"/>
                  </a:lnTo>
                  <a:close/>
                </a:path>
              </a:pathLst>
            </a:custGeom>
            <a:solidFill>
              <a:srgbClr val="FFFFFF"/>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215"/>
            </a:p>
          </p:txBody>
        </p:sp>
        <p:sp>
          <p:nvSpPr>
            <p:cNvPr id="16" name="Freeform 15"/>
            <p:cNvSpPr>
              <a:spLocks/>
            </p:cNvSpPr>
            <p:nvPr/>
          </p:nvSpPr>
          <p:spPr bwMode="auto">
            <a:xfrm>
              <a:off x="4386" y="2983"/>
              <a:ext cx="198" cy="153"/>
            </a:xfrm>
            <a:custGeom>
              <a:avLst/>
              <a:gdLst>
                <a:gd name="T0" fmla="*/ 572 w 593"/>
                <a:gd name="T1" fmla="*/ 3 h 457"/>
                <a:gd name="T2" fmla="*/ 591 w 593"/>
                <a:gd name="T3" fmla="*/ 22 h 457"/>
                <a:gd name="T4" fmla="*/ 593 w 593"/>
                <a:gd name="T5" fmla="*/ 42 h 457"/>
                <a:gd name="T6" fmla="*/ 590 w 593"/>
                <a:gd name="T7" fmla="*/ 51 h 457"/>
                <a:gd name="T8" fmla="*/ 436 w 593"/>
                <a:gd name="T9" fmla="*/ 442 h 457"/>
                <a:gd name="T10" fmla="*/ 418 w 593"/>
                <a:gd name="T11" fmla="*/ 455 h 457"/>
                <a:gd name="T12" fmla="*/ 395 w 593"/>
                <a:gd name="T13" fmla="*/ 455 h 457"/>
                <a:gd name="T14" fmla="*/ 377 w 593"/>
                <a:gd name="T15" fmla="*/ 442 h 457"/>
                <a:gd name="T16" fmla="*/ 298 w 593"/>
                <a:gd name="T17" fmla="*/ 209 h 457"/>
                <a:gd name="T18" fmla="*/ 286 w 593"/>
                <a:gd name="T19" fmla="*/ 210 h 457"/>
                <a:gd name="T20" fmla="*/ 193 w 593"/>
                <a:gd name="T21" fmla="*/ 443 h 457"/>
                <a:gd name="T22" fmla="*/ 175 w 593"/>
                <a:gd name="T23" fmla="*/ 455 h 457"/>
                <a:gd name="T24" fmla="*/ 152 w 593"/>
                <a:gd name="T25" fmla="*/ 455 h 457"/>
                <a:gd name="T26" fmla="*/ 134 w 593"/>
                <a:gd name="T27" fmla="*/ 442 h 457"/>
                <a:gd name="T28" fmla="*/ 4 w 593"/>
                <a:gd name="T29" fmla="*/ 55 h 457"/>
                <a:gd name="T30" fmla="*/ 0 w 593"/>
                <a:gd name="T31" fmla="*/ 37 h 457"/>
                <a:gd name="T32" fmla="*/ 9 w 593"/>
                <a:gd name="T33" fmla="*/ 12 h 457"/>
                <a:gd name="T34" fmla="*/ 33 w 593"/>
                <a:gd name="T35" fmla="*/ 2 h 457"/>
                <a:gd name="T36" fmla="*/ 129 w 593"/>
                <a:gd name="T37" fmla="*/ 3 h 457"/>
                <a:gd name="T38" fmla="*/ 145 w 593"/>
                <a:gd name="T39" fmla="*/ 15 h 457"/>
                <a:gd name="T40" fmla="*/ 151 w 593"/>
                <a:gd name="T41" fmla="*/ 26 h 457"/>
                <a:gd name="T42" fmla="*/ 152 w 593"/>
                <a:gd name="T43" fmla="*/ 27 h 457"/>
                <a:gd name="T44" fmla="*/ 208 w 593"/>
                <a:gd name="T45" fmla="*/ 213 h 457"/>
                <a:gd name="T46" fmla="*/ 257 w 593"/>
                <a:gd name="T47" fmla="*/ 90 h 457"/>
                <a:gd name="T48" fmla="*/ 243 w 593"/>
                <a:gd name="T49" fmla="*/ 46 h 457"/>
                <a:gd name="T50" fmla="*/ 244 w 593"/>
                <a:gd name="T51" fmla="*/ 24 h 457"/>
                <a:gd name="T52" fmla="*/ 262 w 593"/>
                <a:gd name="T53" fmla="*/ 5 h 457"/>
                <a:gd name="T54" fmla="*/ 359 w 593"/>
                <a:gd name="T55" fmla="*/ 2 h 457"/>
                <a:gd name="T56" fmla="*/ 386 w 593"/>
                <a:gd name="T57" fmla="*/ 13 h 457"/>
                <a:gd name="T58" fmla="*/ 393 w 593"/>
                <a:gd name="T59" fmla="*/ 26 h 457"/>
                <a:gd name="T60" fmla="*/ 394 w 593"/>
                <a:gd name="T61" fmla="*/ 27 h 457"/>
                <a:gd name="T62" fmla="*/ 452 w 593"/>
                <a:gd name="T63" fmla="*/ 213 h 457"/>
                <a:gd name="T64" fmla="*/ 525 w 593"/>
                <a:gd name="T65" fmla="*/ 23 h 457"/>
                <a:gd name="T66" fmla="*/ 544 w 593"/>
                <a:gd name="T67" fmla="*/ 3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93" h="457">
                  <a:moveTo>
                    <a:pt x="558" y="0"/>
                  </a:moveTo>
                  <a:lnTo>
                    <a:pt x="572" y="3"/>
                  </a:lnTo>
                  <a:lnTo>
                    <a:pt x="583" y="10"/>
                  </a:lnTo>
                  <a:lnTo>
                    <a:pt x="591" y="22"/>
                  </a:lnTo>
                  <a:lnTo>
                    <a:pt x="593" y="36"/>
                  </a:lnTo>
                  <a:lnTo>
                    <a:pt x="593" y="42"/>
                  </a:lnTo>
                  <a:lnTo>
                    <a:pt x="592" y="46"/>
                  </a:lnTo>
                  <a:lnTo>
                    <a:pt x="590" y="51"/>
                  </a:lnTo>
                  <a:lnTo>
                    <a:pt x="440" y="431"/>
                  </a:lnTo>
                  <a:lnTo>
                    <a:pt x="436" y="442"/>
                  </a:lnTo>
                  <a:lnTo>
                    <a:pt x="428" y="450"/>
                  </a:lnTo>
                  <a:lnTo>
                    <a:pt x="418" y="455"/>
                  </a:lnTo>
                  <a:lnTo>
                    <a:pt x="407" y="457"/>
                  </a:lnTo>
                  <a:lnTo>
                    <a:pt x="395" y="455"/>
                  </a:lnTo>
                  <a:lnTo>
                    <a:pt x="385" y="450"/>
                  </a:lnTo>
                  <a:lnTo>
                    <a:pt x="377" y="442"/>
                  </a:lnTo>
                  <a:lnTo>
                    <a:pt x="372" y="430"/>
                  </a:lnTo>
                  <a:lnTo>
                    <a:pt x="298" y="209"/>
                  </a:lnTo>
                  <a:lnTo>
                    <a:pt x="292" y="190"/>
                  </a:lnTo>
                  <a:lnTo>
                    <a:pt x="286" y="210"/>
                  </a:lnTo>
                  <a:lnTo>
                    <a:pt x="198" y="432"/>
                  </a:lnTo>
                  <a:lnTo>
                    <a:pt x="193" y="443"/>
                  </a:lnTo>
                  <a:lnTo>
                    <a:pt x="185" y="450"/>
                  </a:lnTo>
                  <a:lnTo>
                    <a:pt x="175" y="455"/>
                  </a:lnTo>
                  <a:lnTo>
                    <a:pt x="164" y="457"/>
                  </a:lnTo>
                  <a:lnTo>
                    <a:pt x="152" y="455"/>
                  </a:lnTo>
                  <a:lnTo>
                    <a:pt x="142" y="450"/>
                  </a:lnTo>
                  <a:lnTo>
                    <a:pt x="134" y="442"/>
                  </a:lnTo>
                  <a:lnTo>
                    <a:pt x="130" y="430"/>
                  </a:lnTo>
                  <a:lnTo>
                    <a:pt x="4" y="55"/>
                  </a:lnTo>
                  <a:lnTo>
                    <a:pt x="1" y="46"/>
                  </a:lnTo>
                  <a:lnTo>
                    <a:pt x="0" y="37"/>
                  </a:lnTo>
                  <a:lnTo>
                    <a:pt x="2" y="24"/>
                  </a:lnTo>
                  <a:lnTo>
                    <a:pt x="9" y="12"/>
                  </a:lnTo>
                  <a:lnTo>
                    <a:pt x="20" y="5"/>
                  </a:lnTo>
                  <a:lnTo>
                    <a:pt x="33" y="2"/>
                  </a:lnTo>
                  <a:lnTo>
                    <a:pt x="117" y="2"/>
                  </a:lnTo>
                  <a:lnTo>
                    <a:pt x="129" y="3"/>
                  </a:lnTo>
                  <a:lnTo>
                    <a:pt x="138" y="8"/>
                  </a:lnTo>
                  <a:lnTo>
                    <a:pt x="145" y="15"/>
                  </a:lnTo>
                  <a:lnTo>
                    <a:pt x="151" y="25"/>
                  </a:lnTo>
                  <a:lnTo>
                    <a:pt x="151" y="26"/>
                  </a:lnTo>
                  <a:lnTo>
                    <a:pt x="151" y="26"/>
                  </a:lnTo>
                  <a:lnTo>
                    <a:pt x="152" y="27"/>
                  </a:lnTo>
                  <a:lnTo>
                    <a:pt x="203" y="193"/>
                  </a:lnTo>
                  <a:lnTo>
                    <a:pt x="208" y="213"/>
                  </a:lnTo>
                  <a:lnTo>
                    <a:pt x="216" y="193"/>
                  </a:lnTo>
                  <a:lnTo>
                    <a:pt x="257" y="90"/>
                  </a:lnTo>
                  <a:lnTo>
                    <a:pt x="246" y="55"/>
                  </a:lnTo>
                  <a:lnTo>
                    <a:pt x="243" y="46"/>
                  </a:lnTo>
                  <a:lnTo>
                    <a:pt x="242" y="37"/>
                  </a:lnTo>
                  <a:lnTo>
                    <a:pt x="244" y="24"/>
                  </a:lnTo>
                  <a:lnTo>
                    <a:pt x="251" y="12"/>
                  </a:lnTo>
                  <a:lnTo>
                    <a:pt x="262" y="5"/>
                  </a:lnTo>
                  <a:lnTo>
                    <a:pt x="276" y="2"/>
                  </a:lnTo>
                  <a:lnTo>
                    <a:pt x="359" y="2"/>
                  </a:lnTo>
                  <a:lnTo>
                    <a:pt x="374" y="5"/>
                  </a:lnTo>
                  <a:lnTo>
                    <a:pt x="386" y="13"/>
                  </a:lnTo>
                  <a:lnTo>
                    <a:pt x="393" y="25"/>
                  </a:lnTo>
                  <a:lnTo>
                    <a:pt x="393" y="26"/>
                  </a:lnTo>
                  <a:lnTo>
                    <a:pt x="394" y="26"/>
                  </a:lnTo>
                  <a:lnTo>
                    <a:pt x="394" y="27"/>
                  </a:lnTo>
                  <a:lnTo>
                    <a:pt x="447" y="193"/>
                  </a:lnTo>
                  <a:lnTo>
                    <a:pt x="452" y="213"/>
                  </a:lnTo>
                  <a:lnTo>
                    <a:pt x="457" y="193"/>
                  </a:lnTo>
                  <a:lnTo>
                    <a:pt x="525" y="23"/>
                  </a:lnTo>
                  <a:lnTo>
                    <a:pt x="533" y="11"/>
                  </a:lnTo>
                  <a:lnTo>
                    <a:pt x="544" y="3"/>
                  </a:lnTo>
                  <a:lnTo>
                    <a:pt x="558" y="0"/>
                  </a:lnTo>
                  <a:close/>
                </a:path>
              </a:pathLst>
            </a:custGeom>
            <a:solidFill>
              <a:srgbClr val="000000"/>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215"/>
            </a:p>
          </p:txBody>
        </p:sp>
        <p:sp>
          <p:nvSpPr>
            <p:cNvPr id="17" name="Freeform 8"/>
            <p:cNvSpPr>
              <a:spLocks/>
            </p:cNvSpPr>
            <p:nvPr/>
          </p:nvSpPr>
          <p:spPr bwMode="auto">
            <a:xfrm>
              <a:off x="4595" y="2983"/>
              <a:ext cx="198" cy="153"/>
            </a:xfrm>
            <a:custGeom>
              <a:avLst/>
              <a:gdLst>
                <a:gd name="T0" fmla="*/ 573 w 594"/>
                <a:gd name="T1" fmla="*/ 3 h 457"/>
                <a:gd name="T2" fmla="*/ 592 w 594"/>
                <a:gd name="T3" fmla="*/ 22 h 457"/>
                <a:gd name="T4" fmla="*/ 594 w 594"/>
                <a:gd name="T5" fmla="*/ 42 h 457"/>
                <a:gd name="T6" fmla="*/ 591 w 594"/>
                <a:gd name="T7" fmla="*/ 51 h 457"/>
                <a:gd name="T8" fmla="*/ 436 w 594"/>
                <a:gd name="T9" fmla="*/ 442 h 457"/>
                <a:gd name="T10" fmla="*/ 419 w 594"/>
                <a:gd name="T11" fmla="*/ 455 h 457"/>
                <a:gd name="T12" fmla="*/ 395 w 594"/>
                <a:gd name="T13" fmla="*/ 455 h 457"/>
                <a:gd name="T14" fmla="*/ 378 w 594"/>
                <a:gd name="T15" fmla="*/ 442 h 457"/>
                <a:gd name="T16" fmla="*/ 298 w 594"/>
                <a:gd name="T17" fmla="*/ 209 h 457"/>
                <a:gd name="T18" fmla="*/ 286 w 594"/>
                <a:gd name="T19" fmla="*/ 210 h 457"/>
                <a:gd name="T20" fmla="*/ 193 w 594"/>
                <a:gd name="T21" fmla="*/ 443 h 457"/>
                <a:gd name="T22" fmla="*/ 175 w 594"/>
                <a:gd name="T23" fmla="*/ 455 h 457"/>
                <a:gd name="T24" fmla="*/ 152 w 594"/>
                <a:gd name="T25" fmla="*/ 455 h 457"/>
                <a:gd name="T26" fmla="*/ 135 w 594"/>
                <a:gd name="T27" fmla="*/ 442 h 457"/>
                <a:gd name="T28" fmla="*/ 4 w 594"/>
                <a:gd name="T29" fmla="*/ 55 h 457"/>
                <a:gd name="T30" fmla="*/ 0 w 594"/>
                <a:gd name="T31" fmla="*/ 37 h 457"/>
                <a:gd name="T32" fmla="*/ 9 w 594"/>
                <a:gd name="T33" fmla="*/ 12 h 457"/>
                <a:gd name="T34" fmla="*/ 34 w 594"/>
                <a:gd name="T35" fmla="*/ 2 h 457"/>
                <a:gd name="T36" fmla="*/ 132 w 594"/>
                <a:gd name="T37" fmla="*/ 5 h 457"/>
                <a:gd name="T38" fmla="*/ 151 w 594"/>
                <a:gd name="T39" fmla="*/ 25 h 457"/>
                <a:gd name="T40" fmla="*/ 152 w 594"/>
                <a:gd name="T41" fmla="*/ 26 h 457"/>
                <a:gd name="T42" fmla="*/ 204 w 594"/>
                <a:gd name="T43" fmla="*/ 193 h 457"/>
                <a:gd name="T44" fmla="*/ 216 w 594"/>
                <a:gd name="T45" fmla="*/ 193 h 457"/>
                <a:gd name="T46" fmla="*/ 247 w 594"/>
                <a:gd name="T47" fmla="*/ 55 h 457"/>
                <a:gd name="T48" fmla="*/ 242 w 594"/>
                <a:gd name="T49" fmla="*/ 37 h 457"/>
                <a:gd name="T50" fmla="*/ 252 w 594"/>
                <a:gd name="T51" fmla="*/ 12 h 457"/>
                <a:gd name="T52" fmla="*/ 276 w 594"/>
                <a:gd name="T53" fmla="*/ 2 h 457"/>
                <a:gd name="T54" fmla="*/ 374 w 594"/>
                <a:gd name="T55" fmla="*/ 5 h 457"/>
                <a:gd name="T56" fmla="*/ 394 w 594"/>
                <a:gd name="T57" fmla="*/ 25 h 457"/>
                <a:gd name="T58" fmla="*/ 394 w 594"/>
                <a:gd name="T59" fmla="*/ 26 h 457"/>
                <a:gd name="T60" fmla="*/ 447 w 594"/>
                <a:gd name="T61" fmla="*/ 193 h 457"/>
                <a:gd name="T62" fmla="*/ 458 w 594"/>
                <a:gd name="T63" fmla="*/ 193 h 457"/>
                <a:gd name="T64" fmla="*/ 533 w 594"/>
                <a:gd name="T65" fmla="*/ 11 h 457"/>
                <a:gd name="T66" fmla="*/ 558 w 594"/>
                <a:gd name="T67" fmla="*/ 0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94" h="457">
                  <a:moveTo>
                    <a:pt x="558" y="0"/>
                  </a:moveTo>
                  <a:lnTo>
                    <a:pt x="573" y="3"/>
                  </a:lnTo>
                  <a:lnTo>
                    <a:pt x="583" y="10"/>
                  </a:lnTo>
                  <a:lnTo>
                    <a:pt x="592" y="22"/>
                  </a:lnTo>
                  <a:lnTo>
                    <a:pt x="594" y="36"/>
                  </a:lnTo>
                  <a:lnTo>
                    <a:pt x="594" y="42"/>
                  </a:lnTo>
                  <a:lnTo>
                    <a:pt x="593" y="46"/>
                  </a:lnTo>
                  <a:lnTo>
                    <a:pt x="591" y="51"/>
                  </a:lnTo>
                  <a:lnTo>
                    <a:pt x="442" y="431"/>
                  </a:lnTo>
                  <a:lnTo>
                    <a:pt x="436" y="442"/>
                  </a:lnTo>
                  <a:lnTo>
                    <a:pt x="428" y="450"/>
                  </a:lnTo>
                  <a:lnTo>
                    <a:pt x="419" y="455"/>
                  </a:lnTo>
                  <a:lnTo>
                    <a:pt x="407" y="457"/>
                  </a:lnTo>
                  <a:lnTo>
                    <a:pt x="395" y="455"/>
                  </a:lnTo>
                  <a:lnTo>
                    <a:pt x="385" y="450"/>
                  </a:lnTo>
                  <a:lnTo>
                    <a:pt x="378" y="442"/>
                  </a:lnTo>
                  <a:lnTo>
                    <a:pt x="372" y="430"/>
                  </a:lnTo>
                  <a:lnTo>
                    <a:pt x="298" y="209"/>
                  </a:lnTo>
                  <a:lnTo>
                    <a:pt x="293" y="190"/>
                  </a:lnTo>
                  <a:lnTo>
                    <a:pt x="286" y="210"/>
                  </a:lnTo>
                  <a:lnTo>
                    <a:pt x="198" y="432"/>
                  </a:lnTo>
                  <a:lnTo>
                    <a:pt x="193" y="443"/>
                  </a:lnTo>
                  <a:lnTo>
                    <a:pt x="186" y="450"/>
                  </a:lnTo>
                  <a:lnTo>
                    <a:pt x="175" y="455"/>
                  </a:lnTo>
                  <a:lnTo>
                    <a:pt x="165" y="457"/>
                  </a:lnTo>
                  <a:lnTo>
                    <a:pt x="152" y="455"/>
                  </a:lnTo>
                  <a:lnTo>
                    <a:pt x="143" y="450"/>
                  </a:lnTo>
                  <a:lnTo>
                    <a:pt x="135" y="442"/>
                  </a:lnTo>
                  <a:lnTo>
                    <a:pt x="130" y="430"/>
                  </a:lnTo>
                  <a:lnTo>
                    <a:pt x="4" y="55"/>
                  </a:lnTo>
                  <a:lnTo>
                    <a:pt x="1" y="46"/>
                  </a:lnTo>
                  <a:lnTo>
                    <a:pt x="0" y="37"/>
                  </a:lnTo>
                  <a:lnTo>
                    <a:pt x="2" y="24"/>
                  </a:lnTo>
                  <a:lnTo>
                    <a:pt x="9" y="12"/>
                  </a:lnTo>
                  <a:lnTo>
                    <a:pt x="20" y="5"/>
                  </a:lnTo>
                  <a:lnTo>
                    <a:pt x="34" y="2"/>
                  </a:lnTo>
                  <a:lnTo>
                    <a:pt x="119" y="2"/>
                  </a:lnTo>
                  <a:lnTo>
                    <a:pt x="132" y="5"/>
                  </a:lnTo>
                  <a:lnTo>
                    <a:pt x="144" y="13"/>
                  </a:lnTo>
                  <a:lnTo>
                    <a:pt x="151" y="25"/>
                  </a:lnTo>
                  <a:lnTo>
                    <a:pt x="151" y="26"/>
                  </a:lnTo>
                  <a:lnTo>
                    <a:pt x="152" y="26"/>
                  </a:lnTo>
                  <a:lnTo>
                    <a:pt x="152" y="27"/>
                  </a:lnTo>
                  <a:lnTo>
                    <a:pt x="204" y="193"/>
                  </a:lnTo>
                  <a:lnTo>
                    <a:pt x="209" y="213"/>
                  </a:lnTo>
                  <a:lnTo>
                    <a:pt x="216" y="193"/>
                  </a:lnTo>
                  <a:lnTo>
                    <a:pt x="257" y="90"/>
                  </a:lnTo>
                  <a:lnTo>
                    <a:pt x="247" y="55"/>
                  </a:lnTo>
                  <a:lnTo>
                    <a:pt x="243" y="46"/>
                  </a:lnTo>
                  <a:lnTo>
                    <a:pt x="242" y="37"/>
                  </a:lnTo>
                  <a:lnTo>
                    <a:pt x="244" y="24"/>
                  </a:lnTo>
                  <a:lnTo>
                    <a:pt x="252" y="12"/>
                  </a:lnTo>
                  <a:lnTo>
                    <a:pt x="262" y="5"/>
                  </a:lnTo>
                  <a:lnTo>
                    <a:pt x="276" y="2"/>
                  </a:lnTo>
                  <a:lnTo>
                    <a:pt x="360" y="2"/>
                  </a:lnTo>
                  <a:lnTo>
                    <a:pt x="374" y="5"/>
                  </a:lnTo>
                  <a:lnTo>
                    <a:pt x="386" y="13"/>
                  </a:lnTo>
                  <a:lnTo>
                    <a:pt x="394" y="25"/>
                  </a:lnTo>
                  <a:lnTo>
                    <a:pt x="394" y="26"/>
                  </a:lnTo>
                  <a:lnTo>
                    <a:pt x="394" y="26"/>
                  </a:lnTo>
                  <a:lnTo>
                    <a:pt x="394" y="27"/>
                  </a:lnTo>
                  <a:lnTo>
                    <a:pt x="447" y="193"/>
                  </a:lnTo>
                  <a:lnTo>
                    <a:pt x="451" y="213"/>
                  </a:lnTo>
                  <a:lnTo>
                    <a:pt x="458" y="193"/>
                  </a:lnTo>
                  <a:lnTo>
                    <a:pt x="526" y="23"/>
                  </a:lnTo>
                  <a:lnTo>
                    <a:pt x="533" y="11"/>
                  </a:lnTo>
                  <a:lnTo>
                    <a:pt x="544" y="3"/>
                  </a:lnTo>
                  <a:lnTo>
                    <a:pt x="558" y="0"/>
                  </a:lnTo>
                  <a:close/>
                </a:path>
              </a:pathLst>
            </a:custGeom>
            <a:solidFill>
              <a:srgbClr val="000000"/>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215"/>
            </a:p>
          </p:txBody>
        </p:sp>
        <p:sp>
          <p:nvSpPr>
            <p:cNvPr id="18" name="Freeform 9"/>
            <p:cNvSpPr>
              <a:spLocks/>
            </p:cNvSpPr>
            <p:nvPr/>
          </p:nvSpPr>
          <p:spPr bwMode="auto">
            <a:xfrm>
              <a:off x="4809" y="2984"/>
              <a:ext cx="120" cy="151"/>
            </a:xfrm>
            <a:custGeom>
              <a:avLst/>
              <a:gdLst>
                <a:gd name="T0" fmla="*/ 45 w 361"/>
                <a:gd name="T1" fmla="*/ 0 h 453"/>
                <a:gd name="T2" fmla="*/ 83 w 361"/>
                <a:gd name="T3" fmla="*/ 0 h 453"/>
                <a:gd name="T4" fmla="*/ 164 w 361"/>
                <a:gd name="T5" fmla="*/ 0 h 453"/>
                <a:gd name="T6" fmla="*/ 222 w 361"/>
                <a:gd name="T7" fmla="*/ 0 h 453"/>
                <a:gd name="T8" fmla="*/ 295 w 361"/>
                <a:gd name="T9" fmla="*/ 0 h 453"/>
                <a:gd name="T10" fmla="*/ 322 w 361"/>
                <a:gd name="T11" fmla="*/ 0 h 453"/>
                <a:gd name="T12" fmla="*/ 339 w 361"/>
                <a:gd name="T13" fmla="*/ 3 h 453"/>
                <a:gd name="T14" fmla="*/ 358 w 361"/>
                <a:gd name="T15" fmla="*/ 21 h 453"/>
                <a:gd name="T16" fmla="*/ 358 w 361"/>
                <a:gd name="T17" fmla="*/ 47 h 453"/>
                <a:gd name="T18" fmla="*/ 341 w 361"/>
                <a:gd name="T19" fmla="*/ 66 h 453"/>
                <a:gd name="T20" fmla="*/ 324 w 361"/>
                <a:gd name="T21" fmla="*/ 69 h 453"/>
                <a:gd name="T22" fmla="*/ 299 w 361"/>
                <a:gd name="T23" fmla="*/ 69 h 453"/>
                <a:gd name="T24" fmla="*/ 216 w 361"/>
                <a:gd name="T25" fmla="*/ 69 h 453"/>
                <a:gd name="T26" fmla="*/ 177 w 361"/>
                <a:gd name="T27" fmla="*/ 69 h 453"/>
                <a:gd name="T28" fmla="*/ 153 w 361"/>
                <a:gd name="T29" fmla="*/ 69 h 453"/>
                <a:gd name="T30" fmla="*/ 150 w 361"/>
                <a:gd name="T31" fmla="*/ 173 h 453"/>
                <a:gd name="T32" fmla="*/ 163 w 361"/>
                <a:gd name="T33" fmla="*/ 173 h 453"/>
                <a:gd name="T34" fmla="*/ 192 w 361"/>
                <a:gd name="T35" fmla="*/ 173 h 453"/>
                <a:gd name="T36" fmla="*/ 243 w 361"/>
                <a:gd name="T37" fmla="*/ 173 h 453"/>
                <a:gd name="T38" fmla="*/ 265 w 361"/>
                <a:gd name="T39" fmla="*/ 173 h 453"/>
                <a:gd name="T40" fmla="*/ 282 w 361"/>
                <a:gd name="T41" fmla="*/ 176 h 453"/>
                <a:gd name="T42" fmla="*/ 299 w 361"/>
                <a:gd name="T43" fmla="*/ 192 h 453"/>
                <a:gd name="T44" fmla="*/ 299 w 361"/>
                <a:gd name="T45" fmla="*/ 218 h 453"/>
                <a:gd name="T46" fmla="*/ 282 w 361"/>
                <a:gd name="T47" fmla="*/ 235 h 453"/>
                <a:gd name="T48" fmla="*/ 266 w 361"/>
                <a:gd name="T49" fmla="*/ 238 h 453"/>
                <a:gd name="T50" fmla="*/ 243 w 361"/>
                <a:gd name="T51" fmla="*/ 238 h 453"/>
                <a:gd name="T52" fmla="*/ 210 w 361"/>
                <a:gd name="T53" fmla="*/ 238 h 453"/>
                <a:gd name="T54" fmla="*/ 175 w 361"/>
                <a:gd name="T55" fmla="*/ 238 h 453"/>
                <a:gd name="T56" fmla="*/ 153 w 361"/>
                <a:gd name="T57" fmla="*/ 238 h 453"/>
                <a:gd name="T58" fmla="*/ 150 w 361"/>
                <a:gd name="T59" fmla="*/ 242 h 453"/>
                <a:gd name="T60" fmla="*/ 150 w 361"/>
                <a:gd name="T61" fmla="*/ 267 h 453"/>
                <a:gd name="T62" fmla="*/ 150 w 361"/>
                <a:gd name="T63" fmla="*/ 353 h 453"/>
                <a:gd name="T64" fmla="*/ 150 w 361"/>
                <a:gd name="T65" fmla="*/ 421 h 453"/>
                <a:gd name="T66" fmla="*/ 139 w 361"/>
                <a:gd name="T67" fmla="*/ 444 h 453"/>
                <a:gd name="T68" fmla="*/ 117 w 361"/>
                <a:gd name="T69" fmla="*/ 453 h 453"/>
                <a:gd name="T70" fmla="*/ 103 w 361"/>
                <a:gd name="T71" fmla="*/ 453 h 453"/>
                <a:gd name="T72" fmla="*/ 63 w 361"/>
                <a:gd name="T73" fmla="*/ 453 h 453"/>
                <a:gd name="T74" fmla="*/ 21 w 361"/>
                <a:gd name="T75" fmla="*/ 451 h 453"/>
                <a:gd name="T76" fmla="*/ 3 w 361"/>
                <a:gd name="T77" fmla="*/ 433 h 453"/>
                <a:gd name="T78" fmla="*/ 0 w 361"/>
                <a:gd name="T79" fmla="*/ 418 h 453"/>
                <a:gd name="T80" fmla="*/ 0 w 361"/>
                <a:gd name="T81" fmla="*/ 288 h 453"/>
                <a:gd name="T82" fmla="*/ 0 w 361"/>
                <a:gd name="T83" fmla="*/ 224 h 453"/>
                <a:gd name="T84" fmla="*/ 0 w 361"/>
                <a:gd name="T85" fmla="*/ 132 h 453"/>
                <a:gd name="T86" fmla="*/ 0 w 361"/>
                <a:gd name="T87" fmla="*/ 30 h 453"/>
                <a:gd name="T88" fmla="*/ 9 w 361"/>
                <a:gd name="T89" fmla="*/ 9 h 453"/>
                <a:gd name="T90" fmla="*/ 31 w 361"/>
                <a:gd name="T91" fmla="*/ 0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61" h="453">
                  <a:moveTo>
                    <a:pt x="35" y="0"/>
                  </a:moveTo>
                  <a:lnTo>
                    <a:pt x="45" y="0"/>
                  </a:lnTo>
                  <a:lnTo>
                    <a:pt x="62" y="0"/>
                  </a:lnTo>
                  <a:lnTo>
                    <a:pt x="83" y="0"/>
                  </a:lnTo>
                  <a:lnTo>
                    <a:pt x="134" y="0"/>
                  </a:lnTo>
                  <a:lnTo>
                    <a:pt x="164" y="0"/>
                  </a:lnTo>
                  <a:lnTo>
                    <a:pt x="193" y="0"/>
                  </a:lnTo>
                  <a:lnTo>
                    <a:pt x="222" y="0"/>
                  </a:lnTo>
                  <a:lnTo>
                    <a:pt x="274" y="0"/>
                  </a:lnTo>
                  <a:lnTo>
                    <a:pt x="295" y="0"/>
                  </a:lnTo>
                  <a:lnTo>
                    <a:pt x="311" y="0"/>
                  </a:lnTo>
                  <a:lnTo>
                    <a:pt x="322" y="0"/>
                  </a:lnTo>
                  <a:lnTo>
                    <a:pt x="326" y="0"/>
                  </a:lnTo>
                  <a:lnTo>
                    <a:pt x="339" y="3"/>
                  </a:lnTo>
                  <a:lnTo>
                    <a:pt x="350" y="10"/>
                  </a:lnTo>
                  <a:lnTo>
                    <a:pt x="358" y="21"/>
                  </a:lnTo>
                  <a:lnTo>
                    <a:pt x="361" y="34"/>
                  </a:lnTo>
                  <a:lnTo>
                    <a:pt x="358" y="47"/>
                  </a:lnTo>
                  <a:lnTo>
                    <a:pt x="350" y="58"/>
                  </a:lnTo>
                  <a:lnTo>
                    <a:pt x="341" y="66"/>
                  </a:lnTo>
                  <a:lnTo>
                    <a:pt x="327" y="69"/>
                  </a:lnTo>
                  <a:lnTo>
                    <a:pt x="324" y="69"/>
                  </a:lnTo>
                  <a:lnTo>
                    <a:pt x="314" y="69"/>
                  </a:lnTo>
                  <a:lnTo>
                    <a:pt x="299" y="69"/>
                  </a:lnTo>
                  <a:lnTo>
                    <a:pt x="238" y="69"/>
                  </a:lnTo>
                  <a:lnTo>
                    <a:pt x="216" y="69"/>
                  </a:lnTo>
                  <a:lnTo>
                    <a:pt x="196" y="69"/>
                  </a:lnTo>
                  <a:lnTo>
                    <a:pt x="177" y="69"/>
                  </a:lnTo>
                  <a:lnTo>
                    <a:pt x="163" y="69"/>
                  </a:lnTo>
                  <a:lnTo>
                    <a:pt x="153" y="69"/>
                  </a:lnTo>
                  <a:lnTo>
                    <a:pt x="150" y="69"/>
                  </a:lnTo>
                  <a:lnTo>
                    <a:pt x="150" y="173"/>
                  </a:lnTo>
                  <a:lnTo>
                    <a:pt x="153" y="173"/>
                  </a:lnTo>
                  <a:lnTo>
                    <a:pt x="163" y="173"/>
                  </a:lnTo>
                  <a:lnTo>
                    <a:pt x="175" y="173"/>
                  </a:lnTo>
                  <a:lnTo>
                    <a:pt x="192" y="173"/>
                  </a:lnTo>
                  <a:lnTo>
                    <a:pt x="227" y="173"/>
                  </a:lnTo>
                  <a:lnTo>
                    <a:pt x="243" y="173"/>
                  </a:lnTo>
                  <a:lnTo>
                    <a:pt x="257" y="173"/>
                  </a:lnTo>
                  <a:lnTo>
                    <a:pt x="265" y="173"/>
                  </a:lnTo>
                  <a:lnTo>
                    <a:pt x="270" y="173"/>
                  </a:lnTo>
                  <a:lnTo>
                    <a:pt x="282" y="176"/>
                  </a:lnTo>
                  <a:lnTo>
                    <a:pt x="292" y="183"/>
                  </a:lnTo>
                  <a:lnTo>
                    <a:pt x="299" y="192"/>
                  </a:lnTo>
                  <a:lnTo>
                    <a:pt x="301" y="205"/>
                  </a:lnTo>
                  <a:lnTo>
                    <a:pt x="299" y="218"/>
                  </a:lnTo>
                  <a:lnTo>
                    <a:pt x="293" y="228"/>
                  </a:lnTo>
                  <a:lnTo>
                    <a:pt x="282" y="235"/>
                  </a:lnTo>
                  <a:lnTo>
                    <a:pt x="270" y="238"/>
                  </a:lnTo>
                  <a:lnTo>
                    <a:pt x="266" y="238"/>
                  </a:lnTo>
                  <a:lnTo>
                    <a:pt x="257" y="238"/>
                  </a:lnTo>
                  <a:lnTo>
                    <a:pt x="243" y="238"/>
                  </a:lnTo>
                  <a:lnTo>
                    <a:pt x="228" y="238"/>
                  </a:lnTo>
                  <a:lnTo>
                    <a:pt x="210" y="238"/>
                  </a:lnTo>
                  <a:lnTo>
                    <a:pt x="192" y="238"/>
                  </a:lnTo>
                  <a:lnTo>
                    <a:pt x="175" y="238"/>
                  </a:lnTo>
                  <a:lnTo>
                    <a:pt x="163" y="238"/>
                  </a:lnTo>
                  <a:lnTo>
                    <a:pt x="153" y="238"/>
                  </a:lnTo>
                  <a:lnTo>
                    <a:pt x="150" y="238"/>
                  </a:lnTo>
                  <a:lnTo>
                    <a:pt x="150" y="242"/>
                  </a:lnTo>
                  <a:lnTo>
                    <a:pt x="150" y="252"/>
                  </a:lnTo>
                  <a:lnTo>
                    <a:pt x="150" y="267"/>
                  </a:lnTo>
                  <a:lnTo>
                    <a:pt x="150" y="331"/>
                  </a:lnTo>
                  <a:lnTo>
                    <a:pt x="150" y="353"/>
                  </a:lnTo>
                  <a:lnTo>
                    <a:pt x="150" y="375"/>
                  </a:lnTo>
                  <a:lnTo>
                    <a:pt x="150" y="421"/>
                  </a:lnTo>
                  <a:lnTo>
                    <a:pt x="147" y="433"/>
                  </a:lnTo>
                  <a:lnTo>
                    <a:pt x="139" y="444"/>
                  </a:lnTo>
                  <a:lnTo>
                    <a:pt x="130" y="450"/>
                  </a:lnTo>
                  <a:lnTo>
                    <a:pt x="117" y="453"/>
                  </a:lnTo>
                  <a:lnTo>
                    <a:pt x="113" y="453"/>
                  </a:lnTo>
                  <a:lnTo>
                    <a:pt x="103" y="453"/>
                  </a:lnTo>
                  <a:lnTo>
                    <a:pt x="86" y="453"/>
                  </a:lnTo>
                  <a:lnTo>
                    <a:pt x="63" y="453"/>
                  </a:lnTo>
                  <a:lnTo>
                    <a:pt x="34" y="453"/>
                  </a:lnTo>
                  <a:lnTo>
                    <a:pt x="21" y="451"/>
                  </a:lnTo>
                  <a:lnTo>
                    <a:pt x="10" y="444"/>
                  </a:lnTo>
                  <a:lnTo>
                    <a:pt x="3" y="433"/>
                  </a:lnTo>
                  <a:lnTo>
                    <a:pt x="0" y="421"/>
                  </a:lnTo>
                  <a:lnTo>
                    <a:pt x="0" y="418"/>
                  </a:lnTo>
                  <a:lnTo>
                    <a:pt x="0" y="407"/>
                  </a:lnTo>
                  <a:lnTo>
                    <a:pt x="0" y="288"/>
                  </a:lnTo>
                  <a:lnTo>
                    <a:pt x="0" y="256"/>
                  </a:lnTo>
                  <a:lnTo>
                    <a:pt x="0" y="224"/>
                  </a:lnTo>
                  <a:lnTo>
                    <a:pt x="0" y="160"/>
                  </a:lnTo>
                  <a:lnTo>
                    <a:pt x="0" y="132"/>
                  </a:lnTo>
                  <a:lnTo>
                    <a:pt x="0" y="106"/>
                  </a:lnTo>
                  <a:lnTo>
                    <a:pt x="0" y="30"/>
                  </a:lnTo>
                  <a:lnTo>
                    <a:pt x="3" y="19"/>
                  </a:lnTo>
                  <a:lnTo>
                    <a:pt x="9" y="9"/>
                  </a:lnTo>
                  <a:lnTo>
                    <a:pt x="19" y="2"/>
                  </a:lnTo>
                  <a:lnTo>
                    <a:pt x="31" y="0"/>
                  </a:lnTo>
                  <a:lnTo>
                    <a:pt x="35" y="0"/>
                  </a:lnTo>
                  <a:close/>
                </a:path>
              </a:pathLst>
            </a:custGeom>
            <a:solidFill>
              <a:srgbClr val="000000"/>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215"/>
            </a:p>
          </p:txBody>
        </p:sp>
        <p:sp>
          <p:nvSpPr>
            <p:cNvPr id="19" name="Freeform 10"/>
            <p:cNvSpPr>
              <a:spLocks/>
            </p:cNvSpPr>
            <p:nvPr/>
          </p:nvSpPr>
          <p:spPr bwMode="auto">
            <a:xfrm>
              <a:off x="4764" y="2523"/>
              <a:ext cx="85" cy="107"/>
            </a:xfrm>
            <a:custGeom>
              <a:avLst/>
              <a:gdLst>
                <a:gd name="T0" fmla="*/ 106 w 255"/>
                <a:gd name="T1" fmla="*/ 0 h 321"/>
                <a:gd name="T2" fmla="*/ 124 w 255"/>
                <a:gd name="T3" fmla="*/ 0 h 321"/>
                <a:gd name="T4" fmla="*/ 145 w 255"/>
                <a:gd name="T5" fmla="*/ 6 h 321"/>
                <a:gd name="T6" fmla="*/ 169 w 255"/>
                <a:gd name="T7" fmla="*/ 17 h 321"/>
                <a:gd name="T8" fmla="*/ 192 w 255"/>
                <a:gd name="T9" fmla="*/ 34 h 321"/>
                <a:gd name="T10" fmla="*/ 212 w 255"/>
                <a:gd name="T11" fmla="*/ 55 h 321"/>
                <a:gd name="T12" fmla="*/ 226 w 255"/>
                <a:gd name="T13" fmla="*/ 78 h 321"/>
                <a:gd name="T14" fmla="*/ 239 w 255"/>
                <a:gd name="T15" fmla="*/ 103 h 321"/>
                <a:gd name="T16" fmla="*/ 247 w 255"/>
                <a:gd name="T17" fmla="*/ 129 h 321"/>
                <a:gd name="T18" fmla="*/ 252 w 255"/>
                <a:gd name="T19" fmla="*/ 156 h 321"/>
                <a:gd name="T20" fmla="*/ 255 w 255"/>
                <a:gd name="T21" fmla="*/ 183 h 321"/>
                <a:gd name="T22" fmla="*/ 252 w 255"/>
                <a:gd name="T23" fmla="*/ 209 h 321"/>
                <a:gd name="T24" fmla="*/ 247 w 255"/>
                <a:gd name="T25" fmla="*/ 234 h 321"/>
                <a:gd name="T26" fmla="*/ 240 w 255"/>
                <a:gd name="T27" fmla="*/ 257 h 321"/>
                <a:gd name="T28" fmla="*/ 228 w 255"/>
                <a:gd name="T29" fmla="*/ 277 h 321"/>
                <a:gd name="T30" fmla="*/ 214 w 255"/>
                <a:gd name="T31" fmla="*/ 293 h 321"/>
                <a:gd name="T32" fmla="*/ 197 w 255"/>
                <a:gd name="T33" fmla="*/ 305 h 321"/>
                <a:gd name="T34" fmla="*/ 175 w 255"/>
                <a:gd name="T35" fmla="*/ 315 h 321"/>
                <a:gd name="T36" fmla="*/ 155 w 255"/>
                <a:gd name="T37" fmla="*/ 320 h 321"/>
                <a:gd name="T38" fmla="*/ 137 w 255"/>
                <a:gd name="T39" fmla="*/ 321 h 321"/>
                <a:gd name="T40" fmla="*/ 121 w 255"/>
                <a:gd name="T41" fmla="*/ 319 h 321"/>
                <a:gd name="T42" fmla="*/ 107 w 255"/>
                <a:gd name="T43" fmla="*/ 312 h 321"/>
                <a:gd name="T44" fmla="*/ 95 w 255"/>
                <a:gd name="T45" fmla="*/ 303 h 321"/>
                <a:gd name="T46" fmla="*/ 84 w 255"/>
                <a:gd name="T47" fmla="*/ 292 h 321"/>
                <a:gd name="T48" fmla="*/ 74 w 255"/>
                <a:gd name="T49" fmla="*/ 278 h 321"/>
                <a:gd name="T50" fmla="*/ 65 w 255"/>
                <a:gd name="T51" fmla="*/ 262 h 321"/>
                <a:gd name="T52" fmla="*/ 57 w 255"/>
                <a:gd name="T53" fmla="*/ 246 h 321"/>
                <a:gd name="T54" fmla="*/ 49 w 255"/>
                <a:gd name="T55" fmla="*/ 229 h 321"/>
                <a:gd name="T56" fmla="*/ 43 w 255"/>
                <a:gd name="T57" fmla="*/ 212 h 321"/>
                <a:gd name="T58" fmla="*/ 35 w 255"/>
                <a:gd name="T59" fmla="*/ 195 h 321"/>
                <a:gd name="T60" fmla="*/ 28 w 255"/>
                <a:gd name="T61" fmla="*/ 178 h 321"/>
                <a:gd name="T62" fmla="*/ 20 w 255"/>
                <a:gd name="T63" fmla="*/ 163 h 321"/>
                <a:gd name="T64" fmla="*/ 12 w 255"/>
                <a:gd name="T65" fmla="*/ 149 h 321"/>
                <a:gd name="T66" fmla="*/ 3 w 255"/>
                <a:gd name="T67" fmla="*/ 138 h 321"/>
                <a:gd name="T68" fmla="*/ 1 w 255"/>
                <a:gd name="T69" fmla="*/ 133 h 321"/>
                <a:gd name="T70" fmla="*/ 0 w 255"/>
                <a:gd name="T71" fmla="*/ 127 h 321"/>
                <a:gd name="T72" fmla="*/ 2 w 255"/>
                <a:gd name="T73" fmla="*/ 121 h 321"/>
                <a:gd name="T74" fmla="*/ 11 w 255"/>
                <a:gd name="T75" fmla="*/ 98 h 321"/>
                <a:gd name="T76" fmla="*/ 21 w 255"/>
                <a:gd name="T77" fmla="*/ 76 h 321"/>
                <a:gd name="T78" fmla="*/ 32 w 255"/>
                <a:gd name="T79" fmla="*/ 57 h 321"/>
                <a:gd name="T80" fmla="*/ 44 w 255"/>
                <a:gd name="T81" fmla="*/ 39 h 321"/>
                <a:gd name="T82" fmla="*/ 57 w 255"/>
                <a:gd name="T83" fmla="*/ 23 h 321"/>
                <a:gd name="T84" fmla="*/ 72 w 255"/>
                <a:gd name="T85" fmla="*/ 12 h 321"/>
                <a:gd name="T86" fmla="*/ 88 w 255"/>
                <a:gd name="T87" fmla="*/ 4 h 321"/>
                <a:gd name="T88" fmla="*/ 106 w 255"/>
                <a:gd name="T89" fmla="*/ 0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55" h="321">
                  <a:moveTo>
                    <a:pt x="106" y="0"/>
                  </a:moveTo>
                  <a:lnTo>
                    <a:pt x="124" y="0"/>
                  </a:lnTo>
                  <a:lnTo>
                    <a:pt x="145" y="6"/>
                  </a:lnTo>
                  <a:lnTo>
                    <a:pt x="169" y="17"/>
                  </a:lnTo>
                  <a:lnTo>
                    <a:pt x="192" y="34"/>
                  </a:lnTo>
                  <a:lnTo>
                    <a:pt x="212" y="55"/>
                  </a:lnTo>
                  <a:lnTo>
                    <a:pt x="226" y="78"/>
                  </a:lnTo>
                  <a:lnTo>
                    <a:pt x="239" y="103"/>
                  </a:lnTo>
                  <a:lnTo>
                    <a:pt x="247" y="129"/>
                  </a:lnTo>
                  <a:lnTo>
                    <a:pt x="252" y="156"/>
                  </a:lnTo>
                  <a:lnTo>
                    <a:pt x="255" y="183"/>
                  </a:lnTo>
                  <a:lnTo>
                    <a:pt x="252" y="209"/>
                  </a:lnTo>
                  <a:lnTo>
                    <a:pt x="247" y="234"/>
                  </a:lnTo>
                  <a:lnTo>
                    <a:pt x="240" y="257"/>
                  </a:lnTo>
                  <a:lnTo>
                    <a:pt x="228" y="277"/>
                  </a:lnTo>
                  <a:lnTo>
                    <a:pt x="214" y="293"/>
                  </a:lnTo>
                  <a:lnTo>
                    <a:pt x="197" y="305"/>
                  </a:lnTo>
                  <a:lnTo>
                    <a:pt x="175" y="315"/>
                  </a:lnTo>
                  <a:lnTo>
                    <a:pt x="155" y="320"/>
                  </a:lnTo>
                  <a:lnTo>
                    <a:pt x="137" y="321"/>
                  </a:lnTo>
                  <a:lnTo>
                    <a:pt x="121" y="319"/>
                  </a:lnTo>
                  <a:lnTo>
                    <a:pt x="107" y="312"/>
                  </a:lnTo>
                  <a:lnTo>
                    <a:pt x="95" y="303"/>
                  </a:lnTo>
                  <a:lnTo>
                    <a:pt x="84" y="292"/>
                  </a:lnTo>
                  <a:lnTo>
                    <a:pt x="74" y="278"/>
                  </a:lnTo>
                  <a:lnTo>
                    <a:pt x="65" y="262"/>
                  </a:lnTo>
                  <a:lnTo>
                    <a:pt x="57" y="246"/>
                  </a:lnTo>
                  <a:lnTo>
                    <a:pt x="49" y="229"/>
                  </a:lnTo>
                  <a:lnTo>
                    <a:pt x="43" y="212"/>
                  </a:lnTo>
                  <a:lnTo>
                    <a:pt x="35" y="195"/>
                  </a:lnTo>
                  <a:lnTo>
                    <a:pt x="28" y="178"/>
                  </a:lnTo>
                  <a:lnTo>
                    <a:pt x="20" y="163"/>
                  </a:lnTo>
                  <a:lnTo>
                    <a:pt x="12" y="149"/>
                  </a:lnTo>
                  <a:lnTo>
                    <a:pt x="3" y="138"/>
                  </a:lnTo>
                  <a:lnTo>
                    <a:pt x="1" y="133"/>
                  </a:lnTo>
                  <a:lnTo>
                    <a:pt x="0" y="127"/>
                  </a:lnTo>
                  <a:lnTo>
                    <a:pt x="2" y="121"/>
                  </a:lnTo>
                  <a:lnTo>
                    <a:pt x="11" y="98"/>
                  </a:lnTo>
                  <a:lnTo>
                    <a:pt x="21" y="76"/>
                  </a:lnTo>
                  <a:lnTo>
                    <a:pt x="32" y="57"/>
                  </a:lnTo>
                  <a:lnTo>
                    <a:pt x="44" y="39"/>
                  </a:lnTo>
                  <a:lnTo>
                    <a:pt x="57" y="23"/>
                  </a:lnTo>
                  <a:lnTo>
                    <a:pt x="72" y="12"/>
                  </a:lnTo>
                  <a:lnTo>
                    <a:pt x="88" y="4"/>
                  </a:lnTo>
                  <a:lnTo>
                    <a:pt x="106" y="0"/>
                  </a:lnTo>
                  <a:close/>
                </a:path>
              </a:pathLst>
            </a:custGeom>
            <a:solidFill>
              <a:srgbClr val="000000"/>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215"/>
            </a:p>
          </p:txBody>
        </p:sp>
        <p:sp>
          <p:nvSpPr>
            <p:cNvPr id="20" name="Freeform 11"/>
            <p:cNvSpPr>
              <a:spLocks/>
            </p:cNvSpPr>
            <p:nvPr/>
          </p:nvSpPr>
          <p:spPr bwMode="auto">
            <a:xfrm>
              <a:off x="4609" y="2504"/>
              <a:ext cx="88" cy="102"/>
            </a:xfrm>
            <a:custGeom>
              <a:avLst/>
              <a:gdLst>
                <a:gd name="T0" fmla="*/ 158 w 264"/>
                <a:gd name="T1" fmla="*/ 0 h 306"/>
                <a:gd name="T2" fmla="*/ 178 w 264"/>
                <a:gd name="T3" fmla="*/ 2 h 306"/>
                <a:gd name="T4" fmla="*/ 196 w 264"/>
                <a:gd name="T5" fmla="*/ 7 h 306"/>
                <a:gd name="T6" fmla="*/ 212 w 264"/>
                <a:gd name="T7" fmla="*/ 17 h 306"/>
                <a:gd name="T8" fmla="*/ 226 w 264"/>
                <a:gd name="T9" fmla="*/ 30 h 306"/>
                <a:gd name="T10" fmla="*/ 238 w 264"/>
                <a:gd name="T11" fmla="*/ 46 h 306"/>
                <a:gd name="T12" fmla="*/ 248 w 264"/>
                <a:gd name="T13" fmla="*/ 65 h 306"/>
                <a:gd name="T14" fmla="*/ 255 w 264"/>
                <a:gd name="T15" fmla="*/ 85 h 306"/>
                <a:gd name="T16" fmla="*/ 260 w 264"/>
                <a:gd name="T17" fmla="*/ 108 h 306"/>
                <a:gd name="T18" fmla="*/ 263 w 264"/>
                <a:gd name="T19" fmla="*/ 131 h 306"/>
                <a:gd name="T20" fmla="*/ 264 w 264"/>
                <a:gd name="T21" fmla="*/ 155 h 306"/>
                <a:gd name="T22" fmla="*/ 264 w 264"/>
                <a:gd name="T23" fmla="*/ 158 h 306"/>
                <a:gd name="T24" fmla="*/ 262 w 264"/>
                <a:gd name="T25" fmla="*/ 160 h 306"/>
                <a:gd name="T26" fmla="*/ 260 w 264"/>
                <a:gd name="T27" fmla="*/ 163 h 306"/>
                <a:gd name="T28" fmla="*/ 258 w 264"/>
                <a:gd name="T29" fmla="*/ 166 h 306"/>
                <a:gd name="T30" fmla="*/ 245 w 264"/>
                <a:gd name="T31" fmla="*/ 178 h 306"/>
                <a:gd name="T32" fmla="*/ 234 w 264"/>
                <a:gd name="T33" fmla="*/ 192 h 306"/>
                <a:gd name="T34" fmla="*/ 221 w 264"/>
                <a:gd name="T35" fmla="*/ 208 h 306"/>
                <a:gd name="T36" fmla="*/ 209 w 264"/>
                <a:gd name="T37" fmla="*/ 225 h 306"/>
                <a:gd name="T38" fmla="*/ 196 w 264"/>
                <a:gd name="T39" fmla="*/ 242 h 306"/>
                <a:gd name="T40" fmla="*/ 184 w 264"/>
                <a:gd name="T41" fmla="*/ 257 h 306"/>
                <a:gd name="T42" fmla="*/ 170 w 264"/>
                <a:gd name="T43" fmla="*/ 272 h 306"/>
                <a:gd name="T44" fmla="*/ 155 w 264"/>
                <a:gd name="T45" fmla="*/ 286 h 306"/>
                <a:gd name="T46" fmla="*/ 139 w 264"/>
                <a:gd name="T47" fmla="*/ 296 h 306"/>
                <a:gd name="T48" fmla="*/ 123 w 264"/>
                <a:gd name="T49" fmla="*/ 302 h 306"/>
                <a:gd name="T50" fmla="*/ 104 w 264"/>
                <a:gd name="T51" fmla="*/ 306 h 306"/>
                <a:gd name="T52" fmla="*/ 83 w 264"/>
                <a:gd name="T53" fmla="*/ 305 h 306"/>
                <a:gd name="T54" fmla="*/ 60 w 264"/>
                <a:gd name="T55" fmla="*/ 297 h 306"/>
                <a:gd name="T56" fmla="*/ 43 w 264"/>
                <a:gd name="T57" fmla="*/ 286 h 306"/>
                <a:gd name="T58" fmla="*/ 28 w 264"/>
                <a:gd name="T59" fmla="*/ 272 h 306"/>
                <a:gd name="T60" fmla="*/ 17 w 264"/>
                <a:gd name="T61" fmla="*/ 254 h 306"/>
                <a:gd name="T62" fmla="*/ 8 w 264"/>
                <a:gd name="T63" fmla="*/ 235 h 306"/>
                <a:gd name="T64" fmla="*/ 2 w 264"/>
                <a:gd name="T65" fmla="*/ 214 h 306"/>
                <a:gd name="T66" fmla="*/ 0 w 264"/>
                <a:gd name="T67" fmla="*/ 191 h 306"/>
                <a:gd name="T68" fmla="*/ 1 w 264"/>
                <a:gd name="T69" fmla="*/ 167 h 306"/>
                <a:gd name="T70" fmla="*/ 5 w 264"/>
                <a:gd name="T71" fmla="*/ 143 h 306"/>
                <a:gd name="T72" fmla="*/ 13 w 264"/>
                <a:gd name="T73" fmla="*/ 119 h 306"/>
                <a:gd name="T74" fmla="*/ 24 w 264"/>
                <a:gd name="T75" fmla="*/ 95 h 306"/>
                <a:gd name="T76" fmla="*/ 40 w 264"/>
                <a:gd name="T77" fmla="*/ 72 h 306"/>
                <a:gd name="T78" fmla="*/ 60 w 264"/>
                <a:gd name="T79" fmla="*/ 50 h 306"/>
                <a:gd name="T80" fmla="*/ 84 w 264"/>
                <a:gd name="T81" fmla="*/ 30 h 306"/>
                <a:gd name="T82" fmla="*/ 112 w 264"/>
                <a:gd name="T83" fmla="*/ 12 h 306"/>
                <a:gd name="T84" fmla="*/ 136 w 264"/>
                <a:gd name="T85" fmla="*/ 4 h 306"/>
                <a:gd name="T86" fmla="*/ 158 w 264"/>
                <a:gd name="T87" fmla="*/ 0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64" h="306">
                  <a:moveTo>
                    <a:pt x="158" y="0"/>
                  </a:moveTo>
                  <a:lnTo>
                    <a:pt x="178" y="2"/>
                  </a:lnTo>
                  <a:lnTo>
                    <a:pt x="196" y="7"/>
                  </a:lnTo>
                  <a:lnTo>
                    <a:pt x="212" y="17"/>
                  </a:lnTo>
                  <a:lnTo>
                    <a:pt x="226" y="30"/>
                  </a:lnTo>
                  <a:lnTo>
                    <a:pt x="238" y="46"/>
                  </a:lnTo>
                  <a:lnTo>
                    <a:pt x="248" y="65"/>
                  </a:lnTo>
                  <a:lnTo>
                    <a:pt x="255" y="85"/>
                  </a:lnTo>
                  <a:lnTo>
                    <a:pt x="260" y="108"/>
                  </a:lnTo>
                  <a:lnTo>
                    <a:pt x="263" y="131"/>
                  </a:lnTo>
                  <a:lnTo>
                    <a:pt x="264" y="155"/>
                  </a:lnTo>
                  <a:lnTo>
                    <a:pt x="264" y="158"/>
                  </a:lnTo>
                  <a:lnTo>
                    <a:pt x="262" y="160"/>
                  </a:lnTo>
                  <a:lnTo>
                    <a:pt x="260" y="163"/>
                  </a:lnTo>
                  <a:lnTo>
                    <a:pt x="258" y="166"/>
                  </a:lnTo>
                  <a:lnTo>
                    <a:pt x="245" y="178"/>
                  </a:lnTo>
                  <a:lnTo>
                    <a:pt x="234" y="192"/>
                  </a:lnTo>
                  <a:lnTo>
                    <a:pt x="221" y="208"/>
                  </a:lnTo>
                  <a:lnTo>
                    <a:pt x="209" y="225"/>
                  </a:lnTo>
                  <a:lnTo>
                    <a:pt x="196" y="242"/>
                  </a:lnTo>
                  <a:lnTo>
                    <a:pt x="184" y="257"/>
                  </a:lnTo>
                  <a:lnTo>
                    <a:pt x="170" y="272"/>
                  </a:lnTo>
                  <a:lnTo>
                    <a:pt x="155" y="286"/>
                  </a:lnTo>
                  <a:lnTo>
                    <a:pt x="139" y="296"/>
                  </a:lnTo>
                  <a:lnTo>
                    <a:pt x="123" y="302"/>
                  </a:lnTo>
                  <a:lnTo>
                    <a:pt x="104" y="306"/>
                  </a:lnTo>
                  <a:lnTo>
                    <a:pt x="83" y="305"/>
                  </a:lnTo>
                  <a:lnTo>
                    <a:pt x="60" y="297"/>
                  </a:lnTo>
                  <a:lnTo>
                    <a:pt x="43" y="286"/>
                  </a:lnTo>
                  <a:lnTo>
                    <a:pt x="28" y="272"/>
                  </a:lnTo>
                  <a:lnTo>
                    <a:pt x="17" y="254"/>
                  </a:lnTo>
                  <a:lnTo>
                    <a:pt x="8" y="235"/>
                  </a:lnTo>
                  <a:lnTo>
                    <a:pt x="2" y="214"/>
                  </a:lnTo>
                  <a:lnTo>
                    <a:pt x="0" y="191"/>
                  </a:lnTo>
                  <a:lnTo>
                    <a:pt x="1" y="167"/>
                  </a:lnTo>
                  <a:lnTo>
                    <a:pt x="5" y="143"/>
                  </a:lnTo>
                  <a:lnTo>
                    <a:pt x="13" y="119"/>
                  </a:lnTo>
                  <a:lnTo>
                    <a:pt x="24" y="95"/>
                  </a:lnTo>
                  <a:lnTo>
                    <a:pt x="40" y="72"/>
                  </a:lnTo>
                  <a:lnTo>
                    <a:pt x="60" y="50"/>
                  </a:lnTo>
                  <a:lnTo>
                    <a:pt x="84" y="30"/>
                  </a:lnTo>
                  <a:lnTo>
                    <a:pt x="112" y="12"/>
                  </a:lnTo>
                  <a:lnTo>
                    <a:pt x="136" y="4"/>
                  </a:lnTo>
                  <a:lnTo>
                    <a:pt x="158" y="0"/>
                  </a:lnTo>
                  <a:close/>
                </a:path>
              </a:pathLst>
            </a:custGeom>
            <a:solidFill>
              <a:srgbClr val="000000"/>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215"/>
            </a:p>
          </p:txBody>
        </p:sp>
        <p:sp>
          <p:nvSpPr>
            <p:cNvPr id="21" name="Freeform 12"/>
            <p:cNvSpPr>
              <a:spLocks/>
            </p:cNvSpPr>
            <p:nvPr/>
          </p:nvSpPr>
          <p:spPr bwMode="auto">
            <a:xfrm>
              <a:off x="4678" y="2638"/>
              <a:ext cx="76" cy="42"/>
            </a:xfrm>
            <a:custGeom>
              <a:avLst/>
              <a:gdLst>
                <a:gd name="T0" fmla="*/ 57 w 228"/>
                <a:gd name="T1" fmla="*/ 0 h 126"/>
                <a:gd name="T2" fmla="*/ 83 w 228"/>
                <a:gd name="T3" fmla="*/ 0 h 126"/>
                <a:gd name="T4" fmla="*/ 112 w 228"/>
                <a:gd name="T5" fmla="*/ 3 h 126"/>
                <a:gd name="T6" fmla="*/ 140 w 228"/>
                <a:gd name="T7" fmla="*/ 6 h 126"/>
                <a:gd name="T8" fmla="*/ 167 w 228"/>
                <a:gd name="T9" fmla="*/ 12 h 126"/>
                <a:gd name="T10" fmla="*/ 193 w 228"/>
                <a:gd name="T11" fmla="*/ 18 h 126"/>
                <a:gd name="T12" fmla="*/ 204 w 228"/>
                <a:gd name="T13" fmla="*/ 23 h 126"/>
                <a:gd name="T14" fmla="*/ 214 w 228"/>
                <a:gd name="T15" fmla="*/ 29 h 126"/>
                <a:gd name="T16" fmla="*/ 221 w 228"/>
                <a:gd name="T17" fmla="*/ 38 h 126"/>
                <a:gd name="T18" fmla="*/ 226 w 228"/>
                <a:gd name="T19" fmla="*/ 46 h 126"/>
                <a:gd name="T20" fmla="*/ 228 w 228"/>
                <a:gd name="T21" fmla="*/ 56 h 126"/>
                <a:gd name="T22" fmla="*/ 228 w 228"/>
                <a:gd name="T23" fmla="*/ 65 h 126"/>
                <a:gd name="T24" fmla="*/ 224 w 228"/>
                <a:gd name="T25" fmla="*/ 72 h 126"/>
                <a:gd name="T26" fmla="*/ 217 w 228"/>
                <a:gd name="T27" fmla="*/ 80 h 126"/>
                <a:gd name="T28" fmla="*/ 206 w 228"/>
                <a:gd name="T29" fmla="*/ 85 h 126"/>
                <a:gd name="T30" fmla="*/ 192 w 228"/>
                <a:gd name="T31" fmla="*/ 88 h 126"/>
                <a:gd name="T32" fmla="*/ 171 w 228"/>
                <a:gd name="T33" fmla="*/ 91 h 126"/>
                <a:gd name="T34" fmla="*/ 155 w 228"/>
                <a:gd name="T35" fmla="*/ 96 h 126"/>
                <a:gd name="T36" fmla="*/ 141 w 228"/>
                <a:gd name="T37" fmla="*/ 103 h 126"/>
                <a:gd name="T38" fmla="*/ 131 w 228"/>
                <a:gd name="T39" fmla="*/ 109 h 126"/>
                <a:gd name="T40" fmla="*/ 123 w 228"/>
                <a:gd name="T41" fmla="*/ 115 h 126"/>
                <a:gd name="T42" fmla="*/ 117 w 228"/>
                <a:gd name="T43" fmla="*/ 120 h 126"/>
                <a:gd name="T44" fmla="*/ 113 w 228"/>
                <a:gd name="T45" fmla="*/ 125 h 126"/>
                <a:gd name="T46" fmla="*/ 109 w 228"/>
                <a:gd name="T47" fmla="*/ 126 h 126"/>
                <a:gd name="T48" fmla="*/ 106 w 228"/>
                <a:gd name="T49" fmla="*/ 125 h 126"/>
                <a:gd name="T50" fmla="*/ 100 w 228"/>
                <a:gd name="T51" fmla="*/ 119 h 126"/>
                <a:gd name="T52" fmla="*/ 95 w 228"/>
                <a:gd name="T53" fmla="*/ 110 h 126"/>
                <a:gd name="T54" fmla="*/ 81 w 228"/>
                <a:gd name="T55" fmla="*/ 94 h 126"/>
                <a:gd name="T56" fmla="*/ 68 w 228"/>
                <a:gd name="T57" fmla="*/ 84 h 126"/>
                <a:gd name="T58" fmla="*/ 55 w 228"/>
                <a:gd name="T59" fmla="*/ 76 h 126"/>
                <a:gd name="T60" fmla="*/ 40 w 228"/>
                <a:gd name="T61" fmla="*/ 71 h 126"/>
                <a:gd name="T62" fmla="*/ 25 w 228"/>
                <a:gd name="T63" fmla="*/ 65 h 126"/>
                <a:gd name="T64" fmla="*/ 14 w 228"/>
                <a:gd name="T65" fmla="*/ 62 h 126"/>
                <a:gd name="T66" fmla="*/ 7 w 228"/>
                <a:gd name="T67" fmla="*/ 56 h 126"/>
                <a:gd name="T68" fmla="*/ 2 w 228"/>
                <a:gd name="T69" fmla="*/ 47 h 126"/>
                <a:gd name="T70" fmla="*/ 0 w 228"/>
                <a:gd name="T71" fmla="*/ 39 h 126"/>
                <a:gd name="T72" fmla="*/ 1 w 228"/>
                <a:gd name="T73" fmla="*/ 30 h 126"/>
                <a:gd name="T74" fmla="*/ 4 w 228"/>
                <a:gd name="T75" fmla="*/ 21 h 126"/>
                <a:gd name="T76" fmla="*/ 11 w 228"/>
                <a:gd name="T77" fmla="*/ 14 h 126"/>
                <a:gd name="T78" fmla="*/ 23 w 228"/>
                <a:gd name="T79" fmla="*/ 6 h 126"/>
                <a:gd name="T80" fmla="*/ 38 w 228"/>
                <a:gd name="T81" fmla="*/ 2 h 126"/>
                <a:gd name="T82" fmla="*/ 57 w 228"/>
                <a:gd name="T83"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28" h="126">
                  <a:moveTo>
                    <a:pt x="57" y="0"/>
                  </a:moveTo>
                  <a:lnTo>
                    <a:pt x="83" y="0"/>
                  </a:lnTo>
                  <a:lnTo>
                    <a:pt x="112" y="3"/>
                  </a:lnTo>
                  <a:lnTo>
                    <a:pt x="140" y="6"/>
                  </a:lnTo>
                  <a:lnTo>
                    <a:pt x="167" y="12"/>
                  </a:lnTo>
                  <a:lnTo>
                    <a:pt x="193" y="18"/>
                  </a:lnTo>
                  <a:lnTo>
                    <a:pt x="204" y="23"/>
                  </a:lnTo>
                  <a:lnTo>
                    <a:pt x="214" y="29"/>
                  </a:lnTo>
                  <a:lnTo>
                    <a:pt x="221" y="38"/>
                  </a:lnTo>
                  <a:lnTo>
                    <a:pt x="226" y="46"/>
                  </a:lnTo>
                  <a:lnTo>
                    <a:pt x="228" y="56"/>
                  </a:lnTo>
                  <a:lnTo>
                    <a:pt x="228" y="65"/>
                  </a:lnTo>
                  <a:lnTo>
                    <a:pt x="224" y="72"/>
                  </a:lnTo>
                  <a:lnTo>
                    <a:pt x="217" y="80"/>
                  </a:lnTo>
                  <a:lnTo>
                    <a:pt x="206" y="85"/>
                  </a:lnTo>
                  <a:lnTo>
                    <a:pt x="192" y="88"/>
                  </a:lnTo>
                  <a:lnTo>
                    <a:pt x="171" y="91"/>
                  </a:lnTo>
                  <a:lnTo>
                    <a:pt x="155" y="96"/>
                  </a:lnTo>
                  <a:lnTo>
                    <a:pt x="141" y="103"/>
                  </a:lnTo>
                  <a:lnTo>
                    <a:pt x="131" y="109"/>
                  </a:lnTo>
                  <a:lnTo>
                    <a:pt x="123" y="115"/>
                  </a:lnTo>
                  <a:lnTo>
                    <a:pt x="117" y="120"/>
                  </a:lnTo>
                  <a:lnTo>
                    <a:pt x="113" y="125"/>
                  </a:lnTo>
                  <a:lnTo>
                    <a:pt x="109" y="126"/>
                  </a:lnTo>
                  <a:lnTo>
                    <a:pt x="106" y="125"/>
                  </a:lnTo>
                  <a:lnTo>
                    <a:pt x="100" y="119"/>
                  </a:lnTo>
                  <a:lnTo>
                    <a:pt x="95" y="110"/>
                  </a:lnTo>
                  <a:lnTo>
                    <a:pt x="81" y="94"/>
                  </a:lnTo>
                  <a:lnTo>
                    <a:pt x="68" y="84"/>
                  </a:lnTo>
                  <a:lnTo>
                    <a:pt x="55" y="76"/>
                  </a:lnTo>
                  <a:lnTo>
                    <a:pt x="40" y="71"/>
                  </a:lnTo>
                  <a:lnTo>
                    <a:pt x="25" y="65"/>
                  </a:lnTo>
                  <a:lnTo>
                    <a:pt x="14" y="62"/>
                  </a:lnTo>
                  <a:lnTo>
                    <a:pt x="7" y="56"/>
                  </a:lnTo>
                  <a:lnTo>
                    <a:pt x="2" y="47"/>
                  </a:lnTo>
                  <a:lnTo>
                    <a:pt x="0" y="39"/>
                  </a:lnTo>
                  <a:lnTo>
                    <a:pt x="1" y="30"/>
                  </a:lnTo>
                  <a:lnTo>
                    <a:pt x="4" y="21"/>
                  </a:lnTo>
                  <a:lnTo>
                    <a:pt x="11" y="14"/>
                  </a:lnTo>
                  <a:lnTo>
                    <a:pt x="23" y="6"/>
                  </a:lnTo>
                  <a:lnTo>
                    <a:pt x="38" y="2"/>
                  </a:lnTo>
                  <a:lnTo>
                    <a:pt x="57" y="0"/>
                  </a:lnTo>
                  <a:close/>
                </a:path>
              </a:pathLst>
            </a:custGeom>
            <a:solidFill>
              <a:srgbClr val="000000"/>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215"/>
            </a:p>
          </p:txBody>
        </p:sp>
        <p:sp>
          <p:nvSpPr>
            <p:cNvPr id="22" name="Freeform 13"/>
            <p:cNvSpPr>
              <a:spLocks/>
            </p:cNvSpPr>
            <p:nvPr/>
          </p:nvSpPr>
          <p:spPr bwMode="auto">
            <a:xfrm>
              <a:off x="4820" y="2333"/>
              <a:ext cx="115" cy="112"/>
            </a:xfrm>
            <a:custGeom>
              <a:avLst/>
              <a:gdLst>
                <a:gd name="T0" fmla="*/ 157 w 345"/>
                <a:gd name="T1" fmla="*/ 0 h 338"/>
                <a:gd name="T2" fmla="*/ 180 w 345"/>
                <a:gd name="T3" fmla="*/ 1 h 338"/>
                <a:gd name="T4" fmla="*/ 202 w 345"/>
                <a:gd name="T5" fmla="*/ 5 h 338"/>
                <a:gd name="T6" fmla="*/ 224 w 345"/>
                <a:gd name="T7" fmla="*/ 12 h 338"/>
                <a:gd name="T8" fmla="*/ 245 w 345"/>
                <a:gd name="T9" fmla="*/ 22 h 338"/>
                <a:gd name="T10" fmla="*/ 263 w 345"/>
                <a:gd name="T11" fmla="*/ 34 h 338"/>
                <a:gd name="T12" fmla="*/ 280 w 345"/>
                <a:gd name="T13" fmla="*/ 48 h 338"/>
                <a:gd name="T14" fmla="*/ 305 w 345"/>
                <a:gd name="T15" fmla="*/ 75 h 338"/>
                <a:gd name="T16" fmla="*/ 324 w 345"/>
                <a:gd name="T17" fmla="*/ 103 h 338"/>
                <a:gd name="T18" fmla="*/ 336 w 345"/>
                <a:gd name="T19" fmla="*/ 132 h 338"/>
                <a:gd name="T20" fmla="*/ 343 w 345"/>
                <a:gd name="T21" fmla="*/ 159 h 338"/>
                <a:gd name="T22" fmla="*/ 345 w 345"/>
                <a:gd name="T23" fmla="*/ 186 h 338"/>
                <a:gd name="T24" fmla="*/ 340 w 345"/>
                <a:gd name="T25" fmla="*/ 211 h 338"/>
                <a:gd name="T26" fmla="*/ 331 w 345"/>
                <a:gd name="T27" fmla="*/ 234 h 338"/>
                <a:gd name="T28" fmla="*/ 322 w 345"/>
                <a:gd name="T29" fmla="*/ 251 h 338"/>
                <a:gd name="T30" fmla="*/ 310 w 345"/>
                <a:gd name="T31" fmla="*/ 269 h 338"/>
                <a:gd name="T32" fmla="*/ 296 w 345"/>
                <a:gd name="T33" fmla="*/ 286 h 338"/>
                <a:gd name="T34" fmla="*/ 282 w 345"/>
                <a:gd name="T35" fmla="*/ 301 h 338"/>
                <a:gd name="T36" fmla="*/ 266 w 345"/>
                <a:gd name="T37" fmla="*/ 315 h 338"/>
                <a:gd name="T38" fmla="*/ 249 w 345"/>
                <a:gd name="T39" fmla="*/ 325 h 338"/>
                <a:gd name="T40" fmla="*/ 231 w 345"/>
                <a:gd name="T41" fmla="*/ 334 h 338"/>
                <a:gd name="T42" fmla="*/ 215 w 345"/>
                <a:gd name="T43" fmla="*/ 338 h 338"/>
                <a:gd name="T44" fmla="*/ 197 w 345"/>
                <a:gd name="T45" fmla="*/ 338 h 338"/>
                <a:gd name="T46" fmla="*/ 180 w 345"/>
                <a:gd name="T47" fmla="*/ 333 h 338"/>
                <a:gd name="T48" fmla="*/ 164 w 345"/>
                <a:gd name="T49" fmla="*/ 322 h 338"/>
                <a:gd name="T50" fmla="*/ 150 w 345"/>
                <a:gd name="T51" fmla="*/ 305 h 338"/>
                <a:gd name="T52" fmla="*/ 136 w 345"/>
                <a:gd name="T53" fmla="*/ 290 h 338"/>
                <a:gd name="T54" fmla="*/ 121 w 345"/>
                <a:gd name="T55" fmla="*/ 274 h 338"/>
                <a:gd name="T56" fmla="*/ 104 w 345"/>
                <a:gd name="T57" fmla="*/ 258 h 338"/>
                <a:gd name="T58" fmla="*/ 87 w 345"/>
                <a:gd name="T59" fmla="*/ 245 h 338"/>
                <a:gd name="T60" fmla="*/ 69 w 345"/>
                <a:gd name="T61" fmla="*/ 232 h 338"/>
                <a:gd name="T62" fmla="*/ 53 w 345"/>
                <a:gd name="T63" fmla="*/ 222 h 338"/>
                <a:gd name="T64" fmla="*/ 38 w 345"/>
                <a:gd name="T65" fmla="*/ 215 h 338"/>
                <a:gd name="T66" fmla="*/ 24 w 345"/>
                <a:gd name="T67" fmla="*/ 207 h 338"/>
                <a:gd name="T68" fmla="*/ 12 w 345"/>
                <a:gd name="T69" fmla="*/ 197 h 338"/>
                <a:gd name="T70" fmla="*/ 4 w 345"/>
                <a:gd name="T71" fmla="*/ 184 h 338"/>
                <a:gd name="T72" fmla="*/ 0 w 345"/>
                <a:gd name="T73" fmla="*/ 168 h 338"/>
                <a:gd name="T74" fmla="*/ 0 w 345"/>
                <a:gd name="T75" fmla="*/ 151 h 338"/>
                <a:gd name="T76" fmla="*/ 5 w 345"/>
                <a:gd name="T77" fmla="*/ 131 h 338"/>
                <a:gd name="T78" fmla="*/ 13 w 345"/>
                <a:gd name="T79" fmla="*/ 109 h 338"/>
                <a:gd name="T80" fmla="*/ 27 w 345"/>
                <a:gd name="T81" fmla="*/ 83 h 338"/>
                <a:gd name="T82" fmla="*/ 46 w 345"/>
                <a:gd name="T83" fmla="*/ 57 h 338"/>
                <a:gd name="T84" fmla="*/ 66 w 345"/>
                <a:gd name="T85" fmla="*/ 36 h 338"/>
                <a:gd name="T86" fmla="*/ 88 w 345"/>
                <a:gd name="T87" fmla="*/ 21 h 338"/>
                <a:gd name="T88" fmla="*/ 110 w 345"/>
                <a:gd name="T89" fmla="*/ 9 h 338"/>
                <a:gd name="T90" fmla="*/ 133 w 345"/>
                <a:gd name="T91" fmla="*/ 3 h 338"/>
                <a:gd name="T92" fmla="*/ 157 w 345"/>
                <a:gd name="T93" fmla="*/ 0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45" h="338">
                  <a:moveTo>
                    <a:pt x="157" y="0"/>
                  </a:moveTo>
                  <a:lnTo>
                    <a:pt x="180" y="1"/>
                  </a:lnTo>
                  <a:lnTo>
                    <a:pt x="202" y="5"/>
                  </a:lnTo>
                  <a:lnTo>
                    <a:pt x="224" y="12"/>
                  </a:lnTo>
                  <a:lnTo>
                    <a:pt x="245" y="22"/>
                  </a:lnTo>
                  <a:lnTo>
                    <a:pt x="263" y="34"/>
                  </a:lnTo>
                  <a:lnTo>
                    <a:pt x="280" y="48"/>
                  </a:lnTo>
                  <a:lnTo>
                    <a:pt x="305" y="75"/>
                  </a:lnTo>
                  <a:lnTo>
                    <a:pt x="324" y="103"/>
                  </a:lnTo>
                  <a:lnTo>
                    <a:pt x="336" y="132"/>
                  </a:lnTo>
                  <a:lnTo>
                    <a:pt x="343" y="159"/>
                  </a:lnTo>
                  <a:lnTo>
                    <a:pt x="345" y="186"/>
                  </a:lnTo>
                  <a:lnTo>
                    <a:pt x="340" y="211"/>
                  </a:lnTo>
                  <a:lnTo>
                    <a:pt x="331" y="234"/>
                  </a:lnTo>
                  <a:lnTo>
                    <a:pt x="322" y="251"/>
                  </a:lnTo>
                  <a:lnTo>
                    <a:pt x="310" y="269"/>
                  </a:lnTo>
                  <a:lnTo>
                    <a:pt x="296" y="286"/>
                  </a:lnTo>
                  <a:lnTo>
                    <a:pt x="282" y="301"/>
                  </a:lnTo>
                  <a:lnTo>
                    <a:pt x="266" y="315"/>
                  </a:lnTo>
                  <a:lnTo>
                    <a:pt x="249" y="325"/>
                  </a:lnTo>
                  <a:lnTo>
                    <a:pt x="231" y="334"/>
                  </a:lnTo>
                  <a:lnTo>
                    <a:pt x="215" y="338"/>
                  </a:lnTo>
                  <a:lnTo>
                    <a:pt x="197" y="338"/>
                  </a:lnTo>
                  <a:lnTo>
                    <a:pt x="180" y="333"/>
                  </a:lnTo>
                  <a:lnTo>
                    <a:pt x="164" y="322"/>
                  </a:lnTo>
                  <a:lnTo>
                    <a:pt x="150" y="305"/>
                  </a:lnTo>
                  <a:lnTo>
                    <a:pt x="136" y="290"/>
                  </a:lnTo>
                  <a:lnTo>
                    <a:pt x="121" y="274"/>
                  </a:lnTo>
                  <a:lnTo>
                    <a:pt x="104" y="258"/>
                  </a:lnTo>
                  <a:lnTo>
                    <a:pt x="87" y="245"/>
                  </a:lnTo>
                  <a:lnTo>
                    <a:pt x="69" y="232"/>
                  </a:lnTo>
                  <a:lnTo>
                    <a:pt x="53" y="222"/>
                  </a:lnTo>
                  <a:lnTo>
                    <a:pt x="38" y="215"/>
                  </a:lnTo>
                  <a:lnTo>
                    <a:pt x="24" y="207"/>
                  </a:lnTo>
                  <a:lnTo>
                    <a:pt x="12" y="197"/>
                  </a:lnTo>
                  <a:lnTo>
                    <a:pt x="4" y="184"/>
                  </a:lnTo>
                  <a:lnTo>
                    <a:pt x="0" y="168"/>
                  </a:lnTo>
                  <a:lnTo>
                    <a:pt x="0" y="151"/>
                  </a:lnTo>
                  <a:lnTo>
                    <a:pt x="5" y="131"/>
                  </a:lnTo>
                  <a:lnTo>
                    <a:pt x="13" y="109"/>
                  </a:lnTo>
                  <a:lnTo>
                    <a:pt x="27" y="83"/>
                  </a:lnTo>
                  <a:lnTo>
                    <a:pt x="46" y="57"/>
                  </a:lnTo>
                  <a:lnTo>
                    <a:pt x="66" y="36"/>
                  </a:lnTo>
                  <a:lnTo>
                    <a:pt x="88" y="21"/>
                  </a:lnTo>
                  <a:lnTo>
                    <a:pt x="110" y="9"/>
                  </a:lnTo>
                  <a:lnTo>
                    <a:pt x="133" y="3"/>
                  </a:lnTo>
                  <a:lnTo>
                    <a:pt x="157" y="0"/>
                  </a:lnTo>
                  <a:close/>
                </a:path>
              </a:pathLst>
            </a:custGeom>
            <a:solidFill>
              <a:srgbClr val="000000"/>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215"/>
            </a:p>
          </p:txBody>
        </p:sp>
        <p:sp>
          <p:nvSpPr>
            <p:cNvPr id="23" name="Freeform 14"/>
            <p:cNvSpPr>
              <a:spLocks noEditPoints="1"/>
            </p:cNvSpPr>
            <p:nvPr/>
          </p:nvSpPr>
          <p:spPr bwMode="auto">
            <a:xfrm>
              <a:off x="4377" y="2301"/>
              <a:ext cx="555" cy="626"/>
            </a:xfrm>
            <a:custGeom>
              <a:avLst/>
              <a:gdLst>
                <a:gd name="T0" fmla="*/ 930 w 1665"/>
                <a:gd name="T1" fmla="*/ 1242 h 1879"/>
                <a:gd name="T2" fmla="*/ 1061 w 1665"/>
                <a:gd name="T3" fmla="*/ 1261 h 1879"/>
                <a:gd name="T4" fmla="*/ 1097 w 1665"/>
                <a:gd name="T5" fmla="*/ 1219 h 1879"/>
                <a:gd name="T6" fmla="*/ 912 w 1665"/>
                <a:gd name="T7" fmla="*/ 1195 h 1879"/>
                <a:gd name="T8" fmla="*/ 861 w 1665"/>
                <a:gd name="T9" fmla="*/ 30 h 1879"/>
                <a:gd name="T10" fmla="*/ 933 w 1665"/>
                <a:gd name="T11" fmla="*/ 186 h 1879"/>
                <a:gd name="T12" fmla="*/ 870 w 1665"/>
                <a:gd name="T13" fmla="*/ 251 h 1879"/>
                <a:gd name="T14" fmla="*/ 760 w 1665"/>
                <a:gd name="T15" fmla="*/ 325 h 1879"/>
                <a:gd name="T16" fmla="*/ 663 w 1665"/>
                <a:gd name="T17" fmla="*/ 324 h 1879"/>
                <a:gd name="T18" fmla="*/ 527 w 1665"/>
                <a:gd name="T19" fmla="*/ 662 h 1879"/>
                <a:gd name="T20" fmla="*/ 610 w 1665"/>
                <a:gd name="T21" fmla="*/ 946 h 1879"/>
                <a:gd name="T22" fmla="*/ 811 w 1665"/>
                <a:gd name="T23" fmla="*/ 1067 h 1879"/>
                <a:gd name="T24" fmla="*/ 897 w 1665"/>
                <a:gd name="T25" fmla="*/ 1173 h 1879"/>
                <a:gd name="T26" fmla="*/ 998 w 1665"/>
                <a:gd name="T27" fmla="*/ 1166 h 1879"/>
                <a:gd name="T28" fmla="*/ 1126 w 1665"/>
                <a:gd name="T29" fmla="*/ 1198 h 1879"/>
                <a:gd name="T30" fmla="*/ 1187 w 1665"/>
                <a:gd name="T31" fmla="*/ 1147 h 1879"/>
                <a:gd name="T32" fmla="*/ 1357 w 1665"/>
                <a:gd name="T33" fmla="*/ 1108 h 1879"/>
                <a:gd name="T34" fmla="*/ 1558 w 1665"/>
                <a:gd name="T35" fmla="*/ 942 h 1879"/>
                <a:gd name="T36" fmla="*/ 1619 w 1665"/>
                <a:gd name="T37" fmla="*/ 688 h 1879"/>
                <a:gd name="T38" fmla="*/ 1631 w 1665"/>
                <a:gd name="T39" fmla="*/ 681 h 1879"/>
                <a:gd name="T40" fmla="*/ 1664 w 1665"/>
                <a:gd name="T41" fmla="*/ 983 h 1879"/>
                <a:gd name="T42" fmla="*/ 1587 w 1665"/>
                <a:gd name="T43" fmla="*/ 1420 h 1879"/>
                <a:gd name="T44" fmla="*/ 1442 w 1665"/>
                <a:gd name="T45" fmla="*/ 1712 h 1879"/>
                <a:gd name="T46" fmla="*/ 1290 w 1665"/>
                <a:gd name="T47" fmla="*/ 1787 h 1879"/>
                <a:gd name="T48" fmla="*/ 1167 w 1665"/>
                <a:gd name="T49" fmla="*/ 1765 h 1879"/>
                <a:gd name="T50" fmla="*/ 1150 w 1665"/>
                <a:gd name="T51" fmla="*/ 1594 h 1879"/>
                <a:gd name="T52" fmla="*/ 1153 w 1665"/>
                <a:gd name="T53" fmla="*/ 1360 h 1879"/>
                <a:gd name="T54" fmla="*/ 1079 w 1665"/>
                <a:gd name="T55" fmla="*/ 1324 h 1879"/>
                <a:gd name="T56" fmla="*/ 1019 w 1665"/>
                <a:gd name="T57" fmla="*/ 1464 h 1879"/>
                <a:gd name="T58" fmla="*/ 1054 w 1665"/>
                <a:gd name="T59" fmla="*/ 1721 h 1879"/>
                <a:gd name="T60" fmla="*/ 1088 w 1665"/>
                <a:gd name="T61" fmla="*/ 1805 h 1879"/>
                <a:gd name="T62" fmla="*/ 1011 w 1665"/>
                <a:gd name="T63" fmla="*/ 1873 h 1879"/>
                <a:gd name="T64" fmla="*/ 739 w 1665"/>
                <a:gd name="T65" fmla="*/ 1827 h 1879"/>
                <a:gd name="T66" fmla="*/ 568 w 1665"/>
                <a:gd name="T67" fmla="*/ 1626 h 1879"/>
                <a:gd name="T68" fmla="*/ 450 w 1665"/>
                <a:gd name="T69" fmla="*/ 1375 h 1879"/>
                <a:gd name="T70" fmla="*/ 444 w 1665"/>
                <a:gd name="T71" fmla="*/ 1448 h 1879"/>
                <a:gd name="T72" fmla="*/ 479 w 1665"/>
                <a:gd name="T73" fmla="*/ 1580 h 1879"/>
                <a:gd name="T74" fmla="*/ 417 w 1665"/>
                <a:gd name="T75" fmla="*/ 1648 h 1879"/>
                <a:gd name="T76" fmla="*/ 248 w 1665"/>
                <a:gd name="T77" fmla="*/ 1628 h 1879"/>
                <a:gd name="T78" fmla="*/ 112 w 1665"/>
                <a:gd name="T79" fmla="*/ 1463 h 1879"/>
                <a:gd name="T80" fmla="*/ 32 w 1665"/>
                <a:gd name="T81" fmla="*/ 1204 h 1879"/>
                <a:gd name="T82" fmla="*/ 31 w 1665"/>
                <a:gd name="T83" fmla="*/ 1076 h 1879"/>
                <a:gd name="T84" fmla="*/ 0 w 1665"/>
                <a:gd name="T85" fmla="*/ 828 h 1879"/>
                <a:gd name="T86" fmla="*/ 76 w 1665"/>
                <a:gd name="T87" fmla="*/ 525 h 1879"/>
                <a:gd name="T88" fmla="*/ 335 w 1665"/>
                <a:gd name="T89" fmla="*/ 275 h 1879"/>
                <a:gd name="T90" fmla="*/ 362 w 1665"/>
                <a:gd name="T91" fmla="*/ 274 h 1879"/>
                <a:gd name="T92" fmla="*/ 145 w 1665"/>
                <a:gd name="T93" fmla="*/ 551 h 1879"/>
                <a:gd name="T94" fmla="*/ 135 w 1665"/>
                <a:gd name="T95" fmla="*/ 858 h 1879"/>
                <a:gd name="T96" fmla="*/ 270 w 1665"/>
                <a:gd name="T97" fmla="*/ 1115 h 1879"/>
                <a:gd name="T98" fmla="*/ 368 w 1665"/>
                <a:gd name="T99" fmla="*/ 1192 h 1879"/>
                <a:gd name="T100" fmla="*/ 362 w 1665"/>
                <a:gd name="T101" fmla="*/ 1144 h 1879"/>
                <a:gd name="T102" fmla="*/ 345 w 1665"/>
                <a:gd name="T103" fmla="*/ 992 h 1879"/>
                <a:gd name="T104" fmla="*/ 355 w 1665"/>
                <a:gd name="T105" fmla="*/ 825 h 1879"/>
                <a:gd name="T106" fmla="*/ 411 w 1665"/>
                <a:gd name="T107" fmla="*/ 533 h 1879"/>
                <a:gd name="T108" fmla="*/ 611 w 1665"/>
                <a:gd name="T109" fmla="*/ 264 h 1879"/>
                <a:gd name="T110" fmla="*/ 610 w 1665"/>
                <a:gd name="T111" fmla="*/ 97 h 1879"/>
                <a:gd name="T112" fmla="*/ 722 w 1665"/>
                <a:gd name="T113" fmla="*/ 10 h 18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665" h="1879">
                  <a:moveTo>
                    <a:pt x="909" y="1194"/>
                  </a:moveTo>
                  <a:lnTo>
                    <a:pt x="908" y="1195"/>
                  </a:lnTo>
                  <a:lnTo>
                    <a:pt x="906" y="1195"/>
                  </a:lnTo>
                  <a:lnTo>
                    <a:pt x="906" y="1197"/>
                  </a:lnTo>
                  <a:lnTo>
                    <a:pt x="910" y="1214"/>
                  </a:lnTo>
                  <a:lnTo>
                    <a:pt x="918" y="1229"/>
                  </a:lnTo>
                  <a:lnTo>
                    <a:pt x="930" y="1242"/>
                  </a:lnTo>
                  <a:lnTo>
                    <a:pt x="946" y="1253"/>
                  </a:lnTo>
                  <a:lnTo>
                    <a:pt x="963" y="1261"/>
                  </a:lnTo>
                  <a:lnTo>
                    <a:pt x="983" y="1268"/>
                  </a:lnTo>
                  <a:lnTo>
                    <a:pt x="1003" y="1270"/>
                  </a:lnTo>
                  <a:lnTo>
                    <a:pt x="1023" y="1271"/>
                  </a:lnTo>
                  <a:lnTo>
                    <a:pt x="1043" y="1268"/>
                  </a:lnTo>
                  <a:lnTo>
                    <a:pt x="1061" y="1261"/>
                  </a:lnTo>
                  <a:lnTo>
                    <a:pt x="1077" y="1252"/>
                  </a:lnTo>
                  <a:lnTo>
                    <a:pt x="1090" y="1239"/>
                  </a:lnTo>
                  <a:lnTo>
                    <a:pt x="1100" y="1222"/>
                  </a:lnTo>
                  <a:lnTo>
                    <a:pt x="1100" y="1220"/>
                  </a:lnTo>
                  <a:lnTo>
                    <a:pt x="1099" y="1219"/>
                  </a:lnTo>
                  <a:lnTo>
                    <a:pt x="1098" y="1219"/>
                  </a:lnTo>
                  <a:lnTo>
                    <a:pt x="1097" y="1219"/>
                  </a:lnTo>
                  <a:lnTo>
                    <a:pt x="1096" y="1219"/>
                  </a:lnTo>
                  <a:lnTo>
                    <a:pt x="1095" y="1219"/>
                  </a:lnTo>
                  <a:lnTo>
                    <a:pt x="1065" y="1218"/>
                  </a:lnTo>
                  <a:lnTo>
                    <a:pt x="1031" y="1215"/>
                  </a:lnTo>
                  <a:lnTo>
                    <a:pt x="994" y="1211"/>
                  </a:lnTo>
                  <a:lnTo>
                    <a:pt x="954" y="1204"/>
                  </a:lnTo>
                  <a:lnTo>
                    <a:pt x="912" y="1195"/>
                  </a:lnTo>
                  <a:lnTo>
                    <a:pt x="911" y="1195"/>
                  </a:lnTo>
                  <a:lnTo>
                    <a:pt x="909" y="1194"/>
                  </a:lnTo>
                  <a:close/>
                  <a:moveTo>
                    <a:pt x="782" y="0"/>
                  </a:moveTo>
                  <a:lnTo>
                    <a:pt x="802" y="2"/>
                  </a:lnTo>
                  <a:lnTo>
                    <a:pt x="823" y="8"/>
                  </a:lnTo>
                  <a:lnTo>
                    <a:pt x="842" y="17"/>
                  </a:lnTo>
                  <a:lnTo>
                    <a:pt x="861" y="30"/>
                  </a:lnTo>
                  <a:lnTo>
                    <a:pt x="878" y="47"/>
                  </a:lnTo>
                  <a:lnTo>
                    <a:pt x="894" y="69"/>
                  </a:lnTo>
                  <a:lnTo>
                    <a:pt x="909" y="97"/>
                  </a:lnTo>
                  <a:lnTo>
                    <a:pt x="920" y="125"/>
                  </a:lnTo>
                  <a:lnTo>
                    <a:pt x="928" y="148"/>
                  </a:lnTo>
                  <a:lnTo>
                    <a:pt x="932" y="169"/>
                  </a:lnTo>
                  <a:lnTo>
                    <a:pt x="933" y="186"/>
                  </a:lnTo>
                  <a:lnTo>
                    <a:pt x="931" y="200"/>
                  </a:lnTo>
                  <a:lnTo>
                    <a:pt x="927" y="212"/>
                  </a:lnTo>
                  <a:lnTo>
                    <a:pt x="919" y="222"/>
                  </a:lnTo>
                  <a:lnTo>
                    <a:pt x="910" y="231"/>
                  </a:lnTo>
                  <a:lnTo>
                    <a:pt x="898" y="238"/>
                  </a:lnTo>
                  <a:lnTo>
                    <a:pt x="885" y="245"/>
                  </a:lnTo>
                  <a:lnTo>
                    <a:pt x="870" y="251"/>
                  </a:lnTo>
                  <a:lnTo>
                    <a:pt x="857" y="257"/>
                  </a:lnTo>
                  <a:lnTo>
                    <a:pt x="842" y="265"/>
                  </a:lnTo>
                  <a:lnTo>
                    <a:pt x="825" y="275"/>
                  </a:lnTo>
                  <a:lnTo>
                    <a:pt x="808" y="286"/>
                  </a:lnTo>
                  <a:lnTo>
                    <a:pt x="791" y="298"/>
                  </a:lnTo>
                  <a:lnTo>
                    <a:pt x="778" y="310"/>
                  </a:lnTo>
                  <a:lnTo>
                    <a:pt x="760" y="325"/>
                  </a:lnTo>
                  <a:lnTo>
                    <a:pt x="745" y="335"/>
                  </a:lnTo>
                  <a:lnTo>
                    <a:pt x="732" y="342"/>
                  </a:lnTo>
                  <a:lnTo>
                    <a:pt x="719" y="344"/>
                  </a:lnTo>
                  <a:lnTo>
                    <a:pt x="707" y="344"/>
                  </a:lnTo>
                  <a:lnTo>
                    <a:pt x="694" y="340"/>
                  </a:lnTo>
                  <a:lnTo>
                    <a:pt x="680" y="332"/>
                  </a:lnTo>
                  <a:lnTo>
                    <a:pt x="663" y="324"/>
                  </a:lnTo>
                  <a:lnTo>
                    <a:pt x="629" y="371"/>
                  </a:lnTo>
                  <a:lnTo>
                    <a:pt x="599" y="419"/>
                  </a:lnTo>
                  <a:lnTo>
                    <a:pt x="575" y="468"/>
                  </a:lnTo>
                  <a:lnTo>
                    <a:pt x="556" y="517"/>
                  </a:lnTo>
                  <a:lnTo>
                    <a:pt x="542" y="566"/>
                  </a:lnTo>
                  <a:lnTo>
                    <a:pt x="532" y="614"/>
                  </a:lnTo>
                  <a:lnTo>
                    <a:pt x="527" y="662"/>
                  </a:lnTo>
                  <a:lnTo>
                    <a:pt x="526" y="708"/>
                  </a:lnTo>
                  <a:lnTo>
                    <a:pt x="530" y="753"/>
                  </a:lnTo>
                  <a:lnTo>
                    <a:pt x="538" y="797"/>
                  </a:lnTo>
                  <a:lnTo>
                    <a:pt x="550" y="838"/>
                  </a:lnTo>
                  <a:lnTo>
                    <a:pt x="566" y="877"/>
                  </a:lnTo>
                  <a:lnTo>
                    <a:pt x="586" y="914"/>
                  </a:lnTo>
                  <a:lnTo>
                    <a:pt x="610" y="946"/>
                  </a:lnTo>
                  <a:lnTo>
                    <a:pt x="637" y="976"/>
                  </a:lnTo>
                  <a:lnTo>
                    <a:pt x="669" y="1002"/>
                  </a:lnTo>
                  <a:lnTo>
                    <a:pt x="702" y="1023"/>
                  </a:lnTo>
                  <a:lnTo>
                    <a:pt x="740" y="1041"/>
                  </a:lnTo>
                  <a:lnTo>
                    <a:pt x="781" y="1054"/>
                  </a:lnTo>
                  <a:lnTo>
                    <a:pt x="797" y="1059"/>
                  </a:lnTo>
                  <a:lnTo>
                    <a:pt x="811" y="1067"/>
                  </a:lnTo>
                  <a:lnTo>
                    <a:pt x="824" y="1079"/>
                  </a:lnTo>
                  <a:lnTo>
                    <a:pt x="834" y="1094"/>
                  </a:lnTo>
                  <a:lnTo>
                    <a:pt x="844" y="1114"/>
                  </a:lnTo>
                  <a:lnTo>
                    <a:pt x="857" y="1138"/>
                  </a:lnTo>
                  <a:lnTo>
                    <a:pt x="871" y="1155"/>
                  </a:lnTo>
                  <a:lnTo>
                    <a:pt x="885" y="1167"/>
                  </a:lnTo>
                  <a:lnTo>
                    <a:pt x="897" y="1173"/>
                  </a:lnTo>
                  <a:lnTo>
                    <a:pt x="911" y="1176"/>
                  </a:lnTo>
                  <a:lnTo>
                    <a:pt x="925" y="1176"/>
                  </a:lnTo>
                  <a:lnTo>
                    <a:pt x="938" y="1174"/>
                  </a:lnTo>
                  <a:lnTo>
                    <a:pt x="953" y="1171"/>
                  </a:lnTo>
                  <a:lnTo>
                    <a:pt x="968" y="1168"/>
                  </a:lnTo>
                  <a:lnTo>
                    <a:pt x="982" y="1166"/>
                  </a:lnTo>
                  <a:lnTo>
                    <a:pt x="998" y="1166"/>
                  </a:lnTo>
                  <a:lnTo>
                    <a:pt x="1016" y="1168"/>
                  </a:lnTo>
                  <a:lnTo>
                    <a:pt x="1034" y="1173"/>
                  </a:lnTo>
                  <a:lnTo>
                    <a:pt x="1053" y="1184"/>
                  </a:lnTo>
                  <a:lnTo>
                    <a:pt x="1076" y="1193"/>
                  </a:lnTo>
                  <a:lnTo>
                    <a:pt x="1096" y="1198"/>
                  </a:lnTo>
                  <a:lnTo>
                    <a:pt x="1112" y="1199"/>
                  </a:lnTo>
                  <a:lnTo>
                    <a:pt x="1126" y="1198"/>
                  </a:lnTo>
                  <a:lnTo>
                    <a:pt x="1139" y="1194"/>
                  </a:lnTo>
                  <a:lnTo>
                    <a:pt x="1148" y="1189"/>
                  </a:lnTo>
                  <a:lnTo>
                    <a:pt x="1157" y="1182"/>
                  </a:lnTo>
                  <a:lnTo>
                    <a:pt x="1165" y="1173"/>
                  </a:lnTo>
                  <a:lnTo>
                    <a:pt x="1172" y="1165"/>
                  </a:lnTo>
                  <a:lnTo>
                    <a:pt x="1180" y="1155"/>
                  </a:lnTo>
                  <a:lnTo>
                    <a:pt x="1187" y="1147"/>
                  </a:lnTo>
                  <a:lnTo>
                    <a:pt x="1194" y="1140"/>
                  </a:lnTo>
                  <a:lnTo>
                    <a:pt x="1204" y="1135"/>
                  </a:lnTo>
                  <a:lnTo>
                    <a:pt x="1214" y="1130"/>
                  </a:lnTo>
                  <a:lnTo>
                    <a:pt x="1227" y="1129"/>
                  </a:lnTo>
                  <a:lnTo>
                    <a:pt x="1274" y="1126"/>
                  </a:lnTo>
                  <a:lnTo>
                    <a:pt x="1317" y="1120"/>
                  </a:lnTo>
                  <a:lnTo>
                    <a:pt x="1357" y="1108"/>
                  </a:lnTo>
                  <a:lnTo>
                    <a:pt x="1395" y="1094"/>
                  </a:lnTo>
                  <a:lnTo>
                    <a:pt x="1429" y="1075"/>
                  </a:lnTo>
                  <a:lnTo>
                    <a:pt x="1461" y="1054"/>
                  </a:lnTo>
                  <a:lnTo>
                    <a:pt x="1489" y="1030"/>
                  </a:lnTo>
                  <a:lnTo>
                    <a:pt x="1515" y="1003"/>
                  </a:lnTo>
                  <a:lnTo>
                    <a:pt x="1538" y="973"/>
                  </a:lnTo>
                  <a:lnTo>
                    <a:pt x="1558" y="942"/>
                  </a:lnTo>
                  <a:lnTo>
                    <a:pt x="1575" y="908"/>
                  </a:lnTo>
                  <a:lnTo>
                    <a:pt x="1590" y="874"/>
                  </a:lnTo>
                  <a:lnTo>
                    <a:pt x="1601" y="838"/>
                  </a:lnTo>
                  <a:lnTo>
                    <a:pt x="1610" y="801"/>
                  </a:lnTo>
                  <a:lnTo>
                    <a:pt x="1616" y="764"/>
                  </a:lnTo>
                  <a:lnTo>
                    <a:pt x="1619" y="726"/>
                  </a:lnTo>
                  <a:lnTo>
                    <a:pt x="1619" y="688"/>
                  </a:lnTo>
                  <a:lnTo>
                    <a:pt x="1619" y="684"/>
                  </a:lnTo>
                  <a:lnTo>
                    <a:pt x="1620" y="680"/>
                  </a:lnTo>
                  <a:lnTo>
                    <a:pt x="1622" y="677"/>
                  </a:lnTo>
                  <a:lnTo>
                    <a:pt x="1623" y="676"/>
                  </a:lnTo>
                  <a:lnTo>
                    <a:pt x="1625" y="676"/>
                  </a:lnTo>
                  <a:lnTo>
                    <a:pt x="1628" y="678"/>
                  </a:lnTo>
                  <a:lnTo>
                    <a:pt x="1631" y="681"/>
                  </a:lnTo>
                  <a:lnTo>
                    <a:pt x="1633" y="685"/>
                  </a:lnTo>
                  <a:lnTo>
                    <a:pt x="1635" y="692"/>
                  </a:lnTo>
                  <a:lnTo>
                    <a:pt x="1648" y="744"/>
                  </a:lnTo>
                  <a:lnTo>
                    <a:pt x="1658" y="799"/>
                  </a:lnTo>
                  <a:lnTo>
                    <a:pt x="1663" y="858"/>
                  </a:lnTo>
                  <a:lnTo>
                    <a:pt x="1665" y="920"/>
                  </a:lnTo>
                  <a:lnTo>
                    <a:pt x="1664" y="983"/>
                  </a:lnTo>
                  <a:lnTo>
                    <a:pt x="1660" y="1047"/>
                  </a:lnTo>
                  <a:lnTo>
                    <a:pt x="1654" y="1110"/>
                  </a:lnTo>
                  <a:lnTo>
                    <a:pt x="1644" y="1175"/>
                  </a:lnTo>
                  <a:lnTo>
                    <a:pt x="1633" y="1239"/>
                  </a:lnTo>
                  <a:lnTo>
                    <a:pt x="1619" y="1302"/>
                  </a:lnTo>
                  <a:lnTo>
                    <a:pt x="1603" y="1363"/>
                  </a:lnTo>
                  <a:lnTo>
                    <a:pt x="1587" y="1420"/>
                  </a:lnTo>
                  <a:lnTo>
                    <a:pt x="1568" y="1476"/>
                  </a:lnTo>
                  <a:lnTo>
                    <a:pt x="1548" y="1528"/>
                  </a:lnTo>
                  <a:lnTo>
                    <a:pt x="1528" y="1575"/>
                  </a:lnTo>
                  <a:lnTo>
                    <a:pt x="1507" y="1618"/>
                  </a:lnTo>
                  <a:lnTo>
                    <a:pt x="1485" y="1656"/>
                  </a:lnTo>
                  <a:lnTo>
                    <a:pt x="1463" y="1687"/>
                  </a:lnTo>
                  <a:lnTo>
                    <a:pt x="1442" y="1712"/>
                  </a:lnTo>
                  <a:lnTo>
                    <a:pt x="1420" y="1729"/>
                  </a:lnTo>
                  <a:lnTo>
                    <a:pt x="1399" y="1743"/>
                  </a:lnTo>
                  <a:lnTo>
                    <a:pt x="1378" y="1754"/>
                  </a:lnTo>
                  <a:lnTo>
                    <a:pt x="1356" y="1765"/>
                  </a:lnTo>
                  <a:lnTo>
                    <a:pt x="1334" y="1774"/>
                  </a:lnTo>
                  <a:lnTo>
                    <a:pt x="1312" y="1782"/>
                  </a:lnTo>
                  <a:lnTo>
                    <a:pt x="1290" y="1787"/>
                  </a:lnTo>
                  <a:lnTo>
                    <a:pt x="1269" y="1791"/>
                  </a:lnTo>
                  <a:lnTo>
                    <a:pt x="1249" y="1793"/>
                  </a:lnTo>
                  <a:lnTo>
                    <a:pt x="1229" y="1792"/>
                  </a:lnTo>
                  <a:lnTo>
                    <a:pt x="1211" y="1789"/>
                  </a:lnTo>
                  <a:lnTo>
                    <a:pt x="1194" y="1784"/>
                  </a:lnTo>
                  <a:lnTo>
                    <a:pt x="1180" y="1775"/>
                  </a:lnTo>
                  <a:lnTo>
                    <a:pt x="1167" y="1765"/>
                  </a:lnTo>
                  <a:lnTo>
                    <a:pt x="1155" y="1751"/>
                  </a:lnTo>
                  <a:lnTo>
                    <a:pt x="1148" y="1734"/>
                  </a:lnTo>
                  <a:lnTo>
                    <a:pt x="1142" y="1713"/>
                  </a:lnTo>
                  <a:lnTo>
                    <a:pt x="1140" y="1689"/>
                  </a:lnTo>
                  <a:lnTo>
                    <a:pt x="1140" y="1661"/>
                  </a:lnTo>
                  <a:lnTo>
                    <a:pt x="1143" y="1630"/>
                  </a:lnTo>
                  <a:lnTo>
                    <a:pt x="1150" y="1594"/>
                  </a:lnTo>
                  <a:lnTo>
                    <a:pt x="1160" y="1548"/>
                  </a:lnTo>
                  <a:lnTo>
                    <a:pt x="1165" y="1505"/>
                  </a:lnTo>
                  <a:lnTo>
                    <a:pt x="1167" y="1469"/>
                  </a:lnTo>
                  <a:lnTo>
                    <a:pt x="1167" y="1435"/>
                  </a:lnTo>
                  <a:lnTo>
                    <a:pt x="1165" y="1406"/>
                  </a:lnTo>
                  <a:lnTo>
                    <a:pt x="1160" y="1381"/>
                  </a:lnTo>
                  <a:lnTo>
                    <a:pt x="1153" y="1360"/>
                  </a:lnTo>
                  <a:lnTo>
                    <a:pt x="1145" y="1343"/>
                  </a:lnTo>
                  <a:lnTo>
                    <a:pt x="1135" y="1330"/>
                  </a:lnTo>
                  <a:lnTo>
                    <a:pt x="1125" y="1321"/>
                  </a:lnTo>
                  <a:lnTo>
                    <a:pt x="1114" y="1317"/>
                  </a:lnTo>
                  <a:lnTo>
                    <a:pt x="1103" y="1315"/>
                  </a:lnTo>
                  <a:lnTo>
                    <a:pt x="1090" y="1318"/>
                  </a:lnTo>
                  <a:lnTo>
                    <a:pt x="1079" y="1324"/>
                  </a:lnTo>
                  <a:lnTo>
                    <a:pt x="1067" y="1333"/>
                  </a:lnTo>
                  <a:lnTo>
                    <a:pt x="1056" y="1347"/>
                  </a:lnTo>
                  <a:lnTo>
                    <a:pt x="1046" y="1364"/>
                  </a:lnTo>
                  <a:lnTo>
                    <a:pt x="1037" y="1384"/>
                  </a:lnTo>
                  <a:lnTo>
                    <a:pt x="1029" y="1408"/>
                  </a:lnTo>
                  <a:lnTo>
                    <a:pt x="1023" y="1435"/>
                  </a:lnTo>
                  <a:lnTo>
                    <a:pt x="1019" y="1464"/>
                  </a:lnTo>
                  <a:lnTo>
                    <a:pt x="1017" y="1498"/>
                  </a:lnTo>
                  <a:lnTo>
                    <a:pt x="1018" y="1535"/>
                  </a:lnTo>
                  <a:lnTo>
                    <a:pt x="1021" y="1574"/>
                  </a:lnTo>
                  <a:lnTo>
                    <a:pt x="1027" y="1617"/>
                  </a:lnTo>
                  <a:lnTo>
                    <a:pt x="1037" y="1662"/>
                  </a:lnTo>
                  <a:lnTo>
                    <a:pt x="1050" y="1711"/>
                  </a:lnTo>
                  <a:lnTo>
                    <a:pt x="1054" y="1721"/>
                  </a:lnTo>
                  <a:lnTo>
                    <a:pt x="1058" y="1733"/>
                  </a:lnTo>
                  <a:lnTo>
                    <a:pt x="1064" y="1744"/>
                  </a:lnTo>
                  <a:lnTo>
                    <a:pt x="1070" y="1756"/>
                  </a:lnTo>
                  <a:lnTo>
                    <a:pt x="1076" y="1768"/>
                  </a:lnTo>
                  <a:lnTo>
                    <a:pt x="1082" y="1781"/>
                  </a:lnTo>
                  <a:lnTo>
                    <a:pt x="1086" y="1792"/>
                  </a:lnTo>
                  <a:lnTo>
                    <a:pt x="1088" y="1805"/>
                  </a:lnTo>
                  <a:lnTo>
                    <a:pt x="1088" y="1817"/>
                  </a:lnTo>
                  <a:lnTo>
                    <a:pt x="1086" y="1828"/>
                  </a:lnTo>
                  <a:lnTo>
                    <a:pt x="1080" y="1839"/>
                  </a:lnTo>
                  <a:lnTo>
                    <a:pt x="1070" y="1849"/>
                  </a:lnTo>
                  <a:lnTo>
                    <a:pt x="1056" y="1858"/>
                  </a:lnTo>
                  <a:lnTo>
                    <a:pt x="1036" y="1867"/>
                  </a:lnTo>
                  <a:lnTo>
                    <a:pt x="1011" y="1873"/>
                  </a:lnTo>
                  <a:lnTo>
                    <a:pt x="980" y="1878"/>
                  </a:lnTo>
                  <a:lnTo>
                    <a:pt x="931" y="1879"/>
                  </a:lnTo>
                  <a:lnTo>
                    <a:pt x="887" y="1877"/>
                  </a:lnTo>
                  <a:lnTo>
                    <a:pt x="845" y="1870"/>
                  </a:lnTo>
                  <a:lnTo>
                    <a:pt x="807" y="1859"/>
                  </a:lnTo>
                  <a:lnTo>
                    <a:pt x="771" y="1845"/>
                  </a:lnTo>
                  <a:lnTo>
                    <a:pt x="739" y="1827"/>
                  </a:lnTo>
                  <a:lnTo>
                    <a:pt x="710" y="1806"/>
                  </a:lnTo>
                  <a:lnTo>
                    <a:pt x="681" y="1782"/>
                  </a:lnTo>
                  <a:lnTo>
                    <a:pt x="656" y="1756"/>
                  </a:lnTo>
                  <a:lnTo>
                    <a:pt x="632" y="1726"/>
                  </a:lnTo>
                  <a:lnTo>
                    <a:pt x="609" y="1695"/>
                  </a:lnTo>
                  <a:lnTo>
                    <a:pt x="588" y="1661"/>
                  </a:lnTo>
                  <a:lnTo>
                    <a:pt x="568" y="1626"/>
                  </a:lnTo>
                  <a:lnTo>
                    <a:pt x="548" y="1588"/>
                  </a:lnTo>
                  <a:lnTo>
                    <a:pt x="529" y="1549"/>
                  </a:lnTo>
                  <a:lnTo>
                    <a:pt x="510" y="1509"/>
                  </a:lnTo>
                  <a:lnTo>
                    <a:pt x="492" y="1468"/>
                  </a:lnTo>
                  <a:lnTo>
                    <a:pt x="474" y="1426"/>
                  </a:lnTo>
                  <a:lnTo>
                    <a:pt x="455" y="1384"/>
                  </a:lnTo>
                  <a:lnTo>
                    <a:pt x="450" y="1375"/>
                  </a:lnTo>
                  <a:lnTo>
                    <a:pt x="446" y="1371"/>
                  </a:lnTo>
                  <a:lnTo>
                    <a:pt x="442" y="1371"/>
                  </a:lnTo>
                  <a:lnTo>
                    <a:pt x="439" y="1373"/>
                  </a:lnTo>
                  <a:lnTo>
                    <a:pt x="438" y="1379"/>
                  </a:lnTo>
                  <a:lnTo>
                    <a:pt x="438" y="1403"/>
                  </a:lnTo>
                  <a:lnTo>
                    <a:pt x="440" y="1426"/>
                  </a:lnTo>
                  <a:lnTo>
                    <a:pt x="444" y="1448"/>
                  </a:lnTo>
                  <a:lnTo>
                    <a:pt x="448" y="1470"/>
                  </a:lnTo>
                  <a:lnTo>
                    <a:pt x="455" y="1491"/>
                  </a:lnTo>
                  <a:lnTo>
                    <a:pt x="461" y="1510"/>
                  </a:lnTo>
                  <a:lnTo>
                    <a:pt x="467" y="1529"/>
                  </a:lnTo>
                  <a:lnTo>
                    <a:pt x="472" y="1547"/>
                  </a:lnTo>
                  <a:lnTo>
                    <a:pt x="477" y="1564"/>
                  </a:lnTo>
                  <a:lnTo>
                    <a:pt x="479" y="1580"/>
                  </a:lnTo>
                  <a:lnTo>
                    <a:pt x="480" y="1594"/>
                  </a:lnTo>
                  <a:lnTo>
                    <a:pt x="478" y="1607"/>
                  </a:lnTo>
                  <a:lnTo>
                    <a:pt x="474" y="1618"/>
                  </a:lnTo>
                  <a:lnTo>
                    <a:pt x="465" y="1628"/>
                  </a:lnTo>
                  <a:lnTo>
                    <a:pt x="454" y="1636"/>
                  </a:lnTo>
                  <a:lnTo>
                    <a:pt x="438" y="1642"/>
                  </a:lnTo>
                  <a:lnTo>
                    <a:pt x="417" y="1648"/>
                  </a:lnTo>
                  <a:lnTo>
                    <a:pt x="391" y="1651"/>
                  </a:lnTo>
                  <a:lnTo>
                    <a:pt x="359" y="1652"/>
                  </a:lnTo>
                  <a:lnTo>
                    <a:pt x="335" y="1650"/>
                  </a:lnTo>
                  <a:lnTo>
                    <a:pt x="312" y="1647"/>
                  </a:lnTo>
                  <a:lnTo>
                    <a:pt x="290" y="1642"/>
                  </a:lnTo>
                  <a:lnTo>
                    <a:pt x="269" y="1636"/>
                  </a:lnTo>
                  <a:lnTo>
                    <a:pt x="248" y="1628"/>
                  </a:lnTo>
                  <a:lnTo>
                    <a:pt x="228" y="1616"/>
                  </a:lnTo>
                  <a:lnTo>
                    <a:pt x="208" y="1602"/>
                  </a:lnTo>
                  <a:lnTo>
                    <a:pt x="188" y="1584"/>
                  </a:lnTo>
                  <a:lnTo>
                    <a:pt x="169" y="1561"/>
                  </a:lnTo>
                  <a:lnTo>
                    <a:pt x="149" y="1534"/>
                  </a:lnTo>
                  <a:lnTo>
                    <a:pt x="131" y="1501"/>
                  </a:lnTo>
                  <a:lnTo>
                    <a:pt x="112" y="1463"/>
                  </a:lnTo>
                  <a:lnTo>
                    <a:pt x="92" y="1419"/>
                  </a:lnTo>
                  <a:lnTo>
                    <a:pt x="72" y="1368"/>
                  </a:lnTo>
                  <a:lnTo>
                    <a:pt x="53" y="1310"/>
                  </a:lnTo>
                  <a:lnTo>
                    <a:pt x="43" y="1278"/>
                  </a:lnTo>
                  <a:lnTo>
                    <a:pt x="38" y="1251"/>
                  </a:lnTo>
                  <a:lnTo>
                    <a:pt x="34" y="1226"/>
                  </a:lnTo>
                  <a:lnTo>
                    <a:pt x="32" y="1204"/>
                  </a:lnTo>
                  <a:lnTo>
                    <a:pt x="31" y="1184"/>
                  </a:lnTo>
                  <a:lnTo>
                    <a:pt x="31" y="1166"/>
                  </a:lnTo>
                  <a:lnTo>
                    <a:pt x="32" y="1148"/>
                  </a:lnTo>
                  <a:lnTo>
                    <a:pt x="33" y="1131"/>
                  </a:lnTo>
                  <a:lnTo>
                    <a:pt x="33" y="1114"/>
                  </a:lnTo>
                  <a:lnTo>
                    <a:pt x="33" y="1096"/>
                  </a:lnTo>
                  <a:lnTo>
                    <a:pt x="31" y="1076"/>
                  </a:lnTo>
                  <a:lnTo>
                    <a:pt x="28" y="1054"/>
                  </a:lnTo>
                  <a:lnTo>
                    <a:pt x="22" y="1030"/>
                  </a:lnTo>
                  <a:lnTo>
                    <a:pt x="15" y="992"/>
                  </a:lnTo>
                  <a:lnTo>
                    <a:pt x="9" y="952"/>
                  </a:lnTo>
                  <a:lnTo>
                    <a:pt x="4" y="912"/>
                  </a:lnTo>
                  <a:lnTo>
                    <a:pt x="2" y="871"/>
                  </a:lnTo>
                  <a:lnTo>
                    <a:pt x="0" y="828"/>
                  </a:lnTo>
                  <a:lnTo>
                    <a:pt x="3" y="785"/>
                  </a:lnTo>
                  <a:lnTo>
                    <a:pt x="8" y="741"/>
                  </a:lnTo>
                  <a:lnTo>
                    <a:pt x="15" y="697"/>
                  </a:lnTo>
                  <a:lnTo>
                    <a:pt x="26" y="654"/>
                  </a:lnTo>
                  <a:lnTo>
                    <a:pt x="39" y="610"/>
                  </a:lnTo>
                  <a:lnTo>
                    <a:pt x="56" y="567"/>
                  </a:lnTo>
                  <a:lnTo>
                    <a:pt x="76" y="525"/>
                  </a:lnTo>
                  <a:lnTo>
                    <a:pt x="100" y="484"/>
                  </a:lnTo>
                  <a:lnTo>
                    <a:pt x="128" y="444"/>
                  </a:lnTo>
                  <a:lnTo>
                    <a:pt x="161" y="407"/>
                  </a:lnTo>
                  <a:lnTo>
                    <a:pt x="198" y="370"/>
                  </a:lnTo>
                  <a:lnTo>
                    <a:pt x="239" y="335"/>
                  </a:lnTo>
                  <a:lnTo>
                    <a:pt x="285" y="304"/>
                  </a:lnTo>
                  <a:lnTo>
                    <a:pt x="335" y="275"/>
                  </a:lnTo>
                  <a:lnTo>
                    <a:pt x="347" y="268"/>
                  </a:lnTo>
                  <a:lnTo>
                    <a:pt x="356" y="265"/>
                  </a:lnTo>
                  <a:lnTo>
                    <a:pt x="362" y="264"/>
                  </a:lnTo>
                  <a:lnTo>
                    <a:pt x="365" y="265"/>
                  </a:lnTo>
                  <a:lnTo>
                    <a:pt x="367" y="267"/>
                  </a:lnTo>
                  <a:lnTo>
                    <a:pt x="364" y="271"/>
                  </a:lnTo>
                  <a:lnTo>
                    <a:pt x="362" y="274"/>
                  </a:lnTo>
                  <a:lnTo>
                    <a:pt x="316" y="308"/>
                  </a:lnTo>
                  <a:lnTo>
                    <a:pt x="275" y="345"/>
                  </a:lnTo>
                  <a:lnTo>
                    <a:pt x="240" y="384"/>
                  </a:lnTo>
                  <a:lnTo>
                    <a:pt x="209" y="423"/>
                  </a:lnTo>
                  <a:lnTo>
                    <a:pt x="183" y="465"/>
                  </a:lnTo>
                  <a:lnTo>
                    <a:pt x="162" y="507"/>
                  </a:lnTo>
                  <a:lnTo>
                    <a:pt x="145" y="551"/>
                  </a:lnTo>
                  <a:lnTo>
                    <a:pt x="133" y="595"/>
                  </a:lnTo>
                  <a:lnTo>
                    <a:pt x="123" y="639"/>
                  </a:lnTo>
                  <a:lnTo>
                    <a:pt x="119" y="684"/>
                  </a:lnTo>
                  <a:lnTo>
                    <a:pt x="118" y="728"/>
                  </a:lnTo>
                  <a:lnTo>
                    <a:pt x="120" y="772"/>
                  </a:lnTo>
                  <a:lnTo>
                    <a:pt x="125" y="816"/>
                  </a:lnTo>
                  <a:lnTo>
                    <a:pt x="135" y="858"/>
                  </a:lnTo>
                  <a:lnTo>
                    <a:pt x="146" y="900"/>
                  </a:lnTo>
                  <a:lnTo>
                    <a:pt x="161" y="941"/>
                  </a:lnTo>
                  <a:lnTo>
                    <a:pt x="178" y="980"/>
                  </a:lnTo>
                  <a:lnTo>
                    <a:pt x="198" y="1016"/>
                  </a:lnTo>
                  <a:lnTo>
                    <a:pt x="220" y="1052"/>
                  </a:lnTo>
                  <a:lnTo>
                    <a:pt x="244" y="1084"/>
                  </a:lnTo>
                  <a:lnTo>
                    <a:pt x="270" y="1115"/>
                  </a:lnTo>
                  <a:lnTo>
                    <a:pt x="297" y="1143"/>
                  </a:lnTo>
                  <a:lnTo>
                    <a:pt x="327" y="1168"/>
                  </a:lnTo>
                  <a:lnTo>
                    <a:pt x="357" y="1189"/>
                  </a:lnTo>
                  <a:lnTo>
                    <a:pt x="360" y="1191"/>
                  </a:lnTo>
                  <a:lnTo>
                    <a:pt x="363" y="1192"/>
                  </a:lnTo>
                  <a:lnTo>
                    <a:pt x="365" y="1192"/>
                  </a:lnTo>
                  <a:lnTo>
                    <a:pt x="368" y="1192"/>
                  </a:lnTo>
                  <a:lnTo>
                    <a:pt x="371" y="1192"/>
                  </a:lnTo>
                  <a:lnTo>
                    <a:pt x="372" y="1191"/>
                  </a:lnTo>
                  <a:lnTo>
                    <a:pt x="373" y="1189"/>
                  </a:lnTo>
                  <a:lnTo>
                    <a:pt x="374" y="1187"/>
                  </a:lnTo>
                  <a:lnTo>
                    <a:pt x="374" y="1183"/>
                  </a:lnTo>
                  <a:lnTo>
                    <a:pt x="373" y="1178"/>
                  </a:lnTo>
                  <a:lnTo>
                    <a:pt x="362" y="1144"/>
                  </a:lnTo>
                  <a:lnTo>
                    <a:pt x="354" y="1114"/>
                  </a:lnTo>
                  <a:lnTo>
                    <a:pt x="349" y="1087"/>
                  </a:lnTo>
                  <a:lnTo>
                    <a:pt x="346" y="1064"/>
                  </a:lnTo>
                  <a:lnTo>
                    <a:pt x="343" y="1044"/>
                  </a:lnTo>
                  <a:lnTo>
                    <a:pt x="342" y="1026"/>
                  </a:lnTo>
                  <a:lnTo>
                    <a:pt x="343" y="1009"/>
                  </a:lnTo>
                  <a:lnTo>
                    <a:pt x="345" y="992"/>
                  </a:lnTo>
                  <a:lnTo>
                    <a:pt x="347" y="974"/>
                  </a:lnTo>
                  <a:lnTo>
                    <a:pt x="350" y="956"/>
                  </a:lnTo>
                  <a:lnTo>
                    <a:pt x="352" y="936"/>
                  </a:lnTo>
                  <a:lnTo>
                    <a:pt x="354" y="914"/>
                  </a:lnTo>
                  <a:lnTo>
                    <a:pt x="355" y="887"/>
                  </a:lnTo>
                  <a:lnTo>
                    <a:pt x="356" y="858"/>
                  </a:lnTo>
                  <a:lnTo>
                    <a:pt x="355" y="825"/>
                  </a:lnTo>
                  <a:lnTo>
                    <a:pt x="355" y="784"/>
                  </a:lnTo>
                  <a:lnTo>
                    <a:pt x="357" y="743"/>
                  </a:lnTo>
                  <a:lnTo>
                    <a:pt x="360" y="701"/>
                  </a:lnTo>
                  <a:lnTo>
                    <a:pt x="368" y="659"/>
                  </a:lnTo>
                  <a:lnTo>
                    <a:pt x="378" y="617"/>
                  </a:lnTo>
                  <a:lnTo>
                    <a:pt x="393" y="575"/>
                  </a:lnTo>
                  <a:lnTo>
                    <a:pt x="411" y="533"/>
                  </a:lnTo>
                  <a:lnTo>
                    <a:pt x="434" y="491"/>
                  </a:lnTo>
                  <a:lnTo>
                    <a:pt x="461" y="450"/>
                  </a:lnTo>
                  <a:lnTo>
                    <a:pt x="495" y="409"/>
                  </a:lnTo>
                  <a:lnTo>
                    <a:pt x="533" y="369"/>
                  </a:lnTo>
                  <a:lnTo>
                    <a:pt x="578" y="330"/>
                  </a:lnTo>
                  <a:lnTo>
                    <a:pt x="631" y="293"/>
                  </a:lnTo>
                  <a:lnTo>
                    <a:pt x="611" y="264"/>
                  </a:lnTo>
                  <a:lnTo>
                    <a:pt x="596" y="237"/>
                  </a:lnTo>
                  <a:lnTo>
                    <a:pt x="588" y="211"/>
                  </a:lnTo>
                  <a:lnTo>
                    <a:pt x="585" y="186"/>
                  </a:lnTo>
                  <a:lnTo>
                    <a:pt x="585" y="162"/>
                  </a:lnTo>
                  <a:lnTo>
                    <a:pt x="590" y="139"/>
                  </a:lnTo>
                  <a:lnTo>
                    <a:pt x="598" y="118"/>
                  </a:lnTo>
                  <a:lnTo>
                    <a:pt x="610" y="97"/>
                  </a:lnTo>
                  <a:lnTo>
                    <a:pt x="625" y="78"/>
                  </a:lnTo>
                  <a:lnTo>
                    <a:pt x="640" y="61"/>
                  </a:lnTo>
                  <a:lnTo>
                    <a:pt x="658" y="45"/>
                  </a:lnTo>
                  <a:lnTo>
                    <a:pt x="672" y="35"/>
                  </a:lnTo>
                  <a:lnTo>
                    <a:pt x="688" y="25"/>
                  </a:lnTo>
                  <a:lnTo>
                    <a:pt x="704" y="17"/>
                  </a:lnTo>
                  <a:lnTo>
                    <a:pt x="722" y="10"/>
                  </a:lnTo>
                  <a:lnTo>
                    <a:pt x="742" y="5"/>
                  </a:lnTo>
                  <a:lnTo>
                    <a:pt x="762" y="1"/>
                  </a:lnTo>
                  <a:lnTo>
                    <a:pt x="782" y="0"/>
                  </a:lnTo>
                  <a:close/>
                </a:path>
              </a:pathLst>
            </a:custGeom>
            <a:solidFill>
              <a:srgbClr val="000000"/>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215"/>
            </a:p>
          </p:txBody>
        </p:sp>
        <p:sp>
          <p:nvSpPr>
            <p:cNvPr id="24" name="Freeform 15"/>
            <p:cNvSpPr>
              <a:spLocks noEditPoints="1"/>
            </p:cNvSpPr>
            <p:nvPr/>
          </p:nvSpPr>
          <p:spPr bwMode="auto">
            <a:xfrm>
              <a:off x="4468" y="2865"/>
              <a:ext cx="40" cy="39"/>
            </a:xfrm>
            <a:custGeom>
              <a:avLst/>
              <a:gdLst>
                <a:gd name="T0" fmla="*/ 59 w 119"/>
                <a:gd name="T1" fmla="*/ 9 h 118"/>
                <a:gd name="T2" fmla="*/ 43 w 119"/>
                <a:gd name="T3" fmla="*/ 11 h 118"/>
                <a:gd name="T4" fmla="*/ 30 w 119"/>
                <a:gd name="T5" fmla="*/ 19 h 118"/>
                <a:gd name="T6" fmla="*/ 19 w 119"/>
                <a:gd name="T7" fmla="*/ 29 h 118"/>
                <a:gd name="T8" fmla="*/ 12 w 119"/>
                <a:gd name="T9" fmla="*/ 43 h 118"/>
                <a:gd name="T10" fmla="*/ 10 w 119"/>
                <a:gd name="T11" fmla="*/ 58 h 118"/>
                <a:gd name="T12" fmla="*/ 12 w 119"/>
                <a:gd name="T13" fmla="*/ 74 h 118"/>
                <a:gd name="T14" fmla="*/ 19 w 119"/>
                <a:gd name="T15" fmla="*/ 88 h 118"/>
                <a:gd name="T16" fmla="*/ 30 w 119"/>
                <a:gd name="T17" fmla="*/ 98 h 118"/>
                <a:gd name="T18" fmla="*/ 43 w 119"/>
                <a:gd name="T19" fmla="*/ 105 h 118"/>
                <a:gd name="T20" fmla="*/ 59 w 119"/>
                <a:gd name="T21" fmla="*/ 108 h 118"/>
                <a:gd name="T22" fmla="*/ 75 w 119"/>
                <a:gd name="T23" fmla="*/ 105 h 118"/>
                <a:gd name="T24" fmla="*/ 88 w 119"/>
                <a:gd name="T25" fmla="*/ 98 h 118"/>
                <a:gd name="T26" fmla="*/ 99 w 119"/>
                <a:gd name="T27" fmla="*/ 88 h 118"/>
                <a:gd name="T28" fmla="*/ 106 w 119"/>
                <a:gd name="T29" fmla="*/ 74 h 118"/>
                <a:gd name="T30" fmla="*/ 108 w 119"/>
                <a:gd name="T31" fmla="*/ 58 h 118"/>
                <a:gd name="T32" fmla="*/ 106 w 119"/>
                <a:gd name="T33" fmla="*/ 43 h 118"/>
                <a:gd name="T34" fmla="*/ 99 w 119"/>
                <a:gd name="T35" fmla="*/ 29 h 118"/>
                <a:gd name="T36" fmla="*/ 88 w 119"/>
                <a:gd name="T37" fmla="*/ 19 h 118"/>
                <a:gd name="T38" fmla="*/ 75 w 119"/>
                <a:gd name="T39" fmla="*/ 11 h 118"/>
                <a:gd name="T40" fmla="*/ 59 w 119"/>
                <a:gd name="T41" fmla="*/ 9 h 118"/>
                <a:gd name="T42" fmla="*/ 59 w 119"/>
                <a:gd name="T43" fmla="*/ 0 h 118"/>
                <a:gd name="T44" fmla="*/ 78 w 119"/>
                <a:gd name="T45" fmla="*/ 2 h 118"/>
                <a:gd name="T46" fmla="*/ 95 w 119"/>
                <a:gd name="T47" fmla="*/ 10 h 118"/>
                <a:gd name="T48" fmla="*/ 107 w 119"/>
                <a:gd name="T49" fmla="*/ 24 h 118"/>
                <a:gd name="T50" fmla="*/ 116 w 119"/>
                <a:gd name="T51" fmla="*/ 39 h 118"/>
                <a:gd name="T52" fmla="*/ 119 w 119"/>
                <a:gd name="T53" fmla="*/ 58 h 118"/>
                <a:gd name="T54" fmla="*/ 116 w 119"/>
                <a:gd name="T55" fmla="*/ 77 h 118"/>
                <a:gd name="T56" fmla="*/ 107 w 119"/>
                <a:gd name="T57" fmla="*/ 93 h 118"/>
                <a:gd name="T58" fmla="*/ 95 w 119"/>
                <a:gd name="T59" fmla="*/ 106 h 118"/>
                <a:gd name="T60" fmla="*/ 78 w 119"/>
                <a:gd name="T61" fmla="*/ 115 h 118"/>
                <a:gd name="T62" fmla="*/ 59 w 119"/>
                <a:gd name="T63" fmla="*/ 118 h 118"/>
                <a:gd name="T64" fmla="*/ 40 w 119"/>
                <a:gd name="T65" fmla="*/ 115 h 118"/>
                <a:gd name="T66" fmla="*/ 24 w 119"/>
                <a:gd name="T67" fmla="*/ 106 h 118"/>
                <a:gd name="T68" fmla="*/ 12 w 119"/>
                <a:gd name="T69" fmla="*/ 93 h 118"/>
                <a:gd name="T70" fmla="*/ 3 w 119"/>
                <a:gd name="T71" fmla="*/ 77 h 118"/>
                <a:gd name="T72" fmla="*/ 0 w 119"/>
                <a:gd name="T73" fmla="*/ 58 h 118"/>
                <a:gd name="T74" fmla="*/ 3 w 119"/>
                <a:gd name="T75" fmla="*/ 39 h 118"/>
                <a:gd name="T76" fmla="*/ 12 w 119"/>
                <a:gd name="T77" fmla="*/ 24 h 118"/>
                <a:gd name="T78" fmla="*/ 24 w 119"/>
                <a:gd name="T79" fmla="*/ 10 h 118"/>
                <a:gd name="T80" fmla="*/ 40 w 119"/>
                <a:gd name="T81" fmla="*/ 2 h 118"/>
                <a:gd name="T82" fmla="*/ 59 w 119"/>
                <a:gd name="T83" fmla="*/ 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19" h="118">
                  <a:moveTo>
                    <a:pt x="59" y="9"/>
                  </a:moveTo>
                  <a:lnTo>
                    <a:pt x="43" y="11"/>
                  </a:lnTo>
                  <a:lnTo>
                    <a:pt x="30" y="19"/>
                  </a:lnTo>
                  <a:lnTo>
                    <a:pt x="19" y="29"/>
                  </a:lnTo>
                  <a:lnTo>
                    <a:pt x="12" y="43"/>
                  </a:lnTo>
                  <a:lnTo>
                    <a:pt x="10" y="58"/>
                  </a:lnTo>
                  <a:lnTo>
                    <a:pt x="12" y="74"/>
                  </a:lnTo>
                  <a:lnTo>
                    <a:pt x="19" y="88"/>
                  </a:lnTo>
                  <a:lnTo>
                    <a:pt x="30" y="98"/>
                  </a:lnTo>
                  <a:lnTo>
                    <a:pt x="43" y="105"/>
                  </a:lnTo>
                  <a:lnTo>
                    <a:pt x="59" y="108"/>
                  </a:lnTo>
                  <a:lnTo>
                    <a:pt x="75" y="105"/>
                  </a:lnTo>
                  <a:lnTo>
                    <a:pt x="88" y="98"/>
                  </a:lnTo>
                  <a:lnTo>
                    <a:pt x="99" y="88"/>
                  </a:lnTo>
                  <a:lnTo>
                    <a:pt x="106" y="74"/>
                  </a:lnTo>
                  <a:lnTo>
                    <a:pt x="108" y="58"/>
                  </a:lnTo>
                  <a:lnTo>
                    <a:pt x="106" y="43"/>
                  </a:lnTo>
                  <a:lnTo>
                    <a:pt x="99" y="29"/>
                  </a:lnTo>
                  <a:lnTo>
                    <a:pt x="88" y="19"/>
                  </a:lnTo>
                  <a:lnTo>
                    <a:pt x="75" y="11"/>
                  </a:lnTo>
                  <a:lnTo>
                    <a:pt x="59" y="9"/>
                  </a:lnTo>
                  <a:close/>
                  <a:moveTo>
                    <a:pt x="59" y="0"/>
                  </a:moveTo>
                  <a:lnTo>
                    <a:pt x="78" y="2"/>
                  </a:lnTo>
                  <a:lnTo>
                    <a:pt x="95" y="10"/>
                  </a:lnTo>
                  <a:lnTo>
                    <a:pt x="107" y="24"/>
                  </a:lnTo>
                  <a:lnTo>
                    <a:pt x="116" y="39"/>
                  </a:lnTo>
                  <a:lnTo>
                    <a:pt x="119" y="58"/>
                  </a:lnTo>
                  <a:lnTo>
                    <a:pt x="116" y="77"/>
                  </a:lnTo>
                  <a:lnTo>
                    <a:pt x="107" y="93"/>
                  </a:lnTo>
                  <a:lnTo>
                    <a:pt x="95" y="106"/>
                  </a:lnTo>
                  <a:lnTo>
                    <a:pt x="78" y="115"/>
                  </a:lnTo>
                  <a:lnTo>
                    <a:pt x="59" y="118"/>
                  </a:lnTo>
                  <a:lnTo>
                    <a:pt x="40" y="115"/>
                  </a:lnTo>
                  <a:lnTo>
                    <a:pt x="24" y="106"/>
                  </a:lnTo>
                  <a:lnTo>
                    <a:pt x="12" y="93"/>
                  </a:lnTo>
                  <a:lnTo>
                    <a:pt x="3" y="77"/>
                  </a:lnTo>
                  <a:lnTo>
                    <a:pt x="0" y="58"/>
                  </a:lnTo>
                  <a:lnTo>
                    <a:pt x="3" y="39"/>
                  </a:lnTo>
                  <a:lnTo>
                    <a:pt x="12" y="24"/>
                  </a:lnTo>
                  <a:lnTo>
                    <a:pt x="24" y="10"/>
                  </a:lnTo>
                  <a:lnTo>
                    <a:pt x="40" y="2"/>
                  </a:lnTo>
                  <a:lnTo>
                    <a:pt x="59" y="0"/>
                  </a:lnTo>
                  <a:close/>
                </a:path>
              </a:pathLst>
            </a:custGeom>
            <a:solidFill>
              <a:srgbClr val="000000"/>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215"/>
            </a:p>
          </p:txBody>
        </p:sp>
        <p:sp>
          <p:nvSpPr>
            <p:cNvPr id="25" name="Freeform 16"/>
            <p:cNvSpPr>
              <a:spLocks/>
            </p:cNvSpPr>
            <p:nvPr/>
          </p:nvSpPr>
          <p:spPr bwMode="auto">
            <a:xfrm>
              <a:off x="4479" y="2874"/>
              <a:ext cx="17" cy="20"/>
            </a:xfrm>
            <a:custGeom>
              <a:avLst/>
              <a:gdLst>
                <a:gd name="T0" fmla="*/ 27 w 52"/>
                <a:gd name="T1" fmla="*/ 0 h 60"/>
                <a:gd name="T2" fmla="*/ 36 w 52"/>
                <a:gd name="T3" fmla="*/ 2 h 60"/>
                <a:gd name="T4" fmla="*/ 44 w 52"/>
                <a:gd name="T5" fmla="*/ 5 h 60"/>
                <a:gd name="T6" fmla="*/ 49 w 52"/>
                <a:gd name="T7" fmla="*/ 13 h 60"/>
                <a:gd name="T8" fmla="*/ 51 w 52"/>
                <a:gd name="T9" fmla="*/ 21 h 60"/>
                <a:gd name="T10" fmla="*/ 43 w 52"/>
                <a:gd name="T11" fmla="*/ 21 h 60"/>
                <a:gd name="T12" fmla="*/ 42 w 52"/>
                <a:gd name="T13" fmla="*/ 17 h 60"/>
                <a:gd name="T14" fmla="*/ 40 w 52"/>
                <a:gd name="T15" fmla="*/ 14 h 60"/>
                <a:gd name="T16" fmla="*/ 36 w 52"/>
                <a:gd name="T17" fmla="*/ 11 h 60"/>
                <a:gd name="T18" fmla="*/ 32 w 52"/>
                <a:gd name="T19" fmla="*/ 9 h 60"/>
                <a:gd name="T20" fmla="*/ 28 w 52"/>
                <a:gd name="T21" fmla="*/ 9 h 60"/>
                <a:gd name="T22" fmla="*/ 20 w 52"/>
                <a:gd name="T23" fmla="*/ 10 h 60"/>
                <a:gd name="T24" fmla="*/ 13 w 52"/>
                <a:gd name="T25" fmla="*/ 16 h 60"/>
                <a:gd name="T26" fmla="*/ 10 w 52"/>
                <a:gd name="T27" fmla="*/ 22 h 60"/>
                <a:gd name="T28" fmla="*/ 9 w 52"/>
                <a:gd name="T29" fmla="*/ 30 h 60"/>
                <a:gd name="T30" fmla="*/ 10 w 52"/>
                <a:gd name="T31" fmla="*/ 39 h 60"/>
                <a:gd name="T32" fmla="*/ 14 w 52"/>
                <a:gd name="T33" fmla="*/ 45 h 60"/>
                <a:gd name="T34" fmla="*/ 20 w 52"/>
                <a:gd name="T35" fmla="*/ 50 h 60"/>
                <a:gd name="T36" fmla="*/ 28 w 52"/>
                <a:gd name="T37" fmla="*/ 51 h 60"/>
                <a:gd name="T38" fmla="*/ 32 w 52"/>
                <a:gd name="T39" fmla="*/ 51 h 60"/>
                <a:gd name="T40" fmla="*/ 36 w 52"/>
                <a:gd name="T41" fmla="*/ 49 h 60"/>
                <a:gd name="T42" fmla="*/ 40 w 52"/>
                <a:gd name="T43" fmla="*/ 47 h 60"/>
                <a:gd name="T44" fmla="*/ 42 w 52"/>
                <a:gd name="T45" fmla="*/ 44 h 60"/>
                <a:gd name="T46" fmla="*/ 43 w 52"/>
                <a:gd name="T47" fmla="*/ 40 h 60"/>
                <a:gd name="T48" fmla="*/ 52 w 52"/>
                <a:gd name="T49" fmla="*/ 40 h 60"/>
                <a:gd name="T50" fmla="*/ 47 w 52"/>
                <a:gd name="T51" fmla="*/ 50 h 60"/>
                <a:gd name="T52" fmla="*/ 39 w 52"/>
                <a:gd name="T53" fmla="*/ 58 h 60"/>
                <a:gd name="T54" fmla="*/ 28 w 52"/>
                <a:gd name="T55" fmla="*/ 60 h 60"/>
                <a:gd name="T56" fmla="*/ 16 w 52"/>
                <a:gd name="T57" fmla="*/ 58 h 60"/>
                <a:gd name="T58" fmla="*/ 7 w 52"/>
                <a:gd name="T59" fmla="*/ 51 h 60"/>
                <a:gd name="T60" fmla="*/ 2 w 52"/>
                <a:gd name="T61" fmla="*/ 42 h 60"/>
                <a:gd name="T62" fmla="*/ 0 w 52"/>
                <a:gd name="T63" fmla="*/ 30 h 60"/>
                <a:gd name="T64" fmla="*/ 2 w 52"/>
                <a:gd name="T65" fmla="*/ 19 h 60"/>
                <a:gd name="T66" fmla="*/ 7 w 52"/>
                <a:gd name="T67" fmla="*/ 9 h 60"/>
                <a:gd name="T68" fmla="*/ 15 w 52"/>
                <a:gd name="T69" fmla="*/ 3 h 60"/>
                <a:gd name="T70" fmla="*/ 27 w 52"/>
                <a:gd name="T71"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2" h="60">
                  <a:moveTo>
                    <a:pt x="27" y="0"/>
                  </a:moveTo>
                  <a:lnTo>
                    <a:pt x="36" y="2"/>
                  </a:lnTo>
                  <a:lnTo>
                    <a:pt x="44" y="5"/>
                  </a:lnTo>
                  <a:lnTo>
                    <a:pt x="49" y="13"/>
                  </a:lnTo>
                  <a:lnTo>
                    <a:pt x="51" y="21"/>
                  </a:lnTo>
                  <a:lnTo>
                    <a:pt x="43" y="21"/>
                  </a:lnTo>
                  <a:lnTo>
                    <a:pt x="42" y="17"/>
                  </a:lnTo>
                  <a:lnTo>
                    <a:pt x="40" y="14"/>
                  </a:lnTo>
                  <a:lnTo>
                    <a:pt x="36" y="11"/>
                  </a:lnTo>
                  <a:lnTo>
                    <a:pt x="32" y="9"/>
                  </a:lnTo>
                  <a:lnTo>
                    <a:pt x="28" y="9"/>
                  </a:lnTo>
                  <a:lnTo>
                    <a:pt x="20" y="10"/>
                  </a:lnTo>
                  <a:lnTo>
                    <a:pt x="13" y="16"/>
                  </a:lnTo>
                  <a:lnTo>
                    <a:pt x="10" y="22"/>
                  </a:lnTo>
                  <a:lnTo>
                    <a:pt x="9" y="30"/>
                  </a:lnTo>
                  <a:lnTo>
                    <a:pt x="10" y="39"/>
                  </a:lnTo>
                  <a:lnTo>
                    <a:pt x="14" y="45"/>
                  </a:lnTo>
                  <a:lnTo>
                    <a:pt x="20" y="50"/>
                  </a:lnTo>
                  <a:lnTo>
                    <a:pt x="28" y="51"/>
                  </a:lnTo>
                  <a:lnTo>
                    <a:pt x="32" y="51"/>
                  </a:lnTo>
                  <a:lnTo>
                    <a:pt x="36" y="49"/>
                  </a:lnTo>
                  <a:lnTo>
                    <a:pt x="40" y="47"/>
                  </a:lnTo>
                  <a:lnTo>
                    <a:pt x="42" y="44"/>
                  </a:lnTo>
                  <a:lnTo>
                    <a:pt x="43" y="40"/>
                  </a:lnTo>
                  <a:lnTo>
                    <a:pt x="52" y="40"/>
                  </a:lnTo>
                  <a:lnTo>
                    <a:pt x="47" y="50"/>
                  </a:lnTo>
                  <a:lnTo>
                    <a:pt x="39" y="58"/>
                  </a:lnTo>
                  <a:lnTo>
                    <a:pt x="28" y="60"/>
                  </a:lnTo>
                  <a:lnTo>
                    <a:pt x="16" y="58"/>
                  </a:lnTo>
                  <a:lnTo>
                    <a:pt x="7" y="51"/>
                  </a:lnTo>
                  <a:lnTo>
                    <a:pt x="2" y="42"/>
                  </a:lnTo>
                  <a:lnTo>
                    <a:pt x="0" y="30"/>
                  </a:lnTo>
                  <a:lnTo>
                    <a:pt x="2" y="19"/>
                  </a:lnTo>
                  <a:lnTo>
                    <a:pt x="7" y="9"/>
                  </a:lnTo>
                  <a:lnTo>
                    <a:pt x="15" y="3"/>
                  </a:lnTo>
                  <a:lnTo>
                    <a:pt x="27" y="0"/>
                  </a:lnTo>
                  <a:close/>
                </a:path>
              </a:pathLst>
            </a:custGeom>
            <a:solidFill>
              <a:srgbClr val="000000"/>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215"/>
            </a:p>
          </p:txBody>
        </p:sp>
        <p:sp>
          <p:nvSpPr>
            <p:cNvPr id="26" name="Freeform 17"/>
            <p:cNvSpPr>
              <a:spLocks noEditPoints="1"/>
            </p:cNvSpPr>
            <p:nvPr/>
          </p:nvSpPr>
          <p:spPr bwMode="auto">
            <a:xfrm>
              <a:off x="4881" y="2929"/>
              <a:ext cx="40" cy="40"/>
            </a:xfrm>
            <a:custGeom>
              <a:avLst/>
              <a:gdLst>
                <a:gd name="T0" fmla="*/ 60 w 119"/>
                <a:gd name="T1" fmla="*/ 10 h 119"/>
                <a:gd name="T2" fmla="*/ 44 w 119"/>
                <a:gd name="T3" fmla="*/ 13 h 119"/>
                <a:gd name="T4" fmla="*/ 30 w 119"/>
                <a:gd name="T5" fmla="*/ 19 h 119"/>
                <a:gd name="T6" fmla="*/ 20 w 119"/>
                <a:gd name="T7" fmla="*/ 30 h 119"/>
                <a:gd name="T8" fmla="*/ 13 w 119"/>
                <a:gd name="T9" fmla="*/ 43 h 119"/>
                <a:gd name="T10" fmla="*/ 11 w 119"/>
                <a:gd name="T11" fmla="*/ 59 h 119"/>
                <a:gd name="T12" fmla="*/ 13 w 119"/>
                <a:gd name="T13" fmla="*/ 75 h 119"/>
                <a:gd name="T14" fmla="*/ 20 w 119"/>
                <a:gd name="T15" fmla="*/ 88 h 119"/>
                <a:gd name="T16" fmla="*/ 30 w 119"/>
                <a:gd name="T17" fmla="*/ 99 h 119"/>
                <a:gd name="T18" fmla="*/ 44 w 119"/>
                <a:gd name="T19" fmla="*/ 106 h 119"/>
                <a:gd name="T20" fmla="*/ 60 w 119"/>
                <a:gd name="T21" fmla="*/ 108 h 119"/>
                <a:gd name="T22" fmla="*/ 76 w 119"/>
                <a:gd name="T23" fmla="*/ 106 h 119"/>
                <a:gd name="T24" fmla="*/ 89 w 119"/>
                <a:gd name="T25" fmla="*/ 99 h 119"/>
                <a:gd name="T26" fmla="*/ 100 w 119"/>
                <a:gd name="T27" fmla="*/ 88 h 119"/>
                <a:gd name="T28" fmla="*/ 107 w 119"/>
                <a:gd name="T29" fmla="*/ 75 h 119"/>
                <a:gd name="T30" fmla="*/ 109 w 119"/>
                <a:gd name="T31" fmla="*/ 59 h 119"/>
                <a:gd name="T32" fmla="*/ 107 w 119"/>
                <a:gd name="T33" fmla="*/ 43 h 119"/>
                <a:gd name="T34" fmla="*/ 100 w 119"/>
                <a:gd name="T35" fmla="*/ 30 h 119"/>
                <a:gd name="T36" fmla="*/ 89 w 119"/>
                <a:gd name="T37" fmla="*/ 19 h 119"/>
                <a:gd name="T38" fmla="*/ 76 w 119"/>
                <a:gd name="T39" fmla="*/ 13 h 119"/>
                <a:gd name="T40" fmla="*/ 60 w 119"/>
                <a:gd name="T41" fmla="*/ 10 h 119"/>
                <a:gd name="T42" fmla="*/ 60 w 119"/>
                <a:gd name="T43" fmla="*/ 0 h 119"/>
                <a:gd name="T44" fmla="*/ 79 w 119"/>
                <a:gd name="T45" fmla="*/ 4 h 119"/>
                <a:gd name="T46" fmla="*/ 94 w 119"/>
                <a:gd name="T47" fmla="*/ 12 h 119"/>
                <a:gd name="T48" fmla="*/ 108 w 119"/>
                <a:gd name="T49" fmla="*/ 25 h 119"/>
                <a:gd name="T50" fmla="*/ 116 w 119"/>
                <a:gd name="T51" fmla="*/ 40 h 119"/>
                <a:gd name="T52" fmla="*/ 119 w 119"/>
                <a:gd name="T53" fmla="*/ 59 h 119"/>
                <a:gd name="T54" fmla="*/ 116 w 119"/>
                <a:gd name="T55" fmla="*/ 78 h 119"/>
                <a:gd name="T56" fmla="*/ 108 w 119"/>
                <a:gd name="T57" fmla="*/ 95 h 119"/>
                <a:gd name="T58" fmla="*/ 94 w 119"/>
                <a:gd name="T59" fmla="*/ 107 h 119"/>
                <a:gd name="T60" fmla="*/ 79 w 119"/>
                <a:gd name="T61" fmla="*/ 116 h 119"/>
                <a:gd name="T62" fmla="*/ 60 w 119"/>
                <a:gd name="T63" fmla="*/ 119 h 119"/>
                <a:gd name="T64" fmla="*/ 41 w 119"/>
                <a:gd name="T65" fmla="*/ 116 h 119"/>
                <a:gd name="T66" fmla="*/ 24 w 119"/>
                <a:gd name="T67" fmla="*/ 107 h 119"/>
                <a:gd name="T68" fmla="*/ 12 w 119"/>
                <a:gd name="T69" fmla="*/ 95 h 119"/>
                <a:gd name="T70" fmla="*/ 3 w 119"/>
                <a:gd name="T71" fmla="*/ 78 h 119"/>
                <a:gd name="T72" fmla="*/ 0 w 119"/>
                <a:gd name="T73" fmla="*/ 59 h 119"/>
                <a:gd name="T74" fmla="*/ 3 w 119"/>
                <a:gd name="T75" fmla="*/ 40 h 119"/>
                <a:gd name="T76" fmla="*/ 12 w 119"/>
                <a:gd name="T77" fmla="*/ 25 h 119"/>
                <a:gd name="T78" fmla="*/ 24 w 119"/>
                <a:gd name="T79" fmla="*/ 12 h 119"/>
                <a:gd name="T80" fmla="*/ 41 w 119"/>
                <a:gd name="T81" fmla="*/ 4 h 119"/>
                <a:gd name="T82" fmla="*/ 60 w 119"/>
                <a:gd name="T83" fmla="*/ 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19" h="119">
                  <a:moveTo>
                    <a:pt x="60" y="10"/>
                  </a:moveTo>
                  <a:lnTo>
                    <a:pt x="44" y="13"/>
                  </a:lnTo>
                  <a:lnTo>
                    <a:pt x="30" y="19"/>
                  </a:lnTo>
                  <a:lnTo>
                    <a:pt x="20" y="30"/>
                  </a:lnTo>
                  <a:lnTo>
                    <a:pt x="13" y="43"/>
                  </a:lnTo>
                  <a:lnTo>
                    <a:pt x="11" y="59"/>
                  </a:lnTo>
                  <a:lnTo>
                    <a:pt x="13" y="75"/>
                  </a:lnTo>
                  <a:lnTo>
                    <a:pt x="20" y="88"/>
                  </a:lnTo>
                  <a:lnTo>
                    <a:pt x="30" y="99"/>
                  </a:lnTo>
                  <a:lnTo>
                    <a:pt x="44" y="106"/>
                  </a:lnTo>
                  <a:lnTo>
                    <a:pt x="60" y="108"/>
                  </a:lnTo>
                  <a:lnTo>
                    <a:pt x="76" y="106"/>
                  </a:lnTo>
                  <a:lnTo>
                    <a:pt x="89" y="99"/>
                  </a:lnTo>
                  <a:lnTo>
                    <a:pt x="100" y="88"/>
                  </a:lnTo>
                  <a:lnTo>
                    <a:pt x="107" y="75"/>
                  </a:lnTo>
                  <a:lnTo>
                    <a:pt x="109" y="59"/>
                  </a:lnTo>
                  <a:lnTo>
                    <a:pt x="107" y="43"/>
                  </a:lnTo>
                  <a:lnTo>
                    <a:pt x="100" y="30"/>
                  </a:lnTo>
                  <a:lnTo>
                    <a:pt x="89" y="19"/>
                  </a:lnTo>
                  <a:lnTo>
                    <a:pt x="76" y="13"/>
                  </a:lnTo>
                  <a:lnTo>
                    <a:pt x="60" y="10"/>
                  </a:lnTo>
                  <a:close/>
                  <a:moveTo>
                    <a:pt x="60" y="0"/>
                  </a:moveTo>
                  <a:lnTo>
                    <a:pt x="79" y="4"/>
                  </a:lnTo>
                  <a:lnTo>
                    <a:pt x="94" y="12"/>
                  </a:lnTo>
                  <a:lnTo>
                    <a:pt x="108" y="25"/>
                  </a:lnTo>
                  <a:lnTo>
                    <a:pt x="116" y="40"/>
                  </a:lnTo>
                  <a:lnTo>
                    <a:pt x="119" y="59"/>
                  </a:lnTo>
                  <a:lnTo>
                    <a:pt x="116" y="78"/>
                  </a:lnTo>
                  <a:lnTo>
                    <a:pt x="108" y="95"/>
                  </a:lnTo>
                  <a:lnTo>
                    <a:pt x="94" y="107"/>
                  </a:lnTo>
                  <a:lnTo>
                    <a:pt x="79" y="116"/>
                  </a:lnTo>
                  <a:lnTo>
                    <a:pt x="60" y="119"/>
                  </a:lnTo>
                  <a:lnTo>
                    <a:pt x="41" y="116"/>
                  </a:lnTo>
                  <a:lnTo>
                    <a:pt x="24" y="107"/>
                  </a:lnTo>
                  <a:lnTo>
                    <a:pt x="12" y="95"/>
                  </a:lnTo>
                  <a:lnTo>
                    <a:pt x="3" y="78"/>
                  </a:lnTo>
                  <a:lnTo>
                    <a:pt x="0" y="59"/>
                  </a:lnTo>
                  <a:lnTo>
                    <a:pt x="3" y="40"/>
                  </a:lnTo>
                  <a:lnTo>
                    <a:pt x="12" y="25"/>
                  </a:lnTo>
                  <a:lnTo>
                    <a:pt x="24" y="12"/>
                  </a:lnTo>
                  <a:lnTo>
                    <a:pt x="41" y="4"/>
                  </a:lnTo>
                  <a:lnTo>
                    <a:pt x="60" y="0"/>
                  </a:lnTo>
                  <a:close/>
                </a:path>
              </a:pathLst>
            </a:custGeom>
            <a:solidFill>
              <a:srgbClr val="000000"/>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215"/>
            </a:p>
          </p:txBody>
        </p:sp>
        <p:sp>
          <p:nvSpPr>
            <p:cNvPr id="27" name="Freeform 18"/>
            <p:cNvSpPr>
              <a:spLocks noEditPoints="1"/>
            </p:cNvSpPr>
            <p:nvPr/>
          </p:nvSpPr>
          <p:spPr bwMode="auto">
            <a:xfrm>
              <a:off x="4895" y="2940"/>
              <a:ext cx="14" cy="18"/>
            </a:xfrm>
            <a:custGeom>
              <a:avLst/>
              <a:gdLst>
                <a:gd name="T0" fmla="*/ 8 w 42"/>
                <a:gd name="T1" fmla="*/ 6 h 55"/>
                <a:gd name="T2" fmla="*/ 8 w 42"/>
                <a:gd name="T3" fmla="*/ 24 h 55"/>
                <a:gd name="T4" fmla="*/ 19 w 42"/>
                <a:gd name="T5" fmla="*/ 24 h 55"/>
                <a:gd name="T6" fmla="*/ 22 w 42"/>
                <a:gd name="T7" fmla="*/ 24 h 55"/>
                <a:gd name="T8" fmla="*/ 24 w 42"/>
                <a:gd name="T9" fmla="*/ 24 h 55"/>
                <a:gd name="T10" fmla="*/ 27 w 42"/>
                <a:gd name="T11" fmla="*/ 23 h 55"/>
                <a:gd name="T12" fmla="*/ 29 w 42"/>
                <a:gd name="T13" fmla="*/ 22 h 55"/>
                <a:gd name="T14" fmla="*/ 30 w 42"/>
                <a:gd name="T15" fmla="*/ 21 h 55"/>
                <a:gd name="T16" fmla="*/ 31 w 42"/>
                <a:gd name="T17" fmla="*/ 18 h 55"/>
                <a:gd name="T18" fmla="*/ 32 w 42"/>
                <a:gd name="T19" fmla="*/ 15 h 55"/>
                <a:gd name="T20" fmla="*/ 31 w 42"/>
                <a:gd name="T21" fmla="*/ 12 h 55"/>
                <a:gd name="T22" fmla="*/ 30 w 42"/>
                <a:gd name="T23" fmla="*/ 9 h 55"/>
                <a:gd name="T24" fmla="*/ 28 w 42"/>
                <a:gd name="T25" fmla="*/ 8 h 55"/>
                <a:gd name="T26" fmla="*/ 26 w 42"/>
                <a:gd name="T27" fmla="*/ 7 h 55"/>
                <a:gd name="T28" fmla="*/ 23 w 42"/>
                <a:gd name="T29" fmla="*/ 7 h 55"/>
                <a:gd name="T30" fmla="*/ 20 w 42"/>
                <a:gd name="T31" fmla="*/ 6 h 55"/>
                <a:gd name="T32" fmla="*/ 8 w 42"/>
                <a:gd name="T33" fmla="*/ 6 h 55"/>
                <a:gd name="T34" fmla="*/ 0 w 42"/>
                <a:gd name="T35" fmla="*/ 0 h 55"/>
                <a:gd name="T36" fmla="*/ 21 w 42"/>
                <a:gd name="T37" fmla="*/ 0 h 55"/>
                <a:gd name="T38" fmla="*/ 30 w 42"/>
                <a:gd name="T39" fmla="*/ 1 h 55"/>
                <a:gd name="T40" fmla="*/ 36 w 42"/>
                <a:gd name="T41" fmla="*/ 3 h 55"/>
                <a:gd name="T42" fmla="*/ 40 w 42"/>
                <a:gd name="T43" fmla="*/ 8 h 55"/>
                <a:gd name="T44" fmla="*/ 41 w 42"/>
                <a:gd name="T45" fmla="*/ 16 h 55"/>
                <a:gd name="T46" fmla="*/ 41 w 42"/>
                <a:gd name="T47" fmla="*/ 20 h 55"/>
                <a:gd name="T48" fmla="*/ 39 w 42"/>
                <a:gd name="T49" fmla="*/ 24 h 55"/>
                <a:gd name="T50" fmla="*/ 37 w 42"/>
                <a:gd name="T51" fmla="*/ 26 h 55"/>
                <a:gd name="T52" fmla="*/ 34 w 42"/>
                <a:gd name="T53" fmla="*/ 28 h 55"/>
                <a:gd name="T54" fmla="*/ 30 w 42"/>
                <a:gd name="T55" fmla="*/ 30 h 55"/>
                <a:gd name="T56" fmla="*/ 26 w 42"/>
                <a:gd name="T57" fmla="*/ 30 h 55"/>
                <a:gd name="T58" fmla="*/ 42 w 42"/>
                <a:gd name="T59" fmla="*/ 55 h 55"/>
                <a:gd name="T60" fmla="*/ 34 w 42"/>
                <a:gd name="T61" fmla="*/ 55 h 55"/>
                <a:gd name="T62" fmla="*/ 18 w 42"/>
                <a:gd name="T63" fmla="*/ 31 h 55"/>
                <a:gd name="T64" fmla="*/ 8 w 42"/>
                <a:gd name="T65" fmla="*/ 31 h 55"/>
                <a:gd name="T66" fmla="*/ 8 w 42"/>
                <a:gd name="T67" fmla="*/ 55 h 55"/>
                <a:gd name="T68" fmla="*/ 0 w 42"/>
                <a:gd name="T69" fmla="*/ 55 h 55"/>
                <a:gd name="T70" fmla="*/ 0 w 42"/>
                <a:gd name="T71"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 h="55">
                  <a:moveTo>
                    <a:pt x="8" y="6"/>
                  </a:moveTo>
                  <a:lnTo>
                    <a:pt x="8" y="24"/>
                  </a:lnTo>
                  <a:lnTo>
                    <a:pt x="19" y="24"/>
                  </a:lnTo>
                  <a:lnTo>
                    <a:pt x="22" y="24"/>
                  </a:lnTo>
                  <a:lnTo>
                    <a:pt x="24" y="24"/>
                  </a:lnTo>
                  <a:lnTo>
                    <a:pt x="27" y="23"/>
                  </a:lnTo>
                  <a:lnTo>
                    <a:pt x="29" y="22"/>
                  </a:lnTo>
                  <a:lnTo>
                    <a:pt x="30" y="21"/>
                  </a:lnTo>
                  <a:lnTo>
                    <a:pt x="31" y="18"/>
                  </a:lnTo>
                  <a:lnTo>
                    <a:pt x="32" y="15"/>
                  </a:lnTo>
                  <a:lnTo>
                    <a:pt x="31" y="12"/>
                  </a:lnTo>
                  <a:lnTo>
                    <a:pt x="30" y="9"/>
                  </a:lnTo>
                  <a:lnTo>
                    <a:pt x="28" y="8"/>
                  </a:lnTo>
                  <a:lnTo>
                    <a:pt x="26" y="7"/>
                  </a:lnTo>
                  <a:lnTo>
                    <a:pt x="23" y="7"/>
                  </a:lnTo>
                  <a:lnTo>
                    <a:pt x="20" y="6"/>
                  </a:lnTo>
                  <a:lnTo>
                    <a:pt x="8" y="6"/>
                  </a:lnTo>
                  <a:close/>
                  <a:moveTo>
                    <a:pt x="0" y="0"/>
                  </a:moveTo>
                  <a:lnTo>
                    <a:pt x="21" y="0"/>
                  </a:lnTo>
                  <a:lnTo>
                    <a:pt x="30" y="1"/>
                  </a:lnTo>
                  <a:lnTo>
                    <a:pt x="36" y="3"/>
                  </a:lnTo>
                  <a:lnTo>
                    <a:pt x="40" y="8"/>
                  </a:lnTo>
                  <a:lnTo>
                    <a:pt x="41" y="16"/>
                  </a:lnTo>
                  <a:lnTo>
                    <a:pt x="41" y="20"/>
                  </a:lnTo>
                  <a:lnTo>
                    <a:pt x="39" y="24"/>
                  </a:lnTo>
                  <a:lnTo>
                    <a:pt x="37" y="26"/>
                  </a:lnTo>
                  <a:lnTo>
                    <a:pt x="34" y="28"/>
                  </a:lnTo>
                  <a:lnTo>
                    <a:pt x="30" y="30"/>
                  </a:lnTo>
                  <a:lnTo>
                    <a:pt x="26" y="30"/>
                  </a:lnTo>
                  <a:lnTo>
                    <a:pt x="42" y="55"/>
                  </a:lnTo>
                  <a:lnTo>
                    <a:pt x="34" y="55"/>
                  </a:lnTo>
                  <a:lnTo>
                    <a:pt x="18" y="31"/>
                  </a:lnTo>
                  <a:lnTo>
                    <a:pt x="8" y="31"/>
                  </a:lnTo>
                  <a:lnTo>
                    <a:pt x="8" y="55"/>
                  </a:lnTo>
                  <a:lnTo>
                    <a:pt x="0" y="55"/>
                  </a:lnTo>
                  <a:lnTo>
                    <a:pt x="0" y="0"/>
                  </a:lnTo>
                  <a:close/>
                </a:path>
              </a:pathLst>
            </a:custGeom>
            <a:solidFill>
              <a:srgbClr val="000000"/>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215"/>
            </a:p>
          </p:txBody>
        </p:sp>
      </p:grpSp>
      <p:pic>
        <p:nvPicPr>
          <p:cNvPr id="6" name="Picture 5">
            <a:extLst>
              <a:ext uri="{FF2B5EF4-FFF2-40B4-BE49-F238E27FC236}">
                <a16:creationId xmlns:a16="http://schemas.microsoft.com/office/drawing/2014/main" id="{241EB2DF-45F0-48C7-B701-1A3482F2196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6189" y="292034"/>
            <a:ext cx="4571622" cy="4559431"/>
          </a:xfrm>
          <a:prstGeom prst="rect">
            <a:avLst/>
          </a:prstGeom>
          <a:effectLst>
            <a:outerShdw blurRad="190500" dist="190500" dir="2700000" algn="tl" rotWithShape="0">
              <a:prstClr val="black">
                <a:alpha val="40000"/>
              </a:prstClr>
            </a:outerShdw>
          </a:effectLst>
        </p:spPr>
      </p:pic>
      <p:sp>
        <p:nvSpPr>
          <p:cNvPr id="28" name="TextBox 27">
            <a:extLst>
              <a:ext uri="{FF2B5EF4-FFF2-40B4-BE49-F238E27FC236}">
                <a16:creationId xmlns:a16="http://schemas.microsoft.com/office/drawing/2014/main" id="{5DAF9D30-63F8-498D-8450-B2042F76ACA5}"/>
              </a:ext>
            </a:extLst>
          </p:cNvPr>
          <p:cNvSpPr txBox="1"/>
          <p:nvPr/>
        </p:nvSpPr>
        <p:spPr>
          <a:xfrm>
            <a:off x="153172" y="4680649"/>
            <a:ext cx="1981200" cy="341632"/>
          </a:xfrm>
          <a:prstGeom prst="rect">
            <a:avLst/>
          </a:prstGeom>
          <a:noFill/>
        </p:spPr>
        <p:txBody>
          <a:bodyPr wrap="square" rtlCol="0">
            <a:spAutoFit/>
          </a:bodyPr>
          <a:lstStyle/>
          <a:p>
            <a:r>
              <a:rPr lang="en-US" sz="1600" dirty="0">
                <a:solidFill>
                  <a:srgbClr val="A7D971"/>
                </a:solidFill>
                <a:latin typeface="Arial Black" panose="020B0A04020102020204" pitchFamily="34" charset="0"/>
              </a:rPr>
              <a:t>Part 2 </a:t>
            </a:r>
            <a:r>
              <a:rPr lang="en-US" sz="1600" dirty="0">
                <a:solidFill>
                  <a:srgbClr val="A7D971"/>
                </a:solidFill>
                <a:latin typeface="Calibri" panose="020F0502020204030204" pitchFamily="34" charset="0"/>
              </a:rPr>
              <a:t>‒ Post-Audit</a:t>
            </a:r>
            <a:endParaRPr lang="en-US" sz="1600" dirty="0">
              <a:solidFill>
                <a:srgbClr val="A7D971"/>
              </a:solidFill>
            </a:endParaRPr>
          </a:p>
        </p:txBody>
      </p:sp>
    </p:spTree>
    <p:extLst>
      <p:ext uri="{BB962C8B-B14F-4D97-AF65-F5344CB8AC3E}">
        <p14:creationId xmlns:p14="http://schemas.microsoft.com/office/powerpoint/2010/main" val="376843627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968883" y="2876550"/>
            <a:ext cx="7022717" cy="2096856"/>
          </a:xfrm>
          <a:prstGeom prst="rect">
            <a:avLst/>
          </a:prstGeom>
        </p:spPr>
        <p:txBody>
          <a:bodyPr wrap="square">
            <a:spAutoFit/>
          </a:bodyPr>
          <a:lstStyle/>
          <a:p>
            <a:pPr marL="114300" indent="-114300">
              <a:lnSpc>
                <a:spcPct val="110000"/>
              </a:lnSpc>
              <a:spcBef>
                <a:spcPts val="1200"/>
              </a:spcBef>
              <a:buFont typeface="Arial" charset="0"/>
              <a:buChar char="•"/>
            </a:pPr>
            <a:r>
              <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rPr>
              <a:t>Why are these scores different?</a:t>
            </a:r>
            <a:br>
              <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rPr>
              <a:t>Why does composting produce fewer greenhouse gases than landfill?</a:t>
            </a:r>
          </a:p>
          <a:p>
            <a:pPr marL="114300" indent="-114300">
              <a:lnSpc>
                <a:spcPct val="110000"/>
              </a:lnSpc>
              <a:spcBef>
                <a:spcPts val="1200"/>
              </a:spcBef>
              <a:buFont typeface="Arial" charset="0"/>
              <a:buChar char="•"/>
            </a:pPr>
            <a:r>
              <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rPr>
              <a:t>How can we use this information to help protect our environment and wildlife?</a:t>
            </a:r>
          </a:p>
          <a:p>
            <a:pPr marL="114300" indent="-114300">
              <a:lnSpc>
                <a:spcPct val="110000"/>
              </a:lnSpc>
              <a:spcBef>
                <a:spcPts val="1200"/>
              </a:spcBef>
              <a:buFont typeface="Arial" charset="0"/>
              <a:buChar char="•"/>
            </a:pPr>
            <a:r>
              <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rPr>
              <a:t>What are some things our school or city can do to keep so much food from going into landfills?</a:t>
            </a:r>
          </a:p>
        </p:txBody>
      </p:sp>
      <p:sp>
        <p:nvSpPr>
          <p:cNvPr id="2" name="Title 1">
            <a:extLst>
              <a:ext uri="{FF2B5EF4-FFF2-40B4-BE49-F238E27FC236}">
                <a16:creationId xmlns:a16="http://schemas.microsoft.com/office/drawing/2014/main" id="{A6C63F6D-13E8-4BC7-BA5C-EF6FB6752636}"/>
              </a:ext>
            </a:extLst>
          </p:cNvPr>
          <p:cNvSpPr>
            <a:spLocks noGrp="1"/>
          </p:cNvSpPr>
          <p:nvPr>
            <p:ph type="title"/>
          </p:nvPr>
        </p:nvSpPr>
        <p:spPr/>
        <p:txBody>
          <a:bodyPr>
            <a:normAutofit/>
          </a:bodyPr>
          <a:lstStyle/>
          <a:p>
            <a:r>
              <a:rPr lang="en-US" sz="4400" dirty="0"/>
              <a:t>Audit results</a:t>
            </a:r>
          </a:p>
        </p:txBody>
      </p:sp>
      <p:grpSp>
        <p:nvGrpSpPr>
          <p:cNvPr id="8" name="Group 7">
            <a:extLst>
              <a:ext uri="{FF2B5EF4-FFF2-40B4-BE49-F238E27FC236}">
                <a16:creationId xmlns:a16="http://schemas.microsoft.com/office/drawing/2014/main" id="{AE9B4039-9406-46FC-99F8-92D87FBA4102}"/>
              </a:ext>
            </a:extLst>
          </p:cNvPr>
          <p:cNvGrpSpPr/>
          <p:nvPr/>
        </p:nvGrpSpPr>
        <p:grpSpPr>
          <a:xfrm>
            <a:off x="567265" y="1123950"/>
            <a:ext cx="6400800" cy="1524000"/>
            <a:chOff x="533400" y="1090082"/>
            <a:chExt cx="6400800" cy="1524000"/>
          </a:xfrm>
        </p:grpSpPr>
        <p:sp>
          <p:nvSpPr>
            <p:cNvPr id="3" name="Rectangle 2">
              <a:extLst>
                <a:ext uri="{FF2B5EF4-FFF2-40B4-BE49-F238E27FC236}">
                  <a16:creationId xmlns:a16="http://schemas.microsoft.com/office/drawing/2014/main" id="{44EABAC9-C281-4B3B-81FA-47DDCC826D6F}"/>
                </a:ext>
              </a:extLst>
            </p:cNvPr>
            <p:cNvSpPr/>
            <p:nvPr/>
          </p:nvSpPr>
          <p:spPr>
            <a:xfrm>
              <a:off x="533400" y="1090082"/>
              <a:ext cx="6400800" cy="1524000"/>
            </a:xfrm>
            <a:prstGeom prst="rect">
              <a:avLst/>
            </a:prstGeom>
            <a:solidFill>
              <a:srgbClr val="29246A"/>
            </a:solidFill>
            <a:ln>
              <a:solidFill>
                <a:srgbClr val="9CE53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626534" y="1200150"/>
              <a:ext cx="6229269" cy="1320361"/>
            </a:xfrm>
            <a:prstGeom prst="rect">
              <a:avLst/>
            </a:prstGeom>
            <a:noFill/>
          </p:spPr>
          <p:txBody>
            <a:bodyPr wrap="none" rtlCol="0">
              <a:spAutoFit/>
            </a:bodyPr>
            <a:lstStyle/>
            <a:p>
              <a:pPr>
                <a:spcBef>
                  <a:spcPts val="600"/>
                </a:spcBef>
              </a:pPr>
              <a:r>
                <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rPr>
                <a:t>Total food waste: _______ lbs</a:t>
              </a:r>
            </a:p>
            <a:p>
              <a:pPr>
                <a:spcBef>
                  <a:spcPts val="600"/>
                </a:spcBef>
              </a:pPr>
              <a:r>
                <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rPr>
                <a:t>Water in wasted food: ________ gallons</a:t>
              </a:r>
            </a:p>
            <a:p>
              <a:pPr>
                <a:spcBef>
                  <a:spcPts val="600"/>
                </a:spcBef>
              </a:pPr>
              <a:r>
                <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rPr>
                <a:t>Greenhouse gas emissions in wasted food: ________lbs of CO2e</a:t>
              </a:r>
            </a:p>
            <a:p>
              <a:pPr>
                <a:spcBef>
                  <a:spcPts val="600"/>
                </a:spcBef>
              </a:pPr>
              <a:r>
                <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rPr>
                <a:t>Greenhouse gas emissions in compost: __________lbs of CO2e</a:t>
              </a:r>
            </a:p>
          </p:txBody>
        </p:sp>
      </p:grpSp>
      <p:pic>
        <p:nvPicPr>
          <p:cNvPr id="9" name="Smiling panda">
            <a:extLst>
              <a:ext uri="{FF2B5EF4-FFF2-40B4-BE49-F238E27FC236}">
                <a16:creationId xmlns:a16="http://schemas.microsoft.com/office/drawing/2014/main" id="{B0E96EB8-F66F-4C6D-AE1B-128EF54658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3078032"/>
            <a:ext cx="1511683" cy="1499492"/>
          </a:xfrm>
          <a:prstGeom prst="rect">
            <a:avLst/>
          </a:prstGeom>
          <a:effectLst>
            <a:outerShdw blurRad="88900" dist="88900" dir="2700000" algn="tl" rotWithShape="0">
              <a:prstClr val="black">
                <a:alpha val="40000"/>
              </a:prstClr>
            </a:outerShdw>
          </a:effectLst>
        </p:spPr>
      </p:pic>
    </p:spTree>
    <p:extLst>
      <p:ext uri="{BB962C8B-B14F-4D97-AF65-F5344CB8AC3E}">
        <p14:creationId xmlns:p14="http://schemas.microsoft.com/office/powerpoint/2010/main" val="2353640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5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25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fade">
                                      <p:cBhvr>
                                        <p:cTn id="15" dur="250"/>
                                        <p:tgtEl>
                                          <p:spTgt spid="6">
                                            <p:txEl>
                                              <p:pRg st="0" end="0"/>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25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6">
                                            <p:txEl>
                                              <p:pRg st="1" end="1"/>
                                            </p:txEl>
                                          </p:spTgt>
                                        </p:tgtEl>
                                        <p:attrNameLst>
                                          <p:attrName>style.visibility</p:attrName>
                                        </p:attrNameLst>
                                      </p:cBhvr>
                                      <p:to>
                                        <p:strVal val="visible"/>
                                      </p:to>
                                    </p:set>
                                    <p:animEffect transition="in" filter="fade">
                                      <p:cBhvr>
                                        <p:cTn id="23" dur="250"/>
                                        <p:tgtEl>
                                          <p:spTgt spid="6">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6">
                                            <p:txEl>
                                              <p:pRg st="2" end="2"/>
                                            </p:txEl>
                                          </p:spTgt>
                                        </p:tgtEl>
                                        <p:attrNameLst>
                                          <p:attrName>style.visibility</p:attrName>
                                        </p:attrNameLst>
                                      </p:cBhvr>
                                      <p:to>
                                        <p:strVal val="visible"/>
                                      </p:to>
                                    </p:set>
                                    <p:animEffect transition="in" filter="fade">
                                      <p:cBhvr>
                                        <p:cTn id="28" dur="25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C4E3DCFC-4DFD-4C48-BD58-932A51EA8F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41738" cy="5143500"/>
          </a:xfrm>
          <a:prstGeom prst="rect">
            <a:avLst/>
          </a:prstGeom>
        </p:spPr>
      </p:pic>
      <p:sp>
        <p:nvSpPr>
          <p:cNvPr id="22" name="TextBox 21">
            <a:extLst>
              <a:ext uri="{FF2B5EF4-FFF2-40B4-BE49-F238E27FC236}">
                <a16:creationId xmlns:a16="http://schemas.microsoft.com/office/drawing/2014/main" id="{259DE38A-7D97-4FDE-B371-134FF95AC307}"/>
              </a:ext>
            </a:extLst>
          </p:cNvPr>
          <p:cNvSpPr txBox="1"/>
          <p:nvPr/>
        </p:nvSpPr>
        <p:spPr>
          <a:xfrm>
            <a:off x="0" y="4943445"/>
            <a:ext cx="2209800" cy="184666"/>
          </a:xfrm>
          <a:prstGeom prst="rect">
            <a:avLst/>
          </a:prstGeom>
          <a:noFill/>
        </p:spPr>
        <p:txBody>
          <a:bodyPr wrap="square" rtlCol="0">
            <a:spAutoFit/>
          </a:bodyPr>
          <a:lstStyle/>
          <a:p>
            <a:r>
              <a:rPr lang="en-US" sz="600" dirty="0">
                <a:solidFill>
                  <a:schemeClr val="bg1"/>
                </a:solidFill>
                <a:latin typeface="Open Sans" panose="020B0606030504020204" pitchFamily="34" charset="0"/>
                <a:ea typeface="Open Sans" panose="020B0606030504020204" pitchFamily="34" charset="0"/>
                <a:cs typeface="Open Sans" panose="020B0606030504020204" pitchFamily="34" charset="0"/>
              </a:rPr>
              <a:t>Photo: Vladimir </a:t>
            </a:r>
            <a:r>
              <a:rPr lang="en-US" sz="6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Filonov</a:t>
            </a:r>
            <a:r>
              <a:rPr lang="en-US" sz="600" dirty="0">
                <a:solidFill>
                  <a:schemeClr val="bg1"/>
                </a:solidFill>
                <a:latin typeface="Open Sans" panose="020B0606030504020204" pitchFamily="34" charset="0"/>
                <a:ea typeface="Open Sans" panose="020B0606030504020204" pitchFamily="34" charset="0"/>
                <a:cs typeface="Open Sans" panose="020B0606030504020204" pitchFamily="34" charset="0"/>
              </a:rPr>
              <a:t> / WWF-Canon</a:t>
            </a:r>
          </a:p>
        </p:txBody>
      </p:sp>
      <p:sp>
        <p:nvSpPr>
          <p:cNvPr id="2" name="Title 1"/>
          <p:cNvSpPr>
            <a:spLocks noGrp="1"/>
          </p:cNvSpPr>
          <p:nvPr>
            <p:ph type="title"/>
          </p:nvPr>
        </p:nvSpPr>
        <p:spPr/>
        <p:txBody>
          <a:bodyPr>
            <a:normAutofit/>
          </a:bodyPr>
          <a:lstStyle/>
          <a:p>
            <a:r>
              <a:rPr lang="en-US" sz="4800" dirty="0">
                <a:latin typeface="Arial Black" panose="020B0A04020102020204" pitchFamily="34" charset="0"/>
              </a:rPr>
              <a:t>Our Mission</a:t>
            </a:r>
          </a:p>
        </p:txBody>
      </p:sp>
      <p:sp>
        <p:nvSpPr>
          <p:cNvPr id="3" name="Content Placeholder 2"/>
          <p:cNvSpPr>
            <a:spLocks noGrp="1"/>
          </p:cNvSpPr>
          <p:nvPr>
            <p:ph idx="1"/>
          </p:nvPr>
        </p:nvSpPr>
        <p:spPr/>
        <p:txBody>
          <a:bodyPr>
            <a:normAutofit fontScale="92500" lnSpcReduction="10000"/>
          </a:bodyPr>
          <a:lstStyle/>
          <a:p>
            <a:pPr marL="0" indent="0">
              <a:spcAft>
                <a:spcPts val="1800"/>
              </a:spcAft>
              <a:buNone/>
            </a:pPr>
            <a:r>
              <a:rPr lang="en-US" sz="2000" b="1" dirty="0">
                <a:solidFill>
                  <a:srgbClr val="9CE53B"/>
                </a:solidFill>
                <a:latin typeface="Arial" charset="0"/>
                <a:ea typeface="Arial" charset="0"/>
                <a:cs typeface="Arial" charset="0"/>
              </a:rPr>
              <a:t>WWF PROTECTS THE FUTURE OF NATURE</a:t>
            </a:r>
            <a:endParaRPr lang="en-US" sz="2000" dirty="0">
              <a:solidFill>
                <a:srgbClr val="9CE53B"/>
              </a:solidFill>
              <a:latin typeface="Arial" charset="0"/>
              <a:ea typeface="Arial" charset="0"/>
              <a:cs typeface="Arial" charset="0"/>
            </a:endParaRPr>
          </a:p>
          <a:p>
            <a:pPr marL="341313" indent="-341313">
              <a:lnSpc>
                <a:spcPct val="110000"/>
              </a:lnSpc>
              <a:spcAft>
                <a:spcPts val="1800"/>
              </a:spcAft>
              <a:buClr>
                <a:srgbClr val="9CE53B"/>
              </a:buClr>
              <a:buFont typeface="Wingdings" charset="2"/>
              <a:buChar char="ü"/>
            </a:pPr>
            <a:r>
              <a:rPr lang="en-US" sz="2400" dirty="0"/>
              <a:t>We are a global science-based organization</a:t>
            </a:r>
          </a:p>
          <a:p>
            <a:pPr marL="341313" indent="-341313">
              <a:lnSpc>
                <a:spcPct val="110000"/>
              </a:lnSpc>
              <a:spcAft>
                <a:spcPts val="1800"/>
              </a:spcAft>
              <a:buClr>
                <a:srgbClr val="9CE53B"/>
              </a:buClr>
              <a:buFont typeface="Wingdings" charset="2"/>
              <a:buChar char="ü"/>
            </a:pPr>
            <a:r>
              <a:rPr lang="en-US" sz="2400" dirty="0"/>
              <a:t>We work with companies and communities</a:t>
            </a:r>
          </a:p>
          <a:p>
            <a:pPr marL="341313" indent="-341313">
              <a:lnSpc>
                <a:spcPct val="110000"/>
              </a:lnSpc>
              <a:spcAft>
                <a:spcPts val="1800"/>
              </a:spcAft>
              <a:buClr>
                <a:srgbClr val="9CE53B"/>
              </a:buClr>
              <a:buFont typeface="Wingdings" charset="2"/>
              <a:buChar char="ü"/>
            </a:pPr>
            <a:r>
              <a:rPr lang="en-US" sz="2400" dirty="0"/>
              <a:t>We strive to meet the needs of both people and nature</a:t>
            </a:r>
            <a:endParaRPr lang="en-US" dirty="0"/>
          </a:p>
          <a:p>
            <a:endParaRPr lang="en-US" dirty="0"/>
          </a:p>
          <a:p>
            <a:endParaRPr lang="en-US" dirty="0"/>
          </a:p>
        </p:txBody>
      </p:sp>
      <p:grpSp>
        <p:nvGrpSpPr>
          <p:cNvPr id="45" name="WWF logo">
            <a:extLst>
              <a:ext uri="{FF2B5EF4-FFF2-40B4-BE49-F238E27FC236}">
                <a16:creationId xmlns:a16="http://schemas.microsoft.com/office/drawing/2014/main" id="{24ED9CCC-1AF2-484E-B246-C146F56C3F0E}"/>
              </a:ext>
            </a:extLst>
          </p:cNvPr>
          <p:cNvGrpSpPr>
            <a:grpSpLocks noChangeAspect="1"/>
          </p:cNvGrpSpPr>
          <p:nvPr/>
        </p:nvGrpSpPr>
        <p:grpSpPr bwMode="auto">
          <a:xfrm>
            <a:off x="8077200" y="209550"/>
            <a:ext cx="807878" cy="1068512"/>
            <a:chOff x="4224" y="2136"/>
            <a:chExt cx="871" cy="1152"/>
          </a:xfrm>
        </p:grpSpPr>
        <p:sp>
          <p:nvSpPr>
            <p:cNvPr id="46" name="AutoShape 3">
              <a:extLst>
                <a:ext uri="{FF2B5EF4-FFF2-40B4-BE49-F238E27FC236}">
                  <a16:creationId xmlns:a16="http://schemas.microsoft.com/office/drawing/2014/main" id="{409154E3-2AAA-4187-8FE0-E3E442654089}"/>
                </a:ext>
              </a:extLst>
            </p:cNvPr>
            <p:cNvSpPr>
              <a:spLocks noChangeAspect="1" noChangeArrowheads="1" noTextEdit="1"/>
            </p:cNvSpPr>
            <p:nvPr/>
          </p:nvSpPr>
          <p:spPr bwMode="auto">
            <a:xfrm>
              <a:off x="4224" y="2136"/>
              <a:ext cx="871" cy="115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215"/>
            </a:p>
          </p:txBody>
        </p:sp>
        <p:sp>
          <p:nvSpPr>
            <p:cNvPr id="47" name="Rectangle 5">
              <a:extLst>
                <a:ext uri="{FF2B5EF4-FFF2-40B4-BE49-F238E27FC236}">
                  <a16:creationId xmlns:a16="http://schemas.microsoft.com/office/drawing/2014/main" id="{C9054B14-4259-4AD9-9F31-1C0A8B071370}"/>
                </a:ext>
              </a:extLst>
            </p:cNvPr>
            <p:cNvSpPr>
              <a:spLocks noChangeArrowheads="1"/>
            </p:cNvSpPr>
            <p:nvPr/>
          </p:nvSpPr>
          <p:spPr bwMode="auto">
            <a:xfrm>
              <a:off x="4224" y="2136"/>
              <a:ext cx="871" cy="1152"/>
            </a:xfrm>
            <a:prstGeom prst="rect">
              <a:avLst/>
            </a:prstGeom>
            <a:noFill/>
            <a:ln w="0">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215"/>
            </a:p>
          </p:txBody>
        </p:sp>
        <p:sp>
          <p:nvSpPr>
            <p:cNvPr id="48" name="Freeform 6">
              <a:extLst>
                <a:ext uri="{FF2B5EF4-FFF2-40B4-BE49-F238E27FC236}">
                  <a16:creationId xmlns:a16="http://schemas.microsoft.com/office/drawing/2014/main" id="{83C38386-155F-45AB-B5A3-CEFE58226B3B}"/>
                </a:ext>
              </a:extLst>
            </p:cNvPr>
            <p:cNvSpPr>
              <a:spLocks/>
            </p:cNvSpPr>
            <p:nvPr/>
          </p:nvSpPr>
          <p:spPr bwMode="auto">
            <a:xfrm>
              <a:off x="4224" y="2145"/>
              <a:ext cx="863" cy="1143"/>
            </a:xfrm>
            <a:custGeom>
              <a:avLst/>
              <a:gdLst>
                <a:gd name="T0" fmla="*/ 379 w 2589"/>
                <a:gd name="T1" fmla="*/ 0 h 3430"/>
                <a:gd name="T2" fmla="*/ 2211 w 2589"/>
                <a:gd name="T3" fmla="*/ 0 h 3430"/>
                <a:gd name="T4" fmla="*/ 2258 w 2589"/>
                <a:gd name="T5" fmla="*/ 3 h 3430"/>
                <a:gd name="T6" fmla="*/ 2305 w 2589"/>
                <a:gd name="T7" fmla="*/ 12 h 3430"/>
                <a:gd name="T8" fmla="*/ 2348 w 2589"/>
                <a:gd name="T9" fmla="*/ 25 h 3430"/>
                <a:gd name="T10" fmla="*/ 2388 w 2589"/>
                <a:gd name="T11" fmla="*/ 44 h 3430"/>
                <a:gd name="T12" fmla="*/ 2427 w 2589"/>
                <a:gd name="T13" fmla="*/ 68 h 3430"/>
                <a:gd name="T14" fmla="*/ 2462 w 2589"/>
                <a:gd name="T15" fmla="*/ 95 h 3430"/>
                <a:gd name="T16" fmla="*/ 2493 w 2589"/>
                <a:gd name="T17" fmla="*/ 127 h 3430"/>
                <a:gd name="T18" fmla="*/ 2522 w 2589"/>
                <a:gd name="T19" fmla="*/ 163 h 3430"/>
                <a:gd name="T20" fmla="*/ 2545 w 2589"/>
                <a:gd name="T21" fmla="*/ 200 h 3430"/>
                <a:gd name="T22" fmla="*/ 2564 w 2589"/>
                <a:gd name="T23" fmla="*/ 241 h 3430"/>
                <a:gd name="T24" fmla="*/ 2577 w 2589"/>
                <a:gd name="T25" fmla="*/ 285 h 3430"/>
                <a:gd name="T26" fmla="*/ 2587 w 2589"/>
                <a:gd name="T27" fmla="*/ 331 h 3430"/>
                <a:gd name="T28" fmla="*/ 2589 w 2589"/>
                <a:gd name="T29" fmla="*/ 378 h 3430"/>
                <a:gd name="T30" fmla="*/ 2589 w 2589"/>
                <a:gd name="T31" fmla="*/ 3053 h 3430"/>
                <a:gd name="T32" fmla="*/ 2587 w 2589"/>
                <a:gd name="T33" fmla="*/ 3100 h 3430"/>
                <a:gd name="T34" fmla="*/ 2577 w 2589"/>
                <a:gd name="T35" fmla="*/ 3145 h 3430"/>
                <a:gd name="T36" fmla="*/ 2564 w 2589"/>
                <a:gd name="T37" fmla="*/ 3189 h 3430"/>
                <a:gd name="T38" fmla="*/ 2545 w 2589"/>
                <a:gd name="T39" fmla="*/ 3230 h 3430"/>
                <a:gd name="T40" fmla="*/ 2522 w 2589"/>
                <a:gd name="T41" fmla="*/ 3269 h 3430"/>
                <a:gd name="T42" fmla="*/ 2494 w 2589"/>
                <a:gd name="T43" fmla="*/ 3303 h 3430"/>
                <a:gd name="T44" fmla="*/ 2462 w 2589"/>
                <a:gd name="T45" fmla="*/ 3335 h 3430"/>
                <a:gd name="T46" fmla="*/ 2427 w 2589"/>
                <a:gd name="T47" fmla="*/ 3362 h 3430"/>
                <a:gd name="T48" fmla="*/ 2388 w 2589"/>
                <a:gd name="T49" fmla="*/ 3386 h 3430"/>
                <a:gd name="T50" fmla="*/ 2348 w 2589"/>
                <a:gd name="T51" fmla="*/ 3405 h 3430"/>
                <a:gd name="T52" fmla="*/ 2305 w 2589"/>
                <a:gd name="T53" fmla="*/ 3418 h 3430"/>
                <a:gd name="T54" fmla="*/ 2258 w 2589"/>
                <a:gd name="T55" fmla="*/ 3427 h 3430"/>
                <a:gd name="T56" fmla="*/ 2211 w 2589"/>
                <a:gd name="T57" fmla="*/ 3430 h 3430"/>
                <a:gd name="T58" fmla="*/ 379 w 2589"/>
                <a:gd name="T59" fmla="*/ 3430 h 3430"/>
                <a:gd name="T60" fmla="*/ 331 w 2589"/>
                <a:gd name="T61" fmla="*/ 3427 h 3430"/>
                <a:gd name="T62" fmla="*/ 285 w 2589"/>
                <a:gd name="T63" fmla="*/ 3418 h 3430"/>
                <a:gd name="T64" fmla="*/ 241 w 2589"/>
                <a:gd name="T65" fmla="*/ 3405 h 3430"/>
                <a:gd name="T66" fmla="*/ 200 w 2589"/>
                <a:gd name="T67" fmla="*/ 3386 h 3430"/>
                <a:gd name="T68" fmla="*/ 163 w 2589"/>
                <a:gd name="T69" fmla="*/ 3362 h 3430"/>
                <a:gd name="T70" fmla="*/ 127 w 2589"/>
                <a:gd name="T71" fmla="*/ 3335 h 3430"/>
                <a:gd name="T72" fmla="*/ 95 w 2589"/>
                <a:gd name="T73" fmla="*/ 3303 h 3430"/>
                <a:gd name="T74" fmla="*/ 68 w 2589"/>
                <a:gd name="T75" fmla="*/ 3269 h 3430"/>
                <a:gd name="T76" fmla="*/ 44 w 2589"/>
                <a:gd name="T77" fmla="*/ 3230 h 3430"/>
                <a:gd name="T78" fmla="*/ 25 w 2589"/>
                <a:gd name="T79" fmla="*/ 3189 h 3430"/>
                <a:gd name="T80" fmla="*/ 11 w 2589"/>
                <a:gd name="T81" fmla="*/ 3145 h 3430"/>
                <a:gd name="T82" fmla="*/ 3 w 2589"/>
                <a:gd name="T83" fmla="*/ 3100 h 3430"/>
                <a:gd name="T84" fmla="*/ 0 w 2589"/>
                <a:gd name="T85" fmla="*/ 3053 h 3430"/>
                <a:gd name="T86" fmla="*/ 0 w 2589"/>
                <a:gd name="T87" fmla="*/ 378 h 3430"/>
                <a:gd name="T88" fmla="*/ 3 w 2589"/>
                <a:gd name="T89" fmla="*/ 331 h 3430"/>
                <a:gd name="T90" fmla="*/ 11 w 2589"/>
                <a:gd name="T91" fmla="*/ 285 h 3430"/>
                <a:gd name="T92" fmla="*/ 25 w 2589"/>
                <a:gd name="T93" fmla="*/ 241 h 3430"/>
                <a:gd name="T94" fmla="*/ 44 w 2589"/>
                <a:gd name="T95" fmla="*/ 200 h 3430"/>
                <a:gd name="T96" fmla="*/ 68 w 2589"/>
                <a:gd name="T97" fmla="*/ 163 h 3430"/>
                <a:gd name="T98" fmla="*/ 95 w 2589"/>
                <a:gd name="T99" fmla="*/ 127 h 3430"/>
                <a:gd name="T100" fmla="*/ 127 w 2589"/>
                <a:gd name="T101" fmla="*/ 95 h 3430"/>
                <a:gd name="T102" fmla="*/ 163 w 2589"/>
                <a:gd name="T103" fmla="*/ 68 h 3430"/>
                <a:gd name="T104" fmla="*/ 200 w 2589"/>
                <a:gd name="T105" fmla="*/ 44 h 3430"/>
                <a:gd name="T106" fmla="*/ 241 w 2589"/>
                <a:gd name="T107" fmla="*/ 25 h 3430"/>
                <a:gd name="T108" fmla="*/ 285 w 2589"/>
                <a:gd name="T109" fmla="*/ 12 h 3430"/>
                <a:gd name="T110" fmla="*/ 331 w 2589"/>
                <a:gd name="T111" fmla="*/ 3 h 3430"/>
                <a:gd name="T112" fmla="*/ 379 w 2589"/>
                <a:gd name="T113" fmla="*/ 0 h 3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589" h="3430">
                  <a:moveTo>
                    <a:pt x="379" y="0"/>
                  </a:moveTo>
                  <a:lnTo>
                    <a:pt x="2211" y="0"/>
                  </a:lnTo>
                  <a:lnTo>
                    <a:pt x="2258" y="3"/>
                  </a:lnTo>
                  <a:lnTo>
                    <a:pt x="2305" y="12"/>
                  </a:lnTo>
                  <a:lnTo>
                    <a:pt x="2348" y="25"/>
                  </a:lnTo>
                  <a:lnTo>
                    <a:pt x="2388" y="44"/>
                  </a:lnTo>
                  <a:lnTo>
                    <a:pt x="2427" y="68"/>
                  </a:lnTo>
                  <a:lnTo>
                    <a:pt x="2462" y="95"/>
                  </a:lnTo>
                  <a:lnTo>
                    <a:pt x="2493" y="127"/>
                  </a:lnTo>
                  <a:lnTo>
                    <a:pt x="2522" y="163"/>
                  </a:lnTo>
                  <a:lnTo>
                    <a:pt x="2545" y="200"/>
                  </a:lnTo>
                  <a:lnTo>
                    <a:pt x="2564" y="241"/>
                  </a:lnTo>
                  <a:lnTo>
                    <a:pt x="2577" y="285"/>
                  </a:lnTo>
                  <a:lnTo>
                    <a:pt x="2587" y="331"/>
                  </a:lnTo>
                  <a:lnTo>
                    <a:pt x="2589" y="378"/>
                  </a:lnTo>
                  <a:lnTo>
                    <a:pt x="2589" y="3053"/>
                  </a:lnTo>
                  <a:lnTo>
                    <a:pt x="2587" y="3100"/>
                  </a:lnTo>
                  <a:lnTo>
                    <a:pt x="2577" y="3145"/>
                  </a:lnTo>
                  <a:lnTo>
                    <a:pt x="2564" y="3189"/>
                  </a:lnTo>
                  <a:lnTo>
                    <a:pt x="2545" y="3230"/>
                  </a:lnTo>
                  <a:lnTo>
                    <a:pt x="2522" y="3269"/>
                  </a:lnTo>
                  <a:lnTo>
                    <a:pt x="2494" y="3303"/>
                  </a:lnTo>
                  <a:lnTo>
                    <a:pt x="2462" y="3335"/>
                  </a:lnTo>
                  <a:lnTo>
                    <a:pt x="2427" y="3362"/>
                  </a:lnTo>
                  <a:lnTo>
                    <a:pt x="2388" y="3386"/>
                  </a:lnTo>
                  <a:lnTo>
                    <a:pt x="2348" y="3405"/>
                  </a:lnTo>
                  <a:lnTo>
                    <a:pt x="2305" y="3418"/>
                  </a:lnTo>
                  <a:lnTo>
                    <a:pt x="2258" y="3427"/>
                  </a:lnTo>
                  <a:lnTo>
                    <a:pt x="2211" y="3430"/>
                  </a:lnTo>
                  <a:lnTo>
                    <a:pt x="379" y="3430"/>
                  </a:lnTo>
                  <a:lnTo>
                    <a:pt x="331" y="3427"/>
                  </a:lnTo>
                  <a:lnTo>
                    <a:pt x="285" y="3418"/>
                  </a:lnTo>
                  <a:lnTo>
                    <a:pt x="241" y="3405"/>
                  </a:lnTo>
                  <a:lnTo>
                    <a:pt x="200" y="3386"/>
                  </a:lnTo>
                  <a:lnTo>
                    <a:pt x="163" y="3362"/>
                  </a:lnTo>
                  <a:lnTo>
                    <a:pt x="127" y="3335"/>
                  </a:lnTo>
                  <a:lnTo>
                    <a:pt x="95" y="3303"/>
                  </a:lnTo>
                  <a:lnTo>
                    <a:pt x="68" y="3269"/>
                  </a:lnTo>
                  <a:lnTo>
                    <a:pt x="44" y="3230"/>
                  </a:lnTo>
                  <a:lnTo>
                    <a:pt x="25" y="3189"/>
                  </a:lnTo>
                  <a:lnTo>
                    <a:pt x="11" y="3145"/>
                  </a:lnTo>
                  <a:lnTo>
                    <a:pt x="3" y="3100"/>
                  </a:lnTo>
                  <a:lnTo>
                    <a:pt x="0" y="3053"/>
                  </a:lnTo>
                  <a:lnTo>
                    <a:pt x="0" y="378"/>
                  </a:lnTo>
                  <a:lnTo>
                    <a:pt x="3" y="331"/>
                  </a:lnTo>
                  <a:lnTo>
                    <a:pt x="11" y="285"/>
                  </a:lnTo>
                  <a:lnTo>
                    <a:pt x="25" y="241"/>
                  </a:lnTo>
                  <a:lnTo>
                    <a:pt x="44" y="200"/>
                  </a:lnTo>
                  <a:lnTo>
                    <a:pt x="68" y="163"/>
                  </a:lnTo>
                  <a:lnTo>
                    <a:pt x="95" y="127"/>
                  </a:lnTo>
                  <a:lnTo>
                    <a:pt x="127" y="95"/>
                  </a:lnTo>
                  <a:lnTo>
                    <a:pt x="163" y="68"/>
                  </a:lnTo>
                  <a:lnTo>
                    <a:pt x="200" y="44"/>
                  </a:lnTo>
                  <a:lnTo>
                    <a:pt x="241" y="25"/>
                  </a:lnTo>
                  <a:lnTo>
                    <a:pt x="285" y="12"/>
                  </a:lnTo>
                  <a:lnTo>
                    <a:pt x="331" y="3"/>
                  </a:lnTo>
                  <a:lnTo>
                    <a:pt x="379" y="0"/>
                  </a:lnTo>
                  <a:close/>
                </a:path>
              </a:pathLst>
            </a:custGeom>
            <a:solidFill>
              <a:srgbClr val="FFFFFF"/>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215"/>
            </a:p>
          </p:txBody>
        </p:sp>
        <p:sp>
          <p:nvSpPr>
            <p:cNvPr id="49" name="Freeform 15">
              <a:extLst>
                <a:ext uri="{FF2B5EF4-FFF2-40B4-BE49-F238E27FC236}">
                  <a16:creationId xmlns:a16="http://schemas.microsoft.com/office/drawing/2014/main" id="{4CECEB56-069C-4A1E-9ABD-A9A01A96FCEF}"/>
                </a:ext>
              </a:extLst>
            </p:cNvPr>
            <p:cNvSpPr>
              <a:spLocks/>
            </p:cNvSpPr>
            <p:nvPr/>
          </p:nvSpPr>
          <p:spPr bwMode="auto">
            <a:xfrm>
              <a:off x="4386" y="2983"/>
              <a:ext cx="198" cy="153"/>
            </a:xfrm>
            <a:custGeom>
              <a:avLst/>
              <a:gdLst>
                <a:gd name="T0" fmla="*/ 572 w 593"/>
                <a:gd name="T1" fmla="*/ 3 h 457"/>
                <a:gd name="T2" fmla="*/ 591 w 593"/>
                <a:gd name="T3" fmla="*/ 22 h 457"/>
                <a:gd name="T4" fmla="*/ 593 w 593"/>
                <a:gd name="T5" fmla="*/ 42 h 457"/>
                <a:gd name="T6" fmla="*/ 590 w 593"/>
                <a:gd name="T7" fmla="*/ 51 h 457"/>
                <a:gd name="T8" fmla="*/ 436 w 593"/>
                <a:gd name="T9" fmla="*/ 442 h 457"/>
                <a:gd name="T10" fmla="*/ 418 w 593"/>
                <a:gd name="T11" fmla="*/ 455 h 457"/>
                <a:gd name="T12" fmla="*/ 395 w 593"/>
                <a:gd name="T13" fmla="*/ 455 h 457"/>
                <a:gd name="T14" fmla="*/ 377 w 593"/>
                <a:gd name="T15" fmla="*/ 442 h 457"/>
                <a:gd name="T16" fmla="*/ 298 w 593"/>
                <a:gd name="T17" fmla="*/ 209 h 457"/>
                <a:gd name="T18" fmla="*/ 286 w 593"/>
                <a:gd name="T19" fmla="*/ 210 h 457"/>
                <a:gd name="T20" fmla="*/ 193 w 593"/>
                <a:gd name="T21" fmla="*/ 443 h 457"/>
                <a:gd name="T22" fmla="*/ 175 w 593"/>
                <a:gd name="T23" fmla="*/ 455 h 457"/>
                <a:gd name="T24" fmla="*/ 152 w 593"/>
                <a:gd name="T25" fmla="*/ 455 h 457"/>
                <a:gd name="T26" fmla="*/ 134 w 593"/>
                <a:gd name="T27" fmla="*/ 442 h 457"/>
                <a:gd name="T28" fmla="*/ 4 w 593"/>
                <a:gd name="T29" fmla="*/ 55 h 457"/>
                <a:gd name="T30" fmla="*/ 0 w 593"/>
                <a:gd name="T31" fmla="*/ 37 h 457"/>
                <a:gd name="T32" fmla="*/ 9 w 593"/>
                <a:gd name="T33" fmla="*/ 12 h 457"/>
                <a:gd name="T34" fmla="*/ 33 w 593"/>
                <a:gd name="T35" fmla="*/ 2 h 457"/>
                <a:gd name="T36" fmla="*/ 129 w 593"/>
                <a:gd name="T37" fmla="*/ 3 h 457"/>
                <a:gd name="T38" fmla="*/ 145 w 593"/>
                <a:gd name="T39" fmla="*/ 15 h 457"/>
                <a:gd name="T40" fmla="*/ 151 w 593"/>
                <a:gd name="T41" fmla="*/ 26 h 457"/>
                <a:gd name="T42" fmla="*/ 152 w 593"/>
                <a:gd name="T43" fmla="*/ 27 h 457"/>
                <a:gd name="T44" fmla="*/ 208 w 593"/>
                <a:gd name="T45" fmla="*/ 213 h 457"/>
                <a:gd name="T46" fmla="*/ 257 w 593"/>
                <a:gd name="T47" fmla="*/ 90 h 457"/>
                <a:gd name="T48" fmla="*/ 243 w 593"/>
                <a:gd name="T49" fmla="*/ 46 h 457"/>
                <a:gd name="T50" fmla="*/ 244 w 593"/>
                <a:gd name="T51" fmla="*/ 24 h 457"/>
                <a:gd name="T52" fmla="*/ 262 w 593"/>
                <a:gd name="T53" fmla="*/ 5 h 457"/>
                <a:gd name="T54" fmla="*/ 359 w 593"/>
                <a:gd name="T55" fmla="*/ 2 h 457"/>
                <a:gd name="T56" fmla="*/ 386 w 593"/>
                <a:gd name="T57" fmla="*/ 13 h 457"/>
                <a:gd name="T58" fmla="*/ 393 w 593"/>
                <a:gd name="T59" fmla="*/ 26 h 457"/>
                <a:gd name="T60" fmla="*/ 394 w 593"/>
                <a:gd name="T61" fmla="*/ 27 h 457"/>
                <a:gd name="T62" fmla="*/ 452 w 593"/>
                <a:gd name="T63" fmla="*/ 213 h 457"/>
                <a:gd name="T64" fmla="*/ 525 w 593"/>
                <a:gd name="T65" fmla="*/ 23 h 457"/>
                <a:gd name="T66" fmla="*/ 544 w 593"/>
                <a:gd name="T67" fmla="*/ 3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93" h="457">
                  <a:moveTo>
                    <a:pt x="558" y="0"/>
                  </a:moveTo>
                  <a:lnTo>
                    <a:pt x="572" y="3"/>
                  </a:lnTo>
                  <a:lnTo>
                    <a:pt x="583" y="10"/>
                  </a:lnTo>
                  <a:lnTo>
                    <a:pt x="591" y="22"/>
                  </a:lnTo>
                  <a:lnTo>
                    <a:pt x="593" y="36"/>
                  </a:lnTo>
                  <a:lnTo>
                    <a:pt x="593" y="42"/>
                  </a:lnTo>
                  <a:lnTo>
                    <a:pt x="592" y="46"/>
                  </a:lnTo>
                  <a:lnTo>
                    <a:pt x="590" y="51"/>
                  </a:lnTo>
                  <a:lnTo>
                    <a:pt x="440" y="431"/>
                  </a:lnTo>
                  <a:lnTo>
                    <a:pt x="436" y="442"/>
                  </a:lnTo>
                  <a:lnTo>
                    <a:pt x="428" y="450"/>
                  </a:lnTo>
                  <a:lnTo>
                    <a:pt x="418" y="455"/>
                  </a:lnTo>
                  <a:lnTo>
                    <a:pt x="407" y="457"/>
                  </a:lnTo>
                  <a:lnTo>
                    <a:pt x="395" y="455"/>
                  </a:lnTo>
                  <a:lnTo>
                    <a:pt x="385" y="450"/>
                  </a:lnTo>
                  <a:lnTo>
                    <a:pt x="377" y="442"/>
                  </a:lnTo>
                  <a:lnTo>
                    <a:pt x="372" y="430"/>
                  </a:lnTo>
                  <a:lnTo>
                    <a:pt x="298" y="209"/>
                  </a:lnTo>
                  <a:lnTo>
                    <a:pt x="292" y="190"/>
                  </a:lnTo>
                  <a:lnTo>
                    <a:pt x="286" y="210"/>
                  </a:lnTo>
                  <a:lnTo>
                    <a:pt x="198" y="432"/>
                  </a:lnTo>
                  <a:lnTo>
                    <a:pt x="193" y="443"/>
                  </a:lnTo>
                  <a:lnTo>
                    <a:pt x="185" y="450"/>
                  </a:lnTo>
                  <a:lnTo>
                    <a:pt x="175" y="455"/>
                  </a:lnTo>
                  <a:lnTo>
                    <a:pt x="164" y="457"/>
                  </a:lnTo>
                  <a:lnTo>
                    <a:pt x="152" y="455"/>
                  </a:lnTo>
                  <a:lnTo>
                    <a:pt x="142" y="450"/>
                  </a:lnTo>
                  <a:lnTo>
                    <a:pt x="134" y="442"/>
                  </a:lnTo>
                  <a:lnTo>
                    <a:pt x="130" y="430"/>
                  </a:lnTo>
                  <a:lnTo>
                    <a:pt x="4" y="55"/>
                  </a:lnTo>
                  <a:lnTo>
                    <a:pt x="1" y="46"/>
                  </a:lnTo>
                  <a:lnTo>
                    <a:pt x="0" y="37"/>
                  </a:lnTo>
                  <a:lnTo>
                    <a:pt x="2" y="24"/>
                  </a:lnTo>
                  <a:lnTo>
                    <a:pt x="9" y="12"/>
                  </a:lnTo>
                  <a:lnTo>
                    <a:pt x="20" y="5"/>
                  </a:lnTo>
                  <a:lnTo>
                    <a:pt x="33" y="2"/>
                  </a:lnTo>
                  <a:lnTo>
                    <a:pt x="117" y="2"/>
                  </a:lnTo>
                  <a:lnTo>
                    <a:pt x="129" y="3"/>
                  </a:lnTo>
                  <a:lnTo>
                    <a:pt x="138" y="8"/>
                  </a:lnTo>
                  <a:lnTo>
                    <a:pt x="145" y="15"/>
                  </a:lnTo>
                  <a:lnTo>
                    <a:pt x="151" y="25"/>
                  </a:lnTo>
                  <a:lnTo>
                    <a:pt x="151" y="26"/>
                  </a:lnTo>
                  <a:lnTo>
                    <a:pt x="151" y="26"/>
                  </a:lnTo>
                  <a:lnTo>
                    <a:pt x="152" y="27"/>
                  </a:lnTo>
                  <a:lnTo>
                    <a:pt x="203" y="193"/>
                  </a:lnTo>
                  <a:lnTo>
                    <a:pt x="208" y="213"/>
                  </a:lnTo>
                  <a:lnTo>
                    <a:pt x="216" y="193"/>
                  </a:lnTo>
                  <a:lnTo>
                    <a:pt x="257" y="90"/>
                  </a:lnTo>
                  <a:lnTo>
                    <a:pt x="246" y="55"/>
                  </a:lnTo>
                  <a:lnTo>
                    <a:pt x="243" y="46"/>
                  </a:lnTo>
                  <a:lnTo>
                    <a:pt x="242" y="37"/>
                  </a:lnTo>
                  <a:lnTo>
                    <a:pt x="244" y="24"/>
                  </a:lnTo>
                  <a:lnTo>
                    <a:pt x="251" y="12"/>
                  </a:lnTo>
                  <a:lnTo>
                    <a:pt x="262" y="5"/>
                  </a:lnTo>
                  <a:lnTo>
                    <a:pt x="276" y="2"/>
                  </a:lnTo>
                  <a:lnTo>
                    <a:pt x="359" y="2"/>
                  </a:lnTo>
                  <a:lnTo>
                    <a:pt x="374" y="5"/>
                  </a:lnTo>
                  <a:lnTo>
                    <a:pt x="386" y="13"/>
                  </a:lnTo>
                  <a:lnTo>
                    <a:pt x="393" y="25"/>
                  </a:lnTo>
                  <a:lnTo>
                    <a:pt x="393" y="26"/>
                  </a:lnTo>
                  <a:lnTo>
                    <a:pt x="394" y="26"/>
                  </a:lnTo>
                  <a:lnTo>
                    <a:pt x="394" y="27"/>
                  </a:lnTo>
                  <a:lnTo>
                    <a:pt x="447" y="193"/>
                  </a:lnTo>
                  <a:lnTo>
                    <a:pt x="452" y="213"/>
                  </a:lnTo>
                  <a:lnTo>
                    <a:pt x="457" y="193"/>
                  </a:lnTo>
                  <a:lnTo>
                    <a:pt x="525" y="23"/>
                  </a:lnTo>
                  <a:lnTo>
                    <a:pt x="533" y="11"/>
                  </a:lnTo>
                  <a:lnTo>
                    <a:pt x="544" y="3"/>
                  </a:lnTo>
                  <a:lnTo>
                    <a:pt x="558" y="0"/>
                  </a:lnTo>
                  <a:close/>
                </a:path>
              </a:pathLst>
            </a:custGeom>
            <a:solidFill>
              <a:srgbClr val="000000"/>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215"/>
            </a:p>
          </p:txBody>
        </p:sp>
        <p:sp>
          <p:nvSpPr>
            <p:cNvPr id="50" name="Freeform 8">
              <a:extLst>
                <a:ext uri="{FF2B5EF4-FFF2-40B4-BE49-F238E27FC236}">
                  <a16:creationId xmlns:a16="http://schemas.microsoft.com/office/drawing/2014/main" id="{1398B4FF-4359-491E-85B0-A729E1E7D852}"/>
                </a:ext>
              </a:extLst>
            </p:cNvPr>
            <p:cNvSpPr>
              <a:spLocks/>
            </p:cNvSpPr>
            <p:nvPr/>
          </p:nvSpPr>
          <p:spPr bwMode="auto">
            <a:xfrm>
              <a:off x="4595" y="2983"/>
              <a:ext cx="198" cy="153"/>
            </a:xfrm>
            <a:custGeom>
              <a:avLst/>
              <a:gdLst>
                <a:gd name="T0" fmla="*/ 573 w 594"/>
                <a:gd name="T1" fmla="*/ 3 h 457"/>
                <a:gd name="T2" fmla="*/ 592 w 594"/>
                <a:gd name="T3" fmla="*/ 22 h 457"/>
                <a:gd name="T4" fmla="*/ 594 w 594"/>
                <a:gd name="T5" fmla="*/ 42 h 457"/>
                <a:gd name="T6" fmla="*/ 591 w 594"/>
                <a:gd name="T7" fmla="*/ 51 h 457"/>
                <a:gd name="T8" fmla="*/ 436 w 594"/>
                <a:gd name="T9" fmla="*/ 442 h 457"/>
                <a:gd name="T10" fmla="*/ 419 w 594"/>
                <a:gd name="T11" fmla="*/ 455 h 457"/>
                <a:gd name="T12" fmla="*/ 395 w 594"/>
                <a:gd name="T13" fmla="*/ 455 h 457"/>
                <a:gd name="T14" fmla="*/ 378 w 594"/>
                <a:gd name="T15" fmla="*/ 442 h 457"/>
                <a:gd name="T16" fmla="*/ 298 w 594"/>
                <a:gd name="T17" fmla="*/ 209 h 457"/>
                <a:gd name="T18" fmla="*/ 286 w 594"/>
                <a:gd name="T19" fmla="*/ 210 h 457"/>
                <a:gd name="T20" fmla="*/ 193 w 594"/>
                <a:gd name="T21" fmla="*/ 443 h 457"/>
                <a:gd name="T22" fmla="*/ 175 w 594"/>
                <a:gd name="T23" fmla="*/ 455 h 457"/>
                <a:gd name="T24" fmla="*/ 152 w 594"/>
                <a:gd name="T25" fmla="*/ 455 h 457"/>
                <a:gd name="T26" fmla="*/ 135 w 594"/>
                <a:gd name="T27" fmla="*/ 442 h 457"/>
                <a:gd name="T28" fmla="*/ 4 w 594"/>
                <a:gd name="T29" fmla="*/ 55 h 457"/>
                <a:gd name="T30" fmla="*/ 0 w 594"/>
                <a:gd name="T31" fmla="*/ 37 h 457"/>
                <a:gd name="T32" fmla="*/ 9 w 594"/>
                <a:gd name="T33" fmla="*/ 12 h 457"/>
                <a:gd name="T34" fmla="*/ 34 w 594"/>
                <a:gd name="T35" fmla="*/ 2 h 457"/>
                <a:gd name="T36" fmla="*/ 132 w 594"/>
                <a:gd name="T37" fmla="*/ 5 h 457"/>
                <a:gd name="T38" fmla="*/ 151 w 594"/>
                <a:gd name="T39" fmla="*/ 25 h 457"/>
                <a:gd name="T40" fmla="*/ 152 w 594"/>
                <a:gd name="T41" fmla="*/ 26 h 457"/>
                <a:gd name="T42" fmla="*/ 204 w 594"/>
                <a:gd name="T43" fmla="*/ 193 h 457"/>
                <a:gd name="T44" fmla="*/ 216 w 594"/>
                <a:gd name="T45" fmla="*/ 193 h 457"/>
                <a:gd name="T46" fmla="*/ 247 w 594"/>
                <a:gd name="T47" fmla="*/ 55 h 457"/>
                <a:gd name="T48" fmla="*/ 242 w 594"/>
                <a:gd name="T49" fmla="*/ 37 h 457"/>
                <a:gd name="T50" fmla="*/ 252 w 594"/>
                <a:gd name="T51" fmla="*/ 12 h 457"/>
                <a:gd name="T52" fmla="*/ 276 w 594"/>
                <a:gd name="T53" fmla="*/ 2 h 457"/>
                <a:gd name="T54" fmla="*/ 374 w 594"/>
                <a:gd name="T55" fmla="*/ 5 h 457"/>
                <a:gd name="T56" fmla="*/ 394 w 594"/>
                <a:gd name="T57" fmla="*/ 25 h 457"/>
                <a:gd name="T58" fmla="*/ 394 w 594"/>
                <a:gd name="T59" fmla="*/ 26 h 457"/>
                <a:gd name="T60" fmla="*/ 447 w 594"/>
                <a:gd name="T61" fmla="*/ 193 h 457"/>
                <a:gd name="T62" fmla="*/ 458 w 594"/>
                <a:gd name="T63" fmla="*/ 193 h 457"/>
                <a:gd name="T64" fmla="*/ 533 w 594"/>
                <a:gd name="T65" fmla="*/ 11 h 457"/>
                <a:gd name="T66" fmla="*/ 558 w 594"/>
                <a:gd name="T67" fmla="*/ 0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94" h="457">
                  <a:moveTo>
                    <a:pt x="558" y="0"/>
                  </a:moveTo>
                  <a:lnTo>
                    <a:pt x="573" y="3"/>
                  </a:lnTo>
                  <a:lnTo>
                    <a:pt x="583" y="10"/>
                  </a:lnTo>
                  <a:lnTo>
                    <a:pt x="592" y="22"/>
                  </a:lnTo>
                  <a:lnTo>
                    <a:pt x="594" y="36"/>
                  </a:lnTo>
                  <a:lnTo>
                    <a:pt x="594" y="42"/>
                  </a:lnTo>
                  <a:lnTo>
                    <a:pt x="593" y="46"/>
                  </a:lnTo>
                  <a:lnTo>
                    <a:pt x="591" y="51"/>
                  </a:lnTo>
                  <a:lnTo>
                    <a:pt x="442" y="431"/>
                  </a:lnTo>
                  <a:lnTo>
                    <a:pt x="436" y="442"/>
                  </a:lnTo>
                  <a:lnTo>
                    <a:pt x="428" y="450"/>
                  </a:lnTo>
                  <a:lnTo>
                    <a:pt x="419" y="455"/>
                  </a:lnTo>
                  <a:lnTo>
                    <a:pt x="407" y="457"/>
                  </a:lnTo>
                  <a:lnTo>
                    <a:pt x="395" y="455"/>
                  </a:lnTo>
                  <a:lnTo>
                    <a:pt x="385" y="450"/>
                  </a:lnTo>
                  <a:lnTo>
                    <a:pt x="378" y="442"/>
                  </a:lnTo>
                  <a:lnTo>
                    <a:pt x="372" y="430"/>
                  </a:lnTo>
                  <a:lnTo>
                    <a:pt x="298" y="209"/>
                  </a:lnTo>
                  <a:lnTo>
                    <a:pt x="293" y="190"/>
                  </a:lnTo>
                  <a:lnTo>
                    <a:pt x="286" y="210"/>
                  </a:lnTo>
                  <a:lnTo>
                    <a:pt x="198" y="432"/>
                  </a:lnTo>
                  <a:lnTo>
                    <a:pt x="193" y="443"/>
                  </a:lnTo>
                  <a:lnTo>
                    <a:pt x="186" y="450"/>
                  </a:lnTo>
                  <a:lnTo>
                    <a:pt x="175" y="455"/>
                  </a:lnTo>
                  <a:lnTo>
                    <a:pt x="165" y="457"/>
                  </a:lnTo>
                  <a:lnTo>
                    <a:pt x="152" y="455"/>
                  </a:lnTo>
                  <a:lnTo>
                    <a:pt x="143" y="450"/>
                  </a:lnTo>
                  <a:lnTo>
                    <a:pt x="135" y="442"/>
                  </a:lnTo>
                  <a:lnTo>
                    <a:pt x="130" y="430"/>
                  </a:lnTo>
                  <a:lnTo>
                    <a:pt x="4" y="55"/>
                  </a:lnTo>
                  <a:lnTo>
                    <a:pt x="1" y="46"/>
                  </a:lnTo>
                  <a:lnTo>
                    <a:pt x="0" y="37"/>
                  </a:lnTo>
                  <a:lnTo>
                    <a:pt x="2" y="24"/>
                  </a:lnTo>
                  <a:lnTo>
                    <a:pt x="9" y="12"/>
                  </a:lnTo>
                  <a:lnTo>
                    <a:pt x="20" y="5"/>
                  </a:lnTo>
                  <a:lnTo>
                    <a:pt x="34" y="2"/>
                  </a:lnTo>
                  <a:lnTo>
                    <a:pt x="119" y="2"/>
                  </a:lnTo>
                  <a:lnTo>
                    <a:pt x="132" y="5"/>
                  </a:lnTo>
                  <a:lnTo>
                    <a:pt x="144" y="13"/>
                  </a:lnTo>
                  <a:lnTo>
                    <a:pt x="151" y="25"/>
                  </a:lnTo>
                  <a:lnTo>
                    <a:pt x="151" y="26"/>
                  </a:lnTo>
                  <a:lnTo>
                    <a:pt x="152" y="26"/>
                  </a:lnTo>
                  <a:lnTo>
                    <a:pt x="152" y="27"/>
                  </a:lnTo>
                  <a:lnTo>
                    <a:pt x="204" y="193"/>
                  </a:lnTo>
                  <a:lnTo>
                    <a:pt x="209" y="213"/>
                  </a:lnTo>
                  <a:lnTo>
                    <a:pt x="216" y="193"/>
                  </a:lnTo>
                  <a:lnTo>
                    <a:pt x="257" y="90"/>
                  </a:lnTo>
                  <a:lnTo>
                    <a:pt x="247" y="55"/>
                  </a:lnTo>
                  <a:lnTo>
                    <a:pt x="243" y="46"/>
                  </a:lnTo>
                  <a:lnTo>
                    <a:pt x="242" y="37"/>
                  </a:lnTo>
                  <a:lnTo>
                    <a:pt x="244" y="24"/>
                  </a:lnTo>
                  <a:lnTo>
                    <a:pt x="252" y="12"/>
                  </a:lnTo>
                  <a:lnTo>
                    <a:pt x="262" y="5"/>
                  </a:lnTo>
                  <a:lnTo>
                    <a:pt x="276" y="2"/>
                  </a:lnTo>
                  <a:lnTo>
                    <a:pt x="360" y="2"/>
                  </a:lnTo>
                  <a:lnTo>
                    <a:pt x="374" y="5"/>
                  </a:lnTo>
                  <a:lnTo>
                    <a:pt x="386" y="13"/>
                  </a:lnTo>
                  <a:lnTo>
                    <a:pt x="394" y="25"/>
                  </a:lnTo>
                  <a:lnTo>
                    <a:pt x="394" y="26"/>
                  </a:lnTo>
                  <a:lnTo>
                    <a:pt x="394" y="26"/>
                  </a:lnTo>
                  <a:lnTo>
                    <a:pt x="394" y="27"/>
                  </a:lnTo>
                  <a:lnTo>
                    <a:pt x="447" y="193"/>
                  </a:lnTo>
                  <a:lnTo>
                    <a:pt x="451" y="213"/>
                  </a:lnTo>
                  <a:lnTo>
                    <a:pt x="458" y="193"/>
                  </a:lnTo>
                  <a:lnTo>
                    <a:pt x="526" y="23"/>
                  </a:lnTo>
                  <a:lnTo>
                    <a:pt x="533" y="11"/>
                  </a:lnTo>
                  <a:lnTo>
                    <a:pt x="544" y="3"/>
                  </a:lnTo>
                  <a:lnTo>
                    <a:pt x="558" y="0"/>
                  </a:lnTo>
                  <a:close/>
                </a:path>
              </a:pathLst>
            </a:custGeom>
            <a:solidFill>
              <a:srgbClr val="000000"/>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215"/>
            </a:p>
          </p:txBody>
        </p:sp>
        <p:sp>
          <p:nvSpPr>
            <p:cNvPr id="51" name="Freeform 9">
              <a:extLst>
                <a:ext uri="{FF2B5EF4-FFF2-40B4-BE49-F238E27FC236}">
                  <a16:creationId xmlns:a16="http://schemas.microsoft.com/office/drawing/2014/main" id="{D8E0C526-FCA5-4E68-914A-40D1C4AE196B}"/>
                </a:ext>
              </a:extLst>
            </p:cNvPr>
            <p:cNvSpPr>
              <a:spLocks/>
            </p:cNvSpPr>
            <p:nvPr/>
          </p:nvSpPr>
          <p:spPr bwMode="auto">
            <a:xfrm>
              <a:off x="4809" y="2984"/>
              <a:ext cx="120" cy="151"/>
            </a:xfrm>
            <a:custGeom>
              <a:avLst/>
              <a:gdLst>
                <a:gd name="T0" fmla="*/ 45 w 361"/>
                <a:gd name="T1" fmla="*/ 0 h 453"/>
                <a:gd name="T2" fmla="*/ 83 w 361"/>
                <a:gd name="T3" fmla="*/ 0 h 453"/>
                <a:gd name="T4" fmla="*/ 164 w 361"/>
                <a:gd name="T5" fmla="*/ 0 h 453"/>
                <a:gd name="T6" fmla="*/ 222 w 361"/>
                <a:gd name="T7" fmla="*/ 0 h 453"/>
                <a:gd name="T8" fmla="*/ 295 w 361"/>
                <a:gd name="T9" fmla="*/ 0 h 453"/>
                <a:gd name="T10" fmla="*/ 322 w 361"/>
                <a:gd name="T11" fmla="*/ 0 h 453"/>
                <a:gd name="T12" fmla="*/ 339 w 361"/>
                <a:gd name="T13" fmla="*/ 3 h 453"/>
                <a:gd name="T14" fmla="*/ 358 w 361"/>
                <a:gd name="T15" fmla="*/ 21 h 453"/>
                <a:gd name="T16" fmla="*/ 358 w 361"/>
                <a:gd name="T17" fmla="*/ 47 h 453"/>
                <a:gd name="T18" fmla="*/ 341 w 361"/>
                <a:gd name="T19" fmla="*/ 66 h 453"/>
                <a:gd name="T20" fmla="*/ 324 w 361"/>
                <a:gd name="T21" fmla="*/ 69 h 453"/>
                <a:gd name="T22" fmla="*/ 299 w 361"/>
                <a:gd name="T23" fmla="*/ 69 h 453"/>
                <a:gd name="T24" fmla="*/ 216 w 361"/>
                <a:gd name="T25" fmla="*/ 69 h 453"/>
                <a:gd name="T26" fmla="*/ 177 w 361"/>
                <a:gd name="T27" fmla="*/ 69 h 453"/>
                <a:gd name="T28" fmla="*/ 153 w 361"/>
                <a:gd name="T29" fmla="*/ 69 h 453"/>
                <a:gd name="T30" fmla="*/ 150 w 361"/>
                <a:gd name="T31" fmla="*/ 173 h 453"/>
                <a:gd name="T32" fmla="*/ 163 w 361"/>
                <a:gd name="T33" fmla="*/ 173 h 453"/>
                <a:gd name="T34" fmla="*/ 192 w 361"/>
                <a:gd name="T35" fmla="*/ 173 h 453"/>
                <a:gd name="T36" fmla="*/ 243 w 361"/>
                <a:gd name="T37" fmla="*/ 173 h 453"/>
                <a:gd name="T38" fmla="*/ 265 w 361"/>
                <a:gd name="T39" fmla="*/ 173 h 453"/>
                <a:gd name="T40" fmla="*/ 282 w 361"/>
                <a:gd name="T41" fmla="*/ 176 h 453"/>
                <a:gd name="T42" fmla="*/ 299 w 361"/>
                <a:gd name="T43" fmla="*/ 192 h 453"/>
                <a:gd name="T44" fmla="*/ 299 w 361"/>
                <a:gd name="T45" fmla="*/ 218 h 453"/>
                <a:gd name="T46" fmla="*/ 282 w 361"/>
                <a:gd name="T47" fmla="*/ 235 h 453"/>
                <a:gd name="T48" fmla="*/ 266 w 361"/>
                <a:gd name="T49" fmla="*/ 238 h 453"/>
                <a:gd name="T50" fmla="*/ 243 w 361"/>
                <a:gd name="T51" fmla="*/ 238 h 453"/>
                <a:gd name="T52" fmla="*/ 210 w 361"/>
                <a:gd name="T53" fmla="*/ 238 h 453"/>
                <a:gd name="T54" fmla="*/ 175 w 361"/>
                <a:gd name="T55" fmla="*/ 238 h 453"/>
                <a:gd name="T56" fmla="*/ 153 w 361"/>
                <a:gd name="T57" fmla="*/ 238 h 453"/>
                <a:gd name="T58" fmla="*/ 150 w 361"/>
                <a:gd name="T59" fmla="*/ 242 h 453"/>
                <a:gd name="T60" fmla="*/ 150 w 361"/>
                <a:gd name="T61" fmla="*/ 267 h 453"/>
                <a:gd name="T62" fmla="*/ 150 w 361"/>
                <a:gd name="T63" fmla="*/ 353 h 453"/>
                <a:gd name="T64" fmla="*/ 150 w 361"/>
                <a:gd name="T65" fmla="*/ 421 h 453"/>
                <a:gd name="T66" fmla="*/ 139 w 361"/>
                <a:gd name="T67" fmla="*/ 444 h 453"/>
                <a:gd name="T68" fmla="*/ 117 w 361"/>
                <a:gd name="T69" fmla="*/ 453 h 453"/>
                <a:gd name="T70" fmla="*/ 103 w 361"/>
                <a:gd name="T71" fmla="*/ 453 h 453"/>
                <a:gd name="T72" fmla="*/ 63 w 361"/>
                <a:gd name="T73" fmla="*/ 453 h 453"/>
                <a:gd name="T74" fmla="*/ 21 w 361"/>
                <a:gd name="T75" fmla="*/ 451 h 453"/>
                <a:gd name="T76" fmla="*/ 3 w 361"/>
                <a:gd name="T77" fmla="*/ 433 h 453"/>
                <a:gd name="T78" fmla="*/ 0 w 361"/>
                <a:gd name="T79" fmla="*/ 418 h 453"/>
                <a:gd name="T80" fmla="*/ 0 w 361"/>
                <a:gd name="T81" fmla="*/ 288 h 453"/>
                <a:gd name="T82" fmla="*/ 0 w 361"/>
                <a:gd name="T83" fmla="*/ 224 h 453"/>
                <a:gd name="T84" fmla="*/ 0 w 361"/>
                <a:gd name="T85" fmla="*/ 132 h 453"/>
                <a:gd name="T86" fmla="*/ 0 w 361"/>
                <a:gd name="T87" fmla="*/ 30 h 453"/>
                <a:gd name="T88" fmla="*/ 9 w 361"/>
                <a:gd name="T89" fmla="*/ 9 h 453"/>
                <a:gd name="T90" fmla="*/ 31 w 361"/>
                <a:gd name="T91" fmla="*/ 0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61" h="453">
                  <a:moveTo>
                    <a:pt x="35" y="0"/>
                  </a:moveTo>
                  <a:lnTo>
                    <a:pt x="45" y="0"/>
                  </a:lnTo>
                  <a:lnTo>
                    <a:pt x="62" y="0"/>
                  </a:lnTo>
                  <a:lnTo>
                    <a:pt x="83" y="0"/>
                  </a:lnTo>
                  <a:lnTo>
                    <a:pt x="134" y="0"/>
                  </a:lnTo>
                  <a:lnTo>
                    <a:pt x="164" y="0"/>
                  </a:lnTo>
                  <a:lnTo>
                    <a:pt x="193" y="0"/>
                  </a:lnTo>
                  <a:lnTo>
                    <a:pt x="222" y="0"/>
                  </a:lnTo>
                  <a:lnTo>
                    <a:pt x="274" y="0"/>
                  </a:lnTo>
                  <a:lnTo>
                    <a:pt x="295" y="0"/>
                  </a:lnTo>
                  <a:lnTo>
                    <a:pt x="311" y="0"/>
                  </a:lnTo>
                  <a:lnTo>
                    <a:pt x="322" y="0"/>
                  </a:lnTo>
                  <a:lnTo>
                    <a:pt x="326" y="0"/>
                  </a:lnTo>
                  <a:lnTo>
                    <a:pt x="339" y="3"/>
                  </a:lnTo>
                  <a:lnTo>
                    <a:pt x="350" y="10"/>
                  </a:lnTo>
                  <a:lnTo>
                    <a:pt x="358" y="21"/>
                  </a:lnTo>
                  <a:lnTo>
                    <a:pt x="361" y="34"/>
                  </a:lnTo>
                  <a:lnTo>
                    <a:pt x="358" y="47"/>
                  </a:lnTo>
                  <a:lnTo>
                    <a:pt x="350" y="58"/>
                  </a:lnTo>
                  <a:lnTo>
                    <a:pt x="341" y="66"/>
                  </a:lnTo>
                  <a:lnTo>
                    <a:pt x="327" y="69"/>
                  </a:lnTo>
                  <a:lnTo>
                    <a:pt x="324" y="69"/>
                  </a:lnTo>
                  <a:lnTo>
                    <a:pt x="314" y="69"/>
                  </a:lnTo>
                  <a:lnTo>
                    <a:pt x="299" y="69"/>
                  </a:lnTo>
                  <a:lnTo>
                    <a:pt x="238" y="69"/>
                  </a:lnTo>
                  <a:lnTo>
                    <a:pt x="216" y="69"/>
                  </a:lnTo>
                  <a:lnTo>
                    <a:pt x="196" y="69"/>
                  </a:lnTo>
                  <a:lnTo>
                    <a:pt x="177" y="69"/>
                  </a:lnTo>
                  <a:lnTo>
                    <a:pt x="163" y="69"/>
                  </a:lnTo>
                  <a:lnTo>
                    <a:pt x="153" y="69"/>
                  </a:lnTo>
                  <a:lnTo>
                    <a:pt x="150" y="69"/>
                  </a:lnTo>
                  <a:lnTo>
                    <a:pt x="150" y="173"/>
                  </a:lnTo>
                  <a:lnTo>
                    <a:pt x="153" y="173"/>
                  </a:lnTo>
                  <a:lnTo>
                    <a:pt x="163" y="173"/>
                  </a:lnTo>
                  <a:lnTo>
                    <a:pt x="175" y="173"/>
                  </a:lnTo>
                  <a:lnTo>
                    <a:pt x="192" y="173"/>
                  </a:lnTo>
                  <a:lnTo>
                    <a:pt x="227" y="173"/>
                  </a:lnTo>
                  <a:lnTo>
                    <a:pt x="243" y="173"/>
                  </a:lnTo>
                  <a:lnTo>
                    <a:pt x="257" y="173"/>
                  </a:lnTo>
                  <a:lnTo>
                    <a:pt x="265" y="173"/>
                  </a:lnTo>
                  <a:lnTo>
                    <a:pt x="270" y="173"/>
                  </a:lnTo>
                  <a:lnTo>
                    <a:pt x="282" y="176"/>
                  </a:lnTo>
                  <a:lnTo>
                    <a:pt x="292" y="183"/>
                  </a:lnTo>
                  <a:lnTo>
                    <a:pt x="299" y="192"/>
                  </a:lnTo>
                  <a:lnTo>
                    <a:pt x="301" y="205"/>
                  </a:lnTo>
                  <a:lnTo>
                    <a:pt x="299" y="218"/>
                  </a:lnTo>
                  <a:lnTo>
                    <a:pt x="293" y="228"/>
                  </a:lnTo>
                  <a:lnTo>
                    <a:pt x="282" y="235"/>
                  </a:lnTo>
                  <a:lnTo>
                    <a:pt x="270" y="238"/>
                  </a:lnTo>
                  <a:lnTo>
                    <a:pt x="266" y="238"/>
                  </a:lnTo>
                  <a:lnTo>
                    <a:pt x="257" y="238"/>
                  </a:lnTo>
                  <a:lnTo>
                    <a:pt x="243" y="238"/>
                  </a:lnTo>
                  <a:lnTo>
                    <a:pt x="228" y="238"/>
                  </a:lnTo>
                  <a:lnTo>
                    <a:pt x="210" y="238"/>
                  </a:lnTo>
                  <a:lnTo>
                    <a:pt x="192" y="238"/>
                  </a:lnTo>
                  <a:lnTo>
                    <a:pt x="175" y="238"/>
                  </a:lnTo>
                  <a:lnTo>
                    <a:pt x="163" y="238"/>
                  </a:lnTo>
                  <a:lnTo>
                    <a:pt x="153" y="238"/>
                  </a:lnTo>
                  <a:lnTo>
                    <a:pt x="150" y="238"/>
                  </a:lnTo>
                  <a:lnTo>
                    <a:pt x="150" y="242"/>
                  </a:lnTo>
                  <a:lnTo>
                    <a:pt x="150" y="252"/>
                  </a:lnTo>
                  <a:lnTo>
                    <a:pt x="150" y="267"/>
                  </a:lnTo>
                  <a:lnTo>
                    <a:pt x="150" y="331"/>
                  </a:lnTo>
                  <a:lnTo>
                    <a:pt x="150" y="353"/>
                  </a:lnTo>
                  <a:lnTo>
                    <a:pt x="150" y="375"/>
                  </a:lnTo>
                  <a:lnTo>
                    <a:pt x="150" y="421"/>
                  </a:lnTo>
                  <a:lnTo>
                    <a:pt x="147" y="433"/>
                  </a:lnTo>
                  <a:lnTo>
                    <a:pt x="139" y="444"/>
                  </a:lnTo>
                  <a:lnTo>
                    <a:pt x="130" y="450"/>
                  </a:lnTo>
                  <a:lnTo>
                    <a:pt x="117" y="453"/>
                  </a:lnTo>
                  <a:lnTo>
                    <a:pt x="113" y="453"/>
                  </a:lnTo>
                  <a:lnTo>
                    <a:pt x="103" y="453"/>
                  </a:lnTo>
                  <a:lnTo>
                    <a:pt x="86" y="453"/>
                  </a:lnTo>
                  <a:lnTo>
                    <a:pt x="63" y="453"/>
                  </a:lnTo>
                  <a:lnTo>
                    <a:pt x="34" y="453"/>
                  </a:lnTo>
                  <a:lnTo>
                    <a:pt x="21" y="451"/>
                  </a:lnTo>
                  <a:lnTo>
                    <a:pt x="10" y="444"/>
                  </a:lnTo>
                  <a:lnTo>
                    <a:pt x="3" y="433"/>
                  </a:lnTo>
                  <a:lnTo>
                    <a:pt x="0" y="421"/>
                  </a:lnTo>
                  <a:lnTo>
                    <a:pt x="0" y="418"/>
                  </a:lnTo>
                  <a:lnTo>
                    <a:pt x="0" y="407"/>
                  </a:lnTo>
                  <a:lnTo>
                    <a:pt x="0" y="288"/>
                  </a:lnTo>
                  <a:lnTo>
                    <a:pt x="0" y="256"/>
                  </a:lnTo>
                  <a:lnTo>
                    <a:pt x="0" y="224"/>
                  </a:lnTo>
                  <a:lnTo>
                    <a:pt x="0" y="160"/>
                  </a:lnTo>
                  <a:lnTo>
                    <a:pt x="0" y="132"/>
                  </a:lnTo>
                  <a:lnTo>
                    <a:pt x="0" y="106"/>
                  </a:lnTo>
                  <a:lnTo>
                    <a:pt x="0" y="30"/>
                  </a:lnTo>
                  <a:lnTo>
                    <a:pt x="3" y="19"/>
                  </a:lnTo>
                  <a:lnTo>
                    <a:pt x="9" y="9"/>
                  </a:lnTo>
                  <a:lnTo>
                    <a:pt x="19" y="2"/>
                  </a:lnTo>
                  <a:lnTo>
                    <a:pt x="31" y="0"/>
                  </a:lnTo>
                  <a:lnTo>
                    <a:pt x="35" y="0"/>
                  </a:lnTo>
                  <a:close/>
                </a:path>
              </a:pathLst>
            </a:custGeom>
            <a:solidFill>
              <a:srgbClr val="000000"/>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215"/>
            </a:p>
          </p:txBody>
        </p:sp>
        <p:sp>
          <p:nvSpPr>
            <p:cNvPr id="52" name="Freeform 10">
              <a:extLst>
                <a:ext uri="{FF2B5EF4-FFF2-40B4-BE49-F238E27FC236}">
                  <a16:creationId xmlns:a16="http://schemas.microsoft.com/office/drawing/2014/main" id="{90DF4554-00F2-4372-AAF7-FD2BA3A02634}"/>
                </a:ext>
              </a:extLst>
            </p:cNvPr>
            <p:cNvSpPr>
              <a:spLocks/>
            </p:cNvSpPr>
            <p:nvPr/>
          </p:nvSpPr>
          <p:spPr bwMode="auto">
            <a:xfrm>
              <a:off x="4764" y="2523"/>
              <a:ext cx="85" cy="107"/>
            </a:xfrm>
            <a:custGeom>
              <a:avLst/>
              <a:gdLst>
                <a:gd name="T0" fmla="*/ 106 w 255"/>
                <a:gd name="T1" fmla="*/ 0 h 321"/>
                <a:gd name="T2" fmla="*/ 124 w 255"/>
                <a:gd name="T3" fmla="*/ 0 h 321"/>
                <a:gd name="T4" fmla="*/ 145 w 255"/>
                <a:gd name="T5" fmla="*/ 6 h 321"/>
                <a:gd name="T6" fmla="*/ 169 w 255"/>
                <a:gd name="T7" fmla="*/ 17 h 321"/>
                <a:gd name="T8" fmla="*/ 192 w 255"/>
                <a:gd name="T9" fmla="*/ 34 h 321"/>
                <a:gd name="T10" fmla="*/ 212 w 255"/>
                <a:gd name="T11" fmla="*/ 55 h 321"/>
                <a:gd name="T12" fmla="*/ 226 w 255"/>
                <a:gd name="T13" fmla="*/ 78 h 321"/>
                <a:gd name="T14" fmla="*/ 239 w 255"/>
                <a:gd name="T15" fmla="*/ 103 h 321"/>
                <a:gd name="T16" fmla="*/ 247 w 255"/>
                <a:gd name="T17" fmla="*/ 129 h 321"/>
                <a:gd name="T18" fmla="*/ 252 w 255"/>
                <a:gd name="T19" fmla="*/ 156 h 321"/>
                <a:gd name="T20" fmla="*/ 255 w 255"/>
                <a:gd name="T21" fmla="*/ 183 h 321"/>
                <a:gd name="T22" fmla="*/ 252 w 255"/>
                <a:gd name="T23" fmla="*/ 209 h 321"/>
                <a:gd name="T24" fmla="*/ 247 w 255"/>
                <a:gd name="T25" fmla="*/ 234 h 321"/>
                <a:gd name="T26" fmla="*/ 240 w 255"/>
                <a:gd name="T27" fmla="*/ 257 h 321"/>
                <a:gd name="T28" fmla="*/ 228 w 255"/>
                <a:gd name="T29" fmla="*/ 277 h 321"/>
                <a:gd name="T30" fmla="*/ 214 w 255"/>
                <a:gd name="T31" fmla="*/ 293 h 321"/>
                <a:gd name="T32" fmla="*/ 197 w 255"/>
                <a:gd name="T33" fmla="*/ 305 h 321"/>
                <a:gd name="T34" fmla="*/ 175 w 255"/>
                <a:gd name="T35" fmla="*/ 315 h 321"/>
                <a:gd name="T36" fmla="*/ 155 w 255"/>
                <a:gd name="T37" fmla="*/ 320 h 321"/>
                <a:gd name="T38" fmla="*/ 137 w 255"/>
                <a:gd name="T39" fmla="*/ 321 h 321"/>
                <a:gd name="T40" fmla="*/ 121 w 255"/>
                <a:gd name="T41" fmla="*/ 319 h 321"/>
                <a:gd name="T42" fmla="*/ 107 w 255"/>
                <a:gd name="T43" fmla="*/ 312 h 321"/>
                <a:gd name="T44" fmla="*/ 95 w 255"/>
                <a:gd name="T45" fmla="*/ 303 h 321"/>
                <a:gd name="T46" fmla="*/ 84 w 255"/>
                <a:gd name="T47" fmla="*/ 292 h 321"/>
                <a:gd name="T48" fmla="*/ 74 w 255"/>
                <a:gd name="T49" fmla="*/ 278 h 321"/>
                <a:gd name="T50" fmla="*/ 65 w 255"/>
                <a:gd name="T51" fmla="*/ 262 h 321"/>
                <a:gd name="T52" fmla="*/ 57 w 255"/>
                <a:gd name="T53" fmla="*/ 246 h 321"/>
                <a:gd name="T54" fmla="*/ 49 w 255"/>
                <a:gd name="T55" fmla="*/ 229 h 321"/>
                <a:gd name="T56" fmla="*/ 43 w 255"/>
                <a:gd name="T57" fmla="*/ 212 h 321"/>
                <a:gd name="T58" fmla="*/ 35 w 255"/>
                <a:gd name="T59" fmla="*/ 195 h 321"/>
                <a:gd name="T60" fmla="*/ 28 w 255"/>
                <a:gd name="T61" fmla="*/ 178 h 321"/>
                <a:gd name="T62" fmla="*/ 20 w 255"/>
                <a:gd name="T63" fmla="*/ 163 h 321"/>
                <a:gd name="T64" fmla="*/ 12 w 255"/>
                <a:gd name="T65" fmla="*/ 149 h 321"/>
                <a:gd name="T66" fmla="*/ 3 w 255"/>
                <a:gd name="T67" fmla="*/ 138 h 321"/>
                <a:gd name="T68" fmla="*/ 1 w 255"/>
                <a:gd name="T69" fmla="*/ 133 h 321"/>
                <a:gd name="T70" fmla="*/ 0 w 255"/>
                <a:gd name="T71" fmla="*/ 127 h 321"/>
                <a:gd name="T72" fmla="*/ 2 w 255"/>
                <a:gd name="T73" fmla="*/ 121 h 321"/>
                <a:gd name="T74" fmla="*/ 11 w 255"/>
                <a:gd name="T75" fmla="*/ 98 h 321"/>
                <a:gd name="T76" fmla="*/ 21 w 255"/>
                <a:gd name="T77" fmla="*/ 76 h 321"/>
                <a:gd name="T78" fmla="*/ 32 w 255"/>
                <a:gd name="T79" fmla="*/ 57 h 321"/>
                <a:gd name="T80" fmla="*/ 44 w 255"/>
                <a:gd name="T81" fmla="*/ 39 h 321"/>
                <a:gd name="T82" fmla="*/ 57 w 255"/>
                <a:gd name="T83" fmla="*/ 23 h 321"/>
                <a:gd name="T84" fmla="*/ 72 w 255"/>
                <a:gd name="T85" fmla="*/ 12 h 321"/>
                <a:gd name="T86" fmla="*/ 88 w 255"/>
                <a:gd name="T87" fmla="*/ 4 h 321"/>
                <a:gd name="T88" fmla="*/ 106 w 255"/>
                <a:gd name="T89" fmla="*/ 0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55" h="321">
                  <a:moveTo>
                    <a:pt x="106" y="0"/>
                  </a:moveTo>
                  <a:lnTo>
                    <a:pt x="124" y="0"/>
                  </a:lnTo>
                  <a:lnTo>
                    <a:pt x="145" y="6"/>
                  </a:lnTo>
                  <a:lnTo>
                    <a:pt x="169" y="17"/>
                  </a:lnTo>
                  <a:lnTo>
                    <a:pt x="192" y="34"/>
                  </a:lnTo>
                  <a:lnTo>
                    <a:pt x="212" y="55"/>
                  </a:lnTo>
                  <a:lnTo>
                    <a:pt x="226" y="78"/>
                  </a:lnTo>
                  <a:lnTo>
                    <a:pt x="239" y="103"/>
                  </a:lnTo>
                  <a:lnTo>
                    <a:pt x="247" y="129"/>
                  </a:lnTo>
                  <a:lnTo>
                    <a:pt x="252" y="156"/>
                  </a:lnTo>
                  <a:lnTo>
                    <a:pt x="255" y="183"/>
                  </a:lnTo>
                  <a:lnTo>
                    <a:pt x="252" y="209"/>
                  </a:lnTo>
                  <a:lnTo>
                    <a:pt x="247" y="234"/>
                  </a:lnTo>
                  <a:lnTo>
                    <a:pt x="240" y="257"/>
                  </a:lnTo>
                  <a:lnTo>
                    <a:pt x="228" y="277"/>
                  </a:lnTo>
                  <a:lnTo>
                    <a:pt x="214" y="293"/>
                  </a:lnTo>
                  <a:lnTo>
                    <a:pt x="197" y="305"/>
                  </a:lnTo>
                  <a:lnTo>
                    <a:pt x="175" y="315"/>
                  </a:lnTo>
                  <a:lnTo>
                    <a:pt x="155" y="320"/>
                  </a:lnTo>
                  <a:lnTo>
                    <a:pt x="137" y="321"/>
                  </a:lnTo>
                  <a:lnTo>
                    <a:pt x="121" y="319"/>
                  </a:lnTo>
                  <a:lnTo>
                    <a:pt x="107" y="312"/>
                  </a:lnTo>
                  <a:lnTo>
                    <a:pt x="95" y="303"/>
                  </a:lnTo>
                  <a:lnTo>
                    <a:pt x="84" y="292"/>
                  </a:lnTo>
                  <a:lnTo>
                    <a:pt x="74" y="278"/>
                  </a:lnTo>
                  <a:lnTo>
                    <a:pt x="65" y="262"/>
                  </a:lnTo>
                  <a:lnTo>
                    <a:pt x="57" y="246"/>
                  </a:lnTo>
                  <a:lnTo>
                    <a:pt x="49" y="229"/>
                  </a:lnTo>
                  <a:lnTo>
                    <a:pt x="43" y="212"/>
                  </a:lnTo>
                  <a:lnTo>
                    <a:pt x="35" y="195"/>
                  </a:lnTo>
                  <a:lnTo>
                    <a:pt x="28" y="178"/>
                  </a:lnTo>
                  <a:lnTo>
                    <a:pt x="20" y="163"/>
                  </a:lnTo>
                  <a:lnTo>
                    <a:pt x="12" y="149"/>
                  </a:lnTo>
                  <a:lnTo>
                    <a:pt x="3" y="138"/>
                  </a:lnTo>
                  <a:lnTo>
                    <a:pt x="1" y="133"/>
                  </a:lnTo>
                  <a:lnTo>
                    <a:pt x="0" y="127"/>
                  </a:lnTo>
                  <a:lnTo>
                    <a:pt x="2" y="121"/>
                  </a:lnTo>
                  <a:lnTo>
                    <a:pt x="11" y="98"/>
                  </a:lnTo>
                  <a:lnTo>
                    <a:pt x="21" y="76"/>
                  </a:lnTo>
                  <a:lnTo>
                    <a:pt x="32" y="57"/>
                  </a:lnTo>
                  <a:lnTo>
                    <a:pt x="44" y="39"/>
                  </a:lnTo>
                  <a:lnTo>
                    <a:pt x="57" y="23"/>
                  </a:lnTo>
                  <a:lnTo>
                    <a:pt x="72" y="12"/>
                  </a:lnTo>
                  <a:lnTo>
                    <a:pt x="88" y="4"/>
                  </a:lnTo>
                  <a:lnTo>
                    <a:pt x="106" y="0"/>
                  </a:lnTo>
                  <a:close/>
                </a:path>
              </a:pathLst>
            </a:custGeom>
            <a:solidFill>
              <a:srgbClr val="000000"/>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215"/>
            </a:p>
          </p:txBody>
        </p:sp>
        <p:sp>
          <p:nvSpPr>
            <p:cNvPr id="53" name="Freeform 11">
              <a:extLst>
                <a:ext uri="{FF2B5EF4-FFF2-40B4-BE49-F238E27FC236}">
                  <a16:creationId xmlns:a16="http://schemas.microsoft.com/office/drawing/2014/main" id="{035D750C-AE67-4CA3-869E-22F9ACAE4436}"/>
                </a:ext>
              </a:extLst>
            </p:cNvPr>
            <p:cNvSpPr>
              <a:spLocks/>
            </p:cNvSpPr>
            <p:nvPr/>
          </p:nvSpPr>
          <p:spPr bwMode="auto">
            <a:xfrm>
              <a:off x="4609" y="2504"/>
              <a:ext cx="88" cy="102"/>
            </a:xfrm>
            <a:custGeom>
              <a:avLst/>
              <a:gdLst>
                <a:gd name="T0" fmla="*/ 158 w 264"/>
                <a:gd name="T1" fmla="*/ 0 h 306"/>
                <a:gd name="T2" fmla="*/ 178 w 264"/>
                <a:gd name="T3" fmla="*/ 2 h 306"/>
                <a:gd name="T4" fmla="*/ 196 w 264"/>
                <a:gd name="T5" fmla="*/ 7 h 306"/>
                <a:gd name="T6" fmla="*/ 212 w 264"/>
                <a:gd name="T7" fmla="*/ 17 h 306"/>
                <a:gd name="T8" fmla="*/ 226 w 264"/>
                <a:gd name="T9" fmla="*/ 30 h 306"/>
                <a:gd name="T10" fmla="*/ 238 w 264"/>
                <a:gd name="T11" fmla="*/ 46 h 306"/>
                <a:gd name="T12" fmla="*/ 248 w 264"/>
                <a:gd name="T13" fmla="*/ 65 h 306"/>
                <a:gd name="T14" fmla="*/ 255 w 264"/>
                <a:gd name="T15" fmla="*/ 85 h 306"/>
                <a:gd name="T16" fmla="*/ 260 w 264"/>
                <a:gd name="T17" fmla="*/ 108 h 306"/>
                <a:gd name="T18" fmla="*/ 263 w 264"/>
                <a:gd name="T19" fmla="*/ 131 h 306"/>
                <a:gd name="T20" fmla="*/ 264 w 264"/>
                <a:gd name="T21" fmla="*/ 155 h 306"/>
                <a:gd name="T22" fmla="*/ 264 w 264"/>
                <a:gd name="T23" fmla="*/ 158 h 306"/>
                <a:gd name="T24" fmla="*/ 262 w 264"/>
                <a:gd name="T25" fmla="*/ 160 h 306"/>
                <a:gd name="T26" fmla="*/ 260 w 264"/>
                <a:gd name="T27" fmla="*/ 163 h 306"/>
                <a:gd name="T28" fmla="*/ 258 w 264"/>
                <a:gd name="T29" fmla="*/ 166 h 306"/>
                <a:gd name="T30" fmla="*/ 245 w 264"/>
                <a:gd name="T31" fmla="*/ 178 h 306"/>
                <a:gd name="T32" fmla="*/ 234 w 264"/>
                <a:gd name="T33" fmla="*/ 192 h 306"/>
                <a:gd name="T34" fmla="*/ 221 w 264"/>
                <a:gd name="T35" fmla="*/ 208 h 306"/>
                <a:gd name="T36" fmla="*/ 209 w 264"/>
                <a:gd name="T37" fmla="*/ 225 h 306"/>
                <a:gd name="T38" fmla="*/ 196 w 264"/>
                <a:gd name="T39" fmla="*/ 242 h 306"/>
                <a:gd name="T40" fmla="*/ 184 w 264"/>
                <a:gd name="T41" fmla="*/ 257 h 306"/>
                <a:gd name="T42" fmla="*/ 170 w 264"/>
                <a:gd name="T43" fmla="*/ 272 h 306"/>
                <a:gd name="T44" fmla="*/ 155 w 264"/>
                <a:gd name="T45" fmla="*/ 286 h 306"/>
                <a:gd name="T46" fmla="*/ 139 w 264"/>
                <a:gd name="T47" fmla="*/ 296 h 306"/>
                <a:gd name="T48" fmla="*/ 123 w 264"/>
                <a:gd name="T49" fmla="*/ 302 h 306"/>
                <a:gd name="T50" fmla="*/ 104 w 264"/>
                <a:gd name="T51" fmla="*/ 306 h 306"/>
                <a:gd name="T52" fmla="*/ 83 w 264"/>
                <a:gd name="T53" fmla="*/ 305 h 306"/>
                <a:gd name="T54" fmla="*/ 60 w 264"/>
                <a:gd name="T55" fmla="*/ 297 h 306"/>
                <a:gd name="T56" fmla="*/ 43 w 264"/>
                <a:gd name="T57" fmla="*/ 286 h 306"/>
                <a:gd name="T58" fmla="*/ 28 w 264"/>
                <a:gd name="T59" fmla="*/ 272 h 306"/>
                <a:gd name="T60" fmla="*/ 17 w 264"/>
                <a:gd name="T61" fmla="*/ 254 h 306"/>
                <a:gd name="T62" fmla="*/ 8 w 264"/>
                <a:gd name="T63" fmla="*/ 235 h 306"/>
                <a:gd name="T64" fmla="*/ 2 w 264"/>
                <a:gd name="T65" fmla="*/ 214 h 306"/>
                <a:gd name="T66" fmla="*/ 0 w 264"/>
                <a:gd name="T67" fmla="*/ 191 h 306"/>
                <a:gd name="T68" fmla="*/ 1 w 264"/>
                <a:gd name="T69" fmla="*/ 167 h 306"/>
                <a:gd name="T70" fmla="*/ 5 w 264"/>
                <a:gd name="T71" fmla="*/ 143 h 306"/>
                <a:gd name="T72" fmla="*/ 13 w 264"/>
                <a:gd name="T73" fmla="*/ 119 h 306"/>
                <a:gd name="T74" fmla="*/ 24 w 264"/>
                <a:gd name="T75" fmla="*/ 95 h 306"/>
                <a:gd name="T76" fmla="*/ 40 w 264"/>
                <a:gd name="T77" fmla="*/ 72 h 306"/>
                <a:gd name="T78" fmla="*/ 60 w 264"/>
                <a:gd name="T79" fmla="*/ 50 h 306"/>
                <a:gd name="T80" fmla="*/ 84 w 264"/>
                <a:gd name="T81" fmla="*/ 30 h 306"/>
                <a:gd name="T82" fmla="*/ 112 w 264"/>
                <a:gd name="T83" fmla="*/ 12 h 306"/>
                <a:gd name="T84" fmla="*/ 136 w 264"/>
                <a:gd name="T85" fmla="*/ 4 h 306"/>
                <a:gd name="T86" fmla="*/ 158 w 264"/>
                <a:gd name="T87" fmla="*/ 0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64" h="306">
                  <a:moveTo>
                    <a:pt x="158" y="0"/>
                  </a:moveTo>
                  <a:lnTo>
                    <a:pt x="178" y="2"/>
                  </a:lnTo>
                  <a:lnTo>
                    <a:pt x="196" y="7"/>
                  </a:lnTo>
                  <a:lnTo>
                    <a:pt x="212" y="17"/>
                  </a:lnTo>
                  <a:lnTo>
                    <a:pt x="226" y="30"/>
                  </a:lnTo>
                  <a:lnTo>
                    <a:pt x="238" y="46"/>
                  </a:lnTo>
                  <a:lnTo>
                    <a:pt x="248" y="65"/>
                  </a:lnTo>
                  <a:lnTo>
                    <a:pt x="255" y="85"/>
                  </a:lnTo>
                  <a:lnTo>
                    <a:pt x="260" y="108"/>
                  </a:lnTo>
                  <a:lnTo>
                    <a:pt x="263" y="131"/>
                  </a:lnTo>
                  <a:lnTo>
                    <a:pt x="264" y="155"/>
                  </a:lnTo>
                  <a:lnTo>
                    <a:pt x="264" y="158"/>
                  </a:lnTo>
                  <a:lnTo>
                    <a:pt x="262" y="160"/>
                  </a:lnTo>
                  <a:lnTo>
                    <a:pt x="260" y="163"/>
                  </a:lnTo>
                  <a:lnTo>
                    <a:pt x="258" y="166"/>
                  </a:lnTo>
                  <a:lnTo>
                    <a:pt x="245" y="178"/>
                  </a:lnTo>
                  <a:lnTo>
                    <a:pt x="234" y="192"/>
                  </a:lnTo>
                  <a:lnTo>
                    <a:pt x="221" y="208"/>
                  </a:lnTo>
                  <a:lnTo>
                    <a:pt x="209" y="225"/>
                  </a:lnTo>
                  <a:lnTo>
                    <a:pt x="196" y="242"/>
                  </a:lnTo>
                  <a:lnTo>
                    <a:pt x="184" y="257"/>
                  </a:lnTo>
                  <a:lnTo>
                    <a:pt x="170" y="272"/>
                  </a:lnTo>
                  <a:lnTo>
                    <a:pt x="155" y="286"/>
                  </a:lnTo>
                  <a:lnTo>
                    <a:pt x="139" y="296"/>
                  </a:lnTo>
                  <a:lnTo>
                    <a:pt x="123" y="302"/>
                  </a:lnTo>
                  <a:lnTo>
                    <a:pt x="104" y="306"/>
                  </a:lnTo>
                  <a:lnTo>
                    <a:pt x="83" y="305"/>
                  </a:lnTo>
                  <a:lnTo>
                    <a:pt x="60" y="297"/>
                  </a:lnTo>
                  <a:lnTo>
                    <a:pt x="43" y="286"/>
                  </a:lnTo>
                  <a:lnTo>
                    <a:pt x="28" y="272"/>
                  </a:lnTo>
                  <a:lnTo>
                    <a:pt x="17" y="254"/>
                  </a:lnTo>
                  <a:lnTo>
                    <a:pt x="8" y="235"/>
                  </a:lnTo>
                  <a:lnTo>
                    <a:pt x="2" y="214"/>
                  </a:lnTo>
                  <a:lnTo>
                    <a:pt x="0" y="191"/>
                  </a:lnTo>
                  <a:lnTo>
                    <a:pt x="1" y="167"/>
                  </a:lnTo>
                  <a:lnTo>
                    <a:pt x="5" y="143"/>
                  </a:lnTo>
                  <a:lnTo>
                    <a:pt x="13" y="119"/>
                  </a:lnTo>
                  <a:lnTo>
                    <a:pt x="24" y="95"/>
                  </a:lnTo>
                  <a:lnTo>
                    <a:pt x="40" y="72"/>
                  </a:lnTo>
                  <a:lnTo>
                    <a:pt x="60" y="50"/>
                  </a:lnTo>
                  <a:lnTo>
                    <a:pt x="84" y="30"/>
                  </a:lnTo>
                  <a:lnTo>
                    <a:pt x="112" y="12"/>
                  </a:lnTo>
                  <a:lnTo>
                    <a:pt x="136" y="4"/>
                  </a:lnTo>
                  <a:lnTo>
                    <a:pt x="158" y="0"/>
                  </a:lnTo>
                  <a:close/>
                </a:path>
              </a:pathLst>
            </a:custGeom>
            <a:solidFill>
              <a:srgbClr val="000000"/>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215"/>
            </a:p>
          </p:txBody>
        </p:sp>
        <p:sp>
          <p:nvSpPr>
            <p:cNvPr id="54" name="Freeform 12">
              <a:extLst>
                <a:ext uri="{FF2B5EF4-FFF2-40B4-BE49-F238E27FC236}">
                  <a16:creationId xmlns:a16="http://schemas.microsoft.com/office/drawing/2014/main" id="{E420025F-B708-4E3E-99B7-742CBA9C3698}"/>
                </a:ext>
              </a:extLst>
            </p:cNvPr>
            <p:cNvSpPr>
              <a:spLocks/>
            </p:cNvSpPr>
            <p:nvPr/>
          </p:nvSpPr>
          <p:spPr bwMode="auto">
            <a:xfrm>
              <a:off x="4678" y="2638"/>
              <a:ext cx="76" cy="42"/>
            </a:xfrm>
            <a:custGeom>
              <a:avLst/>
              <a:gdLst>
                <a:gd name="T0" fmla="*/ 57 w 228"/>
                <a:gd name="T1" fmla="*/ 0 h 126"/>
                <a:gd name="T2" fmla="*/ 83 w 228"/>
                <a:gd name="T3" fmla="*/ 0 h 126"/>
                <a:gd name="T4" fmla="*/ 112 w 228"/>
                <a:gd name="T5" fmla="*/ 3 h 126"/>
                <a:gd name="T6" fmla="*/ 140 w 228"/>
                <a:gd name="T7" fmla="*/ 6 h 126"/>
                <a:gd name="T8" fmla="*/ 167 w 228"/>
                <a:gd name="T9" fmla="*/ 12 h 126"/>
                <a:gd name="T10" fmla="*/ 193 w 228"/>
                <a:gd name="T11" fmla="*/ 18 h 126"/>
                <a:gd name="T12" fmla="*/ 204 w 228"/>
                <a:gd name="T13" fmla="*/ 23 h 126"/>
                <a:gd name="T14" fmla="*/ 214 w 228"/>
                <a:gd name="T15" fmla="*/ 29 h 126"/>
                <a:gd name="T16" fmla="*/ 221 w 228"/>
                <a:gd name="T17" fmla="*/ 38 h 126"/>
                <a:gd name="T18" fmla="*/ 226 w 228"/>
                <a:gd name="T19" fmla="*/ 46 h 126"/>
                <a:gd name="T20" fmla="*/ 228 w 228"/>
                <a:gd name="T21" fmla="*/ 56 h 126"/>
                <a:gd name="T22" fmla="*/ 228 w 228"/>
                <a:gd name="T23" fmla="*/ 65 h 126"/>
                <a:gd name="T24" fmla="*/ 224 w 228"/>
                <a:gd name="T25" fmla="*/ 72 h 126"/>
                <a:gd name="T26" fmla="*/ 217 w 228"/>
                <a:gd name="T27" fmla="*/ 80 h 126"/>
                <a:gd name="T28" fmla="*/ 206 w 228"/>
                <a:gd name="T29" fmla="*/ 85 h 126"/>
                <a:gd name="T30" fmla="*/ 192 w 228"/>
                <a:gd name="T31" fmla="*/ 88 h 126"/>
                <a:gd name="T32" fmla="*/ 171 w 228"/>
                <a:gd name="T33" fmla="*/ 91 h 126"/>
                <a:gd name="T34" fmla="*/ 155 w 228"/>
                <a:gd name="T35" fmla="*/ 96 h 126"/>
                <a:gd name="T36" fmla="*/ 141 w 228"/>
                <a:gd name="T37" fmla="*/ 103 h 126"/>
                <a:gd name="T38" fmla="*/ 131 w 228"/>
                <a:gd name="T39" fmla="*/ 109 h 126"/>
                <a:gd name="T40" fmla="*/ 123 w 228"/>
                <a:gd name="T41" fmla="*/ 115 h 126"/>
                <a:gd name="T42" fmla="*/ 117 w 228"/>
                <a:gd name="T43" fmla="*/ 120 h 126"/>
                <a:gd name="T44" fmla="*/ 113 w 228"/>
                <a:gd name="T45" fmla="*/ 125 h 126"/>
                <a:gd name="T46" fmla="*/ 109 w 228"/>
                <a:gd name="T47" fmla="*/ 126 h 126"/>
                <a:gd name="T48" fmla="*/ 106 w 228"/>
                <a:gd name="T49" fmla="*/ 125 h 126"/>
                <a:gd name="T50" fmla="*/ 100 w 228"/>
                <a:gd name="T51" fmla="*/ 119 h 126"/>
                <a:gd name="T52" fmla="*/ 95 w 228"/>
                <a:gd name="T53" fmla="*/ 110 h 126"/>
                <a:gd name="T54" fmla="*/ 81 w 228"/>
                <a:gd name="T55" fmla="*/ 94 h 126"/>
                <a:gd name="T56" fmla="*/ 68 w 228"/>
                <a:gd name="T57" fmla="*/ 84 h 126"/>
                <a:gd name="T58" fmla="*/ 55 w 228"/>
                <a:gd name="T59" fmla="*/ 76 h 126"/>
                <a:gd name="T60" fmla="*/ 40 w 228"/>
                <a:gd name="T61" fmla="*/ 71 h 126"/>
                <a:gd name="T62" fmla="*/ 25 w 228"/>
                <a:gd name="T63" fmla="*/ 65 h 126"/>
                <a:gd name="T64" fmla="*/ 14 w 228"/>
                <a:gd name="T65" fmla="*/ 62 h 126"/>
                <a:gd name="T66" fmla="*/ 7 w 228"/>
                <a:gd name="T67" fmla="*/ 56 h 126"/>
                <a:gd name="T68" fmla="*/ 2 w 228"/>
                <a:gd name="T69" fmla="*/ 47 h 126"/>
                <a:gd name="T70" fmla="*/ 0 w 228"/>
                <a:gd name="T71" fmla="*/ 39 h 126"/>
                <a:gd name="T72" fmla="*/ 1 w 228"/>
                <a:gd name="T73" fmla="*/ 30 h 126"/>
                <a:gd name="T74" fmla="*/ 4 w 228"/>
                <a:gd name="T75" fmla="*/ 21 h 126"/>
                <a:gd name="T76" fmla="*/ 11 w 228"/>
                <a:gd name="T77" fmla="*/ 14 h 126"/>
                <a:gd name="T78" fmla="*/ 23 w 228"/>
                <a:gd name="T79" fmla="*/ 6 h 126"/>
                <a:gd name="T80" fmla="*/ 38 w 228"/>
                <a:gd name="T81" fmla="*/ 2 h 126"/>
                <a:gd name="T82" fmla="*/ 57 w 228"/>
                <a:gd name="T83"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28" h="126">
                  <a:moveTo>
                    <a:pt x="57" y="0"/>
                  </a:moveTo>
                  <a:lnTo>
                    <a:pt x="83" y="0"/>
                  </a:lnTo>
                  <a:lnTo>
                    <a:pt x="112" y="3"/>
                  </a:lnTo>
                  <a:lnTo>
                    <a:pt x="140" y="6"/>
                  </a:lnTo>
                  <a:lnTo>
                    <a:pt x="167" y="12"/>
                  </a:lnTo>
                  <a:lnTo>
                    <a:pt x="193" y="18"/>
                  </a:lnTo>
                  <a:lnTo>
                    <a:pt x="204" y="23"/>
                  </a:lnTo>
                  <a:lnTo>
                    <a:pt x="214" y="29"/>
                  </a:lnTo>
                  <a:lnTo>
                    <a:pt x="221" y="38"/>
                  </a:lnTo>
                  <a:lnTo>
                    <a:pt x="226" y="46"/>
                  </a:lnTo>
                  <a:lnTo>
                    <a:pt x="228" y="56"/>
                  </a:lnTo>
                  <a:lnTo>
                    <a:pt x="228" y="65"/>
                  </a:lnTo>
                  <a:lnTo>
                    <a:pt x="224" y="72"/>
                  </a:lnTo>
                  <a:lnTo>
                    <a:pt x="217" y="80"/>
                  </a:lnTo>
                  <a:lnTo>
                    <a:pt x="206" y="85"/>
                  </a:lnTo>
                  <a:lnTo>
                    <a:pt x="192" y="88"/>
                  </a:lnTo>
                  <a:lnTo>
                    <a:pt x="171" y="91"/>
                  </a:lnTo>
                  <a:lnTo>
                    <a:pt x="155" y="96"/>
                  </a:lnTo>
                  <a:lnTo>
                    <a:pt x="141" y="103"/>
                  </a:lnTo>
                  <a:lnTo>
                    <a:pt x="131" y="109"/>
                  </a:lnTo>
                  <a:lnTo>
                    <a:pt x="123" y="115"/>
                  </a:lnTo>
                  <a:lnTo>
                    <a:pt x="117" y="120"/>
                  </a:lnTo>
                  <a:lnTo>
                    <a:pt x="113" y="125"/>
                  </a:lnTo>
                  <a:lnTo>
                    <a:pt x="109" y="126"/>
                  </a:lnTo>
                  <a:lnTo>
                    <a:pt x="106" y="125"/>
                  </a:lnTo>
                  <a:lnTo>
                    <a:pt x="100" y="119"/>
                  </a:lnTo>
                  <a:lnTo>
                    <a:pt x="95" y="110"/>
                  </a:lnTo>
                  <a:lnTo>
                    <a:pt x="81" y="94"/>
                  </a:lnTo>
                  <a:lnTo>
                    <a:pt x="68" y="84"/>
                  </a:lnTo>
                  <a:lnTo>
                    <a:pt x="55" y="76"/>
                  </a:lnTo>
                  <a:lnTo>
                    <a:pt x="40" y="71"/>
                  </a:lnTo>
                  <a:lnTo>
                    <a:pt x="25" y="65"/>
                  </a:lnTo>
                  <a:lnTo>
                    <a:pt x="14" y="62"/>
                  </a:lnTo>
                  <a:lnTo>
                    <a:pt x="7" y="56"/>
                  </a:lnTo>
                  <a:lnTo>
                    <a:pt x="2" y="47"/>
                  </a:lnTo>
                  <a:lnTo>
                    <a:pt x="0" y="39"/>
                  </a:lnTo>
                  <a:lnTo>
                    <a:pt x="1" y="30"/>
                  </a:lnTo>
                  <a:lnTo>
                    <a:pt x="4" y="21"/>
                  </a:lnTo>
                  <a:lnTo>
                    <a:pt x="11" y="14"/>
                  </a:lnTo>
                  <a:lnTo>
                    <a:pt x="23" y="6"/>
                  </a:lnTo>
                  <a:lnTo>
                    <a:pt x="38" y="2"/>
                  </a:lnTo>
                  <a:lnTo>
                    <a:pt x="57" y="0"/>
                  </a:lnTo>
                  <a:close/>
                </a:path>
              </a:pathLst>
            </a:custGeom>
            <a:solidFill>
              <a:srgbClr val="000000"/>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215"/>
            </a:p>
          </p:txBody>
        </p:sp>
        <p:sp>
          <p:nvSpPr>
            <p:cNvPr id="55" name="Freeform 13">
              <a:extLst>
                <a:ext uri="{FF2B5EF4-FFF2-40B4-BE49-F238E27FC236}">
                  <a16:creationId xmlns:a16="http://schemas.microsoft.com/office/drawing/2014/main" id="{0A438EFE-29A4-494A-A170-C87734F53B4C}"/>
                </a:ext>
              </a:extLst>
            </p:cNvPr>
            <p:cNvSpPr>
              <a:spLocks/>
            </p:cNvSpPr>
            <p:nvPr/>
          </p:nvSpPr>
          <p:spPr bwMode="auto">
            <a:xfrm>
              <a:off x="4820" y="2333"/>
              <a:ext cx="115" cy="112"/>
            </a:xfrm>
            <a:custGeom>
              <a:avLst/>
              <a:gdLst>
                <a:gd name="T0" fmla="*/ 157 w 345"/>
                <a:gd name="T1" fmla="*/ 0 h 338"/>
                <a:gd name="T2" fmla="*/ 180 w 345"/>
                <a:gd name="T3" fmla="*/ 1 h 338"/>
                <a:gd name="T4" fmla="*/ 202 w 345"/>
                <a:gd name="T5" fmla="*/ 5 h 338"/>
                <a:gd name="T6" fmla="*/ 224 w 345"/>
                <a:gd name="T7" fmla="*/ 12 h 338"/>
                <a:gd name="T8" fmla="*/ 245 w 345"/>
                <a:gd name="T9" fmla="*/ 22 h 338"/>
                <a:gd name="T10" fmla="*/ 263 w 345"/>
                <a:gd name="T11" fmla="*/ 34 h 338"/>
                <a:gd name="T12" fmla="*/ 280 w 345"/>
                <a:gd name="T13" fmla="*/ 48 h 338"/>
                <a:gd name="T14" fmla="*/ 305 w 345"/>
                <a:gd name="T15" fmla="*/ 75 h 338"/>
                <a:gd name="T16" fmla="*/ 324 w 345"/>
                <a:gd name="T17" fmla="*/ 103 h 338"/>
                <a:gd name="T18" fmla="*/ 336 w 345"/>
                <a:gd name="T19" fmla="*/ 132 h 338"/>
                <a:gd name="T20" fmla="*/ 343 w 345"/>
                <a:gd name="T21" fmla="*/ 159 h 338"/>
                <a:gd name="T22" fmla="*/ 345 w 345"/>
                <a:gd name="T23" fmla="*/ 186 h 338"/>
                <a:gd name="T24" fmla="*/ 340 w 345"/>
                <a:gd name="T25" fmla="*/ 211 h 338"/>
                <a:gd name="T26" fmla="*/ 331 w 345"/>
                <a:gd name="T27" fmla="*/ 234 h 338"/>
                <a:gd name="T28" fmla="*/ 322 w 345"/>
                <a:gd name="T29" fmla="*/ 251 h 338"/>
                <a:gd name="T30" fmla="*/ 310 w 345"/>
                <a:gd name="T31" fmla="*/ 269 h 338"/>
                <a:gd name="T32" fmla="*/ 296 w 345"/>
                <a:gd name="T33" fmla="*/ 286 h 338"/>
                <a:gd name="T34" fmla="*/ 282 w 345"/>
                <a:gd name="T35" fmla="*/ 301 h 338"/>
                <a:gd name="T36" fmla="*/ 266 w 345"/>
                <a:gd name="T37" fmla="*/ 315 h 338"/>
                <a:gd name="T38" fmla="*/ 249 w 345"/>
                <a:gd name="T39" fmla="*/ 325 h 338"/>
                <a:gd name="T40" fmla="*/ 231 w 345"/>
                <a:gd name="T41" fmla="*/ 334 h 338"/>
                <a:gd name="T42" fmla="*/ 215 w 345"/>
                <a:gd name="T43" fmla="*/ 338 h 338"/>
                <a:gd name="T44" fmla="*/ 197 w 345"/>
                <a:gd name="T45" fmla="*/ 338 h 338"/>
                <a:gd name="T46" fmla="*/ 180 w 345"/>
                <a:gd name="T47" fmla="*/ 333 h 338"/>
                <a:gd name="T48" fmla="*/ 164 w 345"/>
                <a:gd name="T49" fmla="*/ 322 h 338"/>
                <a:gd name="T50" fmla="*/ 150 w 345"/>
                <a:gd name="T51" fmla="*/ 305 h 338"/>
                <a:gd name="T52" fmla="*/ 136 w 345"/>
                <a:gd name="T53" fmla="*/ 290 h 338"/>
                <a:gd name="T54" fmla="*/ 121 w 345"/>
                <a:gd name="T55" fmla="*/ 274 h 338"/>
                <a:gd name="T56" fmla="*/ 104 w 345"/>
                <a:gd name="T57" fmla="*/ 258 h 338"/>
                <a:gd name="T58" fmla="*/ 87 w 345"/>
                <a:gd name="T59" fmla="*/ 245 h 338"/>
                <a:gd name="T60" fmla="*/ 69 w 345"/>
                <a:gd name="T61" fmla="*/ 232 h 338"/>
                <a:gd name="T62" fmla="*/ 53 w 345"/>
                <a:gd name="T63" fmla="*/ 222 h 338"/>
                <a:gd name="T64" fmla="*/ 38 w 345"/>
                <a:gd name="T65" fmla="*/ 215 h 338"/>
                <a:gd name="T66" fmla="*/ 24 w 345"/>
                <a:gd name="T67" fmla="*/ 207 h 338"/>
                <a:gd name="T68" fmla="*/ 12 w 345"/>
                <a:gd name="T69" fmla="*/ 197 h 338"/>
                <a:gd name="T70" fmla="*/ 4 w 345"/>
                <a:gd name="T71" fmla="*/ 184 h 338"/>
                <a:gd name="T72" fmla="*/ 0 w 345"/>
                <a:gd name="T73" fmla="*/ 168 h 338"/>
                <a:gd name="T74" fmla="*/ 0 w 345"/>
                <a:gd name="T75" fmla="*/ 151 h 338"/>
                <a:gd name="T76" fmla="*/ 5 w 345"/>
                <a:gd name="T77" fmla="*/ 131 h 338"/>
                <a:gd name="T78" fmla="*/ 13 w 345"/>
                <a:gd name="T79" fmla="*/ 109 h 338"/>
                <a:gd name="T80" fmla="*/ 27 w 345"/>
                <a:gd name="T81" fmla="*/ 83 h 338"/>
                <a:gd name="T82" fmla="*/ 46 w 345"/>
                <a:gd name="T83" fmla="*/ 57 h 338"/>
                <a:gd name="T84" fmla="*/ 66 w 345"/>
                <a:gd name="T85" fmla="*/ 36 h 338"/>
                <a:gd name="T86" fmla="*/ 88 w 345"/>
                <a:gd name="T87" fmla="*/ 21 h 338"/>
                <a:gd name="T88" fmla="*/ 110 w 345"/>
                <a:gd name="T89" fmla="*/ 9 h 338"/>
                <a:gd name="T90" fmla="*/ 133 w 345"/>
                <a:gd name="T91" fmla="*/ 3 h 338"/>
                <a:gd name="T92" fmla="*/ 157 w 345"/>
                <a:gd name="T93" fmla="*/ 0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45" h="338">
                  <a:moveTo>
                    <a:pt x="157" y="0"/>
                  </a:moveTo>
                  <a:lnTo>
                    <a:pt x="180" y="1"/>
                  </a:lnTo>
                  <a:lnTo>
                    <a:pt x="202" y="5"/>
                  </a:lnTo>
                  <a:lnTo>
                    <a:pt x="224" y="12"/>
                  </a:lnTo>
                  <a:lnTo>
                    <a:pt x="245" y="22"/>
                  </a:lnTo>
                  <a:lnTo>
                    <a:pt x="263" y="34"/>
                  </a:lnTo>
                  <a:lnTo>
                    <a:pt x="280" y="48"/>
                  </a:lnTo>
                  <a:lnTo>
                    <a:pt x="305" y="75"/>
                  </a:lnTo>
                  <a:lnTo>
                    <a:pt x="324" y="103"/>
                  </a:lnTo>
                  <a:lnTo>
                    <a:pt x="336" y="132"/>
                  </a:lnTo>
                  <a:lnTo>
                    <a:pt x="343" y="159"/>
                  </a:lnTo>
                  <a:lnTo>
                    <a:pt x="345" y="186"/>
                  </a:lnTo>
                  <a:lnTo>
                    <a:pt x="340" y="211"/>
                  </a:lnTo>
                  <a:lnTo>
                    <a:pt x="331" y="234"/>
                  </a:lnTo>
                  <a:lnTo>
                    <a:pt x="322" y="251"/>
                  </a:lnTo>
                  <a:lnTo>
                    <a:pt x="310" y="269"/>
                  </a:lnTo>
                  <a:lnTo>
                    <a:pt x="296" y="286"/>
                  </a:lnTo>
                  <a:lnTo>
                    <a:pt x="282" y="301"/>
                  </a:lnTo>
                  <a:lnTo>
                    <a:pt x="266" y="315"/>
                  </a:lnTo>
                  <a:lnTo>
                    <a:pt x="249" y="325"/>
                  </a:lnTo>
                  <a:lnTo>
                    <a:pt x="231" y="334"/>
                  </a:lnTo>
                  <a:lnTo>
                    <a:pt x="215" y="338"/>
                  </a:lnTo>
                  <a:lnTo>
                    <a:pt x="197" y="338"/>
                  </a:lnTo>
                  <a:lnTo>
                    <a:pt x="180" y="333"/>
                  </a:lnTo>
                  <a:lnTo>
                    <a:pt x="164" y="322"/>
                  </a:lnTo>
                  <a:lnTo>
                    <a:pt x="150" y="305"/>
                  </a:lnTo>
                  <a:lnTo>
                    <a:pt x="136" y="290"/>
                  </a:lnTo>
                  <a:lnTo>
                    <a:pt x="121" y="274"/>
                  </a:lnTo>
                  <a:lnTo>
                    <a:pt x="104" y="258"/>
                  </a:lnTo>
                  <a:lnTo>
                    <a:pt x="87" y="245"/>
                  </a:lnTo>
                  <a:lnTo>
                    <a:pt x="69" y="232"/>
                  </a:lnTo>
                  <a:lnTo>
                    <a:pt x="53" y="222"/>
                  </a:lnTo>
                  <a:lnTo>
                    <a:pt x="38" y="215"/>
                  </a:lnTo>
                  <a:lnTo>
                    <a:pt x="24" y="207"/>
                  </a:lnTo>
                  <a:lnTo>
                    <a:pt x="12" y="197"/>
                  </a:lnTo>
                  <a:lnTo>
                    <a:pt x="4" y="184"/>
                  </a:lnTo>
                  <a:lnTo>
                    <a:pt x="0" y="168"/>
                  </a:lnTo>
                  <a:lnTo>
                    <a:pt x="0" y="151"/>
                  </a:lnTo>
                  <a:lnTo>
                    <a:pt x="5" y="131"/>
                  </a:lnTo>
                  <a:lnTo>
                    <a:pt x="13" y="109"/>
                  </a:lnTo>
                  <a:lnTo>
                    <a:pt x="27" y="83"/>
                  </a:lnTo>
                  <a:lnTo>
                    <a:pt x="46" y="57"/>
                  </a:lnTo>
                  <a:lnTo>
                    <a:pt x="66" y="36"/>
                  </a:lnTo>
                  <a:lnTo>
                    <a:pt x="88" y="21"/>
                  </a:lnTo>
                  <a:lnTo>
                    <a:pt x="110" y="9"/>
                  </a:lnTo>
                  <a:lnTo>
                    <a:pt x="133" y="3"/>
                  </a:lnTo>
                  <a:lnTo>
                    <a:pt x="157" y="0"/>
                  </a:lnTo>
                  <a:close/>
                </a:path>
              </a:pathLst>
            </a:custGeom>
            <a:solidFill>
              <a:srgbClr val="000000"/>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215"/>
            </a:p>
          </p:txBody>
        </p:sp>
        <p:sp>
          <p:nvSpPr>
            <p:cNvPr id="56" name="Freeform 14">
              <a:extLst>
                <a:ext uri="{FF2B5EF4-FFF2-40B4-BE49-F238E27FC236}">
                  <a16:creationId xmlns:a16="http://schemas.microsoft.com/office/drawing/2014/main" id="{C91A6ED9-EEA5-43F8-873E-4424F186CCE0}"/>
                </a:ext>
              </a:extLst>
            </p:cNvPr>
            <p:cNvSpPr>
              <a:spLocks noEditPoints="1"/>
            </p:cNvSpPr>
            <p:nvPr/>
          </p:nvSpPr>
          <p:spPr bwMode="auto">
            <a:xfrm>
              <a:off x="4377" y="2301"/>
              <a:ext cx="555" cy="626"/>
            </a:xfrm>
            <a:custGeom>
              <a:avLst/>
              <a:gdLst>
                <a:gd name="T0" fmla="*/ 930 w 1665"/>
                <a:gd name="T1" fmla="*/ 1242 h 1879"/>
                <a:gd name="T2" fmla="*/ 1061 w 1665"/>
                <a:gd name="T3" fmla="*/ 1261 h 1879"/>
                <a:gd name="T4" fmla="*/ 1097 w 1665"/>
                <a:gd name="T5" fmla="*/ 1219 h 1879"/>
                <a:gd name="T6" fmla="*/ 912 w 1665"/>
                <a:gd name="T7" fmla="*/ 1195 h 1879"/>
                <a:gd name="T8" fmla="*/ 861 w 1665"/>
                <a:gd name="T9" fmla="*/ 30 h 1879"/>
                <a:gd name="T10" fmla="*/ 933 w 1665"/>
                <a:gd name="T11" fmla="*/ 186 h 1879"/>
                <a:gd name="T12" fmla="*/ 870 w 1665"/>
                <a:gd name="T13" fmla="*/ 251 h 1879"/>
                <a:gd name="T14" fmla="*/ 760 w 1665"/>
                <a:gd name="T15" fmla="*/ 325 h 1879"/>
                <a:gd name="T16" fmla="*/ 663 w 1665"/>
                <a:gd name="T17" fmla="*/ 324 h 1879"/>
                <a:gd name="T18" fmla="*/ 527 w 1665"/>
                <a:gd name="T19" fmla="*/ 662 h 1879"/>
                <a:gd name="T20" fmla="*/ 610 w 1665"/>
                <a:gd name="T21" fmla="*/ 946 h 1879"/>
                <a:gd name="T22" fmla="*/ 811 w 1665"/>
                <a:gd name="T23" fmla="*/ 1067 h 1879"/>
                <a:gd name="T24" fmla="*/ 897 w 1665"/>
                <a:gd name="T25" fmla="*/ 1173 h 1879"/>
                <a:gd name="T26" fmla="*/ 998 w 1665"/>
                <a:gd name="T27" fmla="*/ 1166 h 1879"/>
                <a:gd name="T28" fmla="*/ 1126 w 1665"/>
                <a:gd name="T29" fmla="*/ 1198 h 1879"/>
                <a:gd name="T30" fmla="*/ 1187 w 1665"/>
                <a:gd name="T31" fmla="*/ 1147 h 1879"/>
                <a:gd name="T32" fmla="*/ 1357 w 1665"/>
                <a:gd name="T33" fmla="*/ 1108 h 1879"/>
                <a:gd name="T34" fmla="*/ 1558 w 1665"/>
                <a:gd name="T35" fmla="*/ 942 h 1879"/>
                <a:gd name="T36" fmla="*/ 1619 w 1665"/>
                <a:gd name="T37" fmla="*/ 688 h 1879"/>
                <a:gd name="T38" fmla="*/ 1631 w 1665"/>
                <a:gd name="T39" fmla="*/ 681 h 1879"/>
                <a:gd name="T40" fmla="*/ 1664 w 1665"/>
                <a:gd name="T41" fmla="*/ 983 h 1879"/>
                <a:gd name="T42" fmla="*/ 1587 w 1665"/>
                <a:gd name="T43" fmla="*/ 1420 h 1879"/>
                <a:gd name="T44" fmla="*/ 1442 w 1665"/>
                <a:gd name="T45" fmla="*/ 1712 h 1879"/>
                <a:gd name="T46" fmla="*/ 1290 w 1665"/>
                <a:gd name="T47" fmla="*/ 1787 h 1879"/>
                <a:gd name="T48" fmla="*/ 1167 w 1665"/>
                <a:gd name="T49" fmla="*/ 1765 h 1879"/>
                <a:gd name="T50" fmla="*/ 1150 w 1665"/>
                <a:gd name="T51" fmla="*/ 1594 h 1879"/>
                <a:gd name="T52" fmla="*/ 1153 w 1665"/>
                <a:gd name="T53" fmla="*/ 1360 h 1879"/>
                <a:gd name="T54" fmla="*/ 1079 w 1665"/>
                <a:gd name="T55" fmla="*/ 1324 h 1879"/>
                <a:gd name="T56" fmla="*/ 1019 w 1665"/>
                <a:gd name="T57" fmla="*/ 1464 h 1879"/>
                <a:gd name="T58" fmla="*/ 1054 w 1665"/>
                <a:gd name="T59" fmla="*/ 1721 h 1879"/>
                <a:gd name="T60" fmla="*/ 1088 w 1665"/>
                <a:gd name="T61" fmla="*/ 1805 h 1879"/>
                <a:gd name="T62" fmla="*/ 1011 w 1665"/>
                <a:gd name="T63" fmla="*/ 1873 h 1879"/>
                <a:gd name="T64" fmla="*/ 739 w 1665"/>
                <a:gd name="T65" fmla="*/ 1827 h 1879"/>
                <a:gd name="T66" fmla="*/ 568 w 1665"/>
                <a:gd name="T67" fmla="*/ 1626 h 1879"/>
                <a:gd name="T68" fmla="*/ 450 w 1665"/>
                <a:gd name="T69" fmla="*/ 1375 h 1879"/>
                <a:gd name="T70" fmla="*/ 444 w 1665"/>
                <a:gd name="T71" fmla="*/ 1448 h 1879"/>
                <a:gd name="T72" fmla="*/ 479 w 1665"/>
                <a:gd name="T73" fmla="*/ 1580 h 1879"/>
                <a:gd name="T74" fmla="*/ 417 w 1665"/>
                <a:gd name="T75" fmla="*/ 1648 h 1879"/>
                <a:gd name="T76" fmla="*/ 248 w 1665"/>
                <a:gd name="T77" fmla="*/ 1628 h 1879"/>
                <a:gd name="T78" fmla="*/ 112 w 1665"/>
                <a:gd name="T79" fmla="*/ 1463 h 1879"/>
                <a:gd name="T80" fmla="*/ 32 w 1665"/>
                <a:gd name="T81" fmla="*/ 1204 h 1879"/>
                <a:gd name="T82" fmla="*/ 31 w 1665"/>
                <a:gd name="T83" fmla="*/ 1076 h 1879"/>
                <a:gd name="T84" fmla="*/ 0 w 1665"/>
                <a:gd name="T85" fmla="*/ 828 h 1879"/>
                <a:gd name="T86" fmla="*/ 76 w 1665"/>
                <a:gd name="T87" fmla="*/ 525 h 1879"/>
                <a:gd name="T88" fmla="*/ 335 w 1665"/>
                <a:gd name="T89" fmla="*/ 275 h 1879"/>
                <a:gd name="T90" fmla="*/ 362 w 1665"/>
                <a:gd name="T91" fmla="*/ 274 h 1879"/>
                <a:gd name="T92" fmla="*/ 145 w 1665"/>
                <a:gd name="T93" fmla="*/ 551 h 1879"/>
                <a:gd name="T94" fmla="*/ 135 w 1665"/>
                <a:gd name="T95" fmla="*/ 858 h 1879"/>
                <a:gd name="T96" fmla="*/ 270 w 1665"/>
                <a:gd name="T97" fmla="*/ 1115 h 1879"/>
                <a:gd name="T98" fmla="*/ 368 w 1665"/>
                <a:gd name="T99" fmla="*/ 1192 h 1879"/>
                <a:gd name="T100" fmla="*/ 362 w 1665"/>
                <a:gd name="T101" fmla="*/ 1144 h 1879"/>
                <a:gd name="T102" fmla="*/ 345 w 1665"/>
                <a:gd name="T103" fmla="*/ 992 h 1879"/>
                <a:gd name="T104" fmla="*/ 355 w 1665"/>
                <a:gd name="T105" fmla="*/ 825 h 1879"/>
                <a:gd name="T106" fmla="*/ 411 w 1665"/>
                <a:gd name="T107" fmla="*/ 533 h 1879"/>
                <a:gd name="T108" fmla="*/ 611 w 1665"/>
                <a:gd name="T109" fmla="*/ 264 h 1879"/>
                <a:gd name="T110" fmla="*/ 610 w 1665"/>
                <a:gd name="T111" fmla="*/ 97 h 1879"/>
                <a:gd name="T112" fmla="*/ 722 w 1665"/>
                <a:gd name="T113" fmla="*/ 10 h 18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665" h="1879">
                  <a:moveTo>
                    <a:pt x="909" y="1194"/>
                  </a:moveTo>
                  <a:lnTo>
                    <a:pt x="908" y="1195"/>
                  </a:lnTo>
                  <a:lnTo>
                    <a:pt x="906" y="1195"/>
                  </a:lnTo>
                  <a:lnTo>
                    <a:pt x="906" y="1197"/>
                  </a:lnTo>
                  <a:lnTo>
                    <a:pt x="910" y="1214"/>
                  </a:lnTo>
                  <a:lnTo>
                    <a:pt x="918" y="1229"/>
                  </a:lnTo>
                  <a:lnTo>
                    <a:pt x="930" y="1242"/>
                  </a:lnTo>
                  <a:lnTo>
                    <a:pt x="946" y="1253"/>
                  </a:lnTo>
                  <a:lnTo>
                    <a:pt x="963" y="1261"/>
                  </a:lnTo>
                  <a:lnTo>
                    <a:pt x="983" y="1268"/>
                  </a:lnTo>
                  <a:lnTo>
                    <a:pt x="1003" y="1270"/>
                  </a:lnTo>
                  <a:lnTo>
                    <a:pt x="1023" y="1271"/>
                  </a:lnTo>
                  <a:lnTo>
                    <a:pt x="1043" y="1268"/>
                  </a:lnTo>
                  <a:lnTo>
                    <a:pt x="1061" y="1261"/>
                  </a:lnTo>
                  <a:lnTo>
                    <a:pt x="1077" y="1252"/>
                  </a:lnTo>
                  <a:lnTo>
                    <a:pt x="1090" y="1239"/>
                  </a:lnTo>
                  <a:lnTo>
                    <a:pt x="1100" y="1222"/>
                  </a:lnTo>
                  <a:lnTo>
                    <a:pt x="1100" y="1220"/>
                  </a:lnTo>
                  <a:lnTo>
                    <a:pt x="1099" y="1219"/>
                  </a:lnTo>
                  <a:lnTo>
                    <a:pt x="1098" y="1219"/>
                  </a:lnTo>
                  <a:lnTo>
                    <a:pt x="1097" y="1219"/>
                  </a:lnTo>
                  <a:lnTo>
                    <a:pt x="1096" y="1219"/>
                  </a:lnTo>
                  <a:lnTo>
                    <a:pt x="1095" y="1219"/>
                  </a:lnTo>
                  <a:lnTo>
                    <a:pt x="1065" y="1218"/>
                  </a:lnTo>
                  <a:lnTo>
                    <a:pt x="1031" y="1215"/>
                  </a:lnTo>
                  <a:lnTo>
                    <a:pt x="994" y="1211"/>
                  </a:lnTo>
                  <a:lnTo>
                    <a:pt x="954" y="1204"/>
                  </a:lnTo>
                  <a:lnTo>
                    <a:pt x="912" y="1195"/>
                  </a:lnTo>
                  <a:lnTo>
                    <a:pt x="911" y="1195"/>
                  </a:lnTo>
                  <a:lnTo>
                    <a:pt x="909" y="1194"/>
                  </a:lnTo>
                  <a:close/>
                  <a:moveTo>
                    <a:pt x="782" y="0"/>
                  </a:moveTo>
                  <a:lnTo>
                    <a:pt x="802" y="2"/>
                  </a:lnTo>
                  <a:lnTo>
                    <a:pt x="823" y="8"/>
                  </a:lnTo>
                  <a:lnTo>
                    <a:pt x="842" y="17"/>
                  </a:lnTo>
                  <a:lnTo>
                    <a:pt x="861" y="30"/>
                  </a:lnTo>
                  <a:lnTo>
                    <a:pt x="878" y="47"/>
                  </a:lnTo>
                  <a:lnTo>
                    <a:pt x="894" y="69"/>
                  </a:lnTo>
                  <a:lnTo>
                    <a:pt x="909" y="97"/>
                  </a:lnTo>
                  <a:lnTo>
                    <a:pt x="920" y="125"/>
                  </a:lnTo>
                  <a:lnTo>
                    <a:pt x="928" y="148"/>
                  </a:lnTo>
                  <a:lnTo>
                    <a:pt x="932" y="169"/>
                  </a:lnTo>
                  <a:lnTo>
                    <a:pt x="933" y="186"/>
                  </a:lnTo>
                  <a:lnTo>
                    <a:pt x="931" y="200"/>
                  </a:lnTo>
                  <a:lnTo>
                    <a:pt x="927" y="212"/>
                  </a:lnTo>
                  <a:lnTo>
                    <a:pt x="919" y="222"/>
                  </a:lnTo>
                  <a:lnTo>
                    <a:pt x="910" y="231"/>
                  </a:lnTo>
                  <a:lnTo>
                    <a:pt x="898" y="238"/>
                  </a:lnTo>
                  <a:lnTo>
                    <a:pt x="885" y="245"/>
                  </a:lnTo>
                  <a:lnTo>
                    <a:pt x="870" y="251"/>
                  </a:lnTo>
                  <a:lnTo>
                    <a:pt x="857" y="257"/>
                  </a:lnTo>
                  <a:lnTo>
                    <a:pt x="842" y="265"/>
                  </a:lnTo>
                  <a:lnTo>
                    <a:pt x="825" y="275"/>
                  </a:lnTo>
                  <a:lnTo>
                    <a:pt x="808" y="286"/>
                  </a:lnTo>
                  <a:lnTo>
                    <a:pt x="791" y="298"/>
                  </a:lnTo>
                  <a:lnTo>
                    <a:pt x="778" y="310"/>
                  </a:lnTo>
                  <a:lnTo>
                    <a:pt x="760" y="325"/>
                  </a:lnTo>
                  <a:lnTo>
                    <a:pt x="745" y="335"/>
                  </a:lnTo>
                  <a:lnTo>
                    <a:pt x="732" y="342"/>
                  </a:lnTo>
                  <a:lnTo>
                    <a:pt x="719" y="344"/>
                  </a:lnTo>
                  <a:lnTo>
                    <a:pt x="707" y="344"/>
                  </a:lnTo>
                  <a:lnTo>
                    <a:pt x="694" y="340"/>
                  </a:lnTo>
                  <a:lnTo>
                    <a:pt x="680" y="332"/>
                  </a:lnTo>
                  <a:lnTo>
                    <a:pt x="663" y="324"/>
                  </a:lnTo>
                  <a:lnTo>
                    <a:pt x="629" y="371"/>
                  </a:lnTo>
                  <a:lnTo>
                    <a:pt x="599" y="419"/>
                  </a:lnTo>
                  <a:lnTo>
                    <a:pt x="575" y="468"/>
                  </a:lnTo>
                  <a:lnTo>
                    <a:pt x="556" y="517"/>
                  </a:lnTo>
                  <a:lnTo>
                    <a:pt x="542" y="566"/>
                  </a:lnTo>
                  <a:lnTo>
                    <a:pt x="532" y="614"/>
                  </a:lnTo>
                  <a:lnTo>
                    <a:pt x="527" y="662"/>
                  </a:lnTo>
                  <a:lnTo>
                    <a:pt x="526" y="708"/>
                  </a:lnTo>
                  <a:lnTo>
                    <a:pt x="530" y="753"/>
                  </a:lnTo>
                  <a:lnTo>
                    <a:pt x="538" y="797"/>
                  </a:lnTo>
                  <a:lnTo>
                    <a:pt x="550" y="838"/>
                  </a:lnTo>
                  <a:lnTo>
                    <a:pt x="566" y="877"/>
                  </a:lnTo>
                  <a:lnTo>
                    <a:pt x="586" y="914"/>
                  </a:lnTo>
                  <a:lnTo>
                    <a:pt x="610" y="946"/>
                  </a:lnTo>
                  <a:lnTo>
                    <a:pt x="637" y="976"/>
                  </a:lnTo>
                  <a:lnTo>
                    <a:pt x="669" y="1002"/>
                  </a:lnTo>
                  <a:lnTo>
                    <a:pt x="702" y="1023"/>
                  </a:lnTo>
                  <a:lnTo>
                    <a:pt x="740" y="1041"/>
                  </a:lnTo>
                  <a:lnTo>
                    <a:pt x="781" y="1054"/>
                  </a:lnTo>
                  <a:lnTo>
                    <a:pt x="797" y="1059"/>
                  </a:lnTo>
                  <a:lnTo>
                    <a:pt x="811" y="1067"/>
                  </a:lnTo>
                  <a:lnTo>
                    <a:pt x="824" y="1079"/>
                  </a:lnTo>
                  <a:lnTo>
                    <a:pt x="834" y="1094"/>
                  </a:lnTo>
                  <a:lnTo>
                    <a:pt x="844" y="1114"/>
                  </a:lnTo>
                  <a:lnTo>
                    <a:pt x="857" y="1138"/>
                  </a:lnTo>
                  <a:lnTo>
                    <a:pt x="871" y="1155"/>
                  </a:lnTo>
                  <a:lnTo>
                    <a:pt x="885" y="1167"/>
                  </a:lnTo>
                  <a:lnTo>
                    <a:pt x="897" y="1173"/>
                  </a:lnTo>
                  <a:lnTo>
                    <a:pt x="911" y="1176"/>
                  </a:lnTo>
                  <a:lnTo>
                    <a:pt x="925" y="1176"/>
                  </a:lnTo>
                  <a:lnTo>
                    <a:pt x="938" y="1174"/>
                  </a:lnTo>
                  <a:lnTo>
                    <a:pt x="953" y="1171"/>
                  </a:lnTo>
                  <a:lnTo>
                    <a:pt x="968" y="1168"/>
                  </a:lnTo>
                  <a:lnTo>
                    <a:pt x="982" y="1166"/>
                  </a:lnTo>
                  <a:lnTo>
                    <a:pt x="998" y="1166"/>
                  </a:lnTo>
                  <a:lnTo>
                    <a:pt x="1016" y="1168"/>
                  </a:lnTo>
                  <a:lnTo>
                    <a:pt x="1034" y="1173"/>
                  </a:lnTo>
                  <a:lnTo>
                    <a:pt x="1053" y="1184"/>
                  </a:lnTo>
                  <a:lnTo>
                    <a:pt x="1076" y="1193"/>
                  </a:lnTo>
                  <a:lnTo>
                    <a:pt x="1096" y="1198"/>
                  </a:lnTo>
                  <a:lnTo>
                    <a:pt x="1112" y="1199"/>
                  </a:lnTo>
                  <a:lnTo>
                    <a:pt x="1126" y="1198"/>
                  </a:lnTo>
                  <a:lnTo>
                    <a:pt x="1139" y="1194"/>
                  </a:lnTo>
                  <a:lnTo>
                    <a:pt x="1148" y="1189"/>
                  </a:lnTo>
                  <a:lnTo>
                    <a:pt x="1157" y="1182"/>
                  </a:lnTo>
                  <a:lnTo>
                    <a:pt x="1165" y="1173"/>
                  </a:lnTo>
                  <a:lnTo>
                    <a:pt x="1172" y="1165"/>
                  </a:lnTo>
                  <a:lnTo>
                    <a:pt x="1180" y="1155"/>
                  </a:lnTo>
                  <a:lnTo>
                    <a:pt x="1187" y="1147"/>
                  </a:lnTo>
                  <a:lnTo>
                    <a:pt x="1194" y="1140"/>
                  </a:lnTo>
                  <a:lnTo>
                    <a:pt x="1204" y="1135"/>
                  </a:lnTo>
                  <a:lnTo>
                    <a:pt x="1214" y="1130"/>
                  </a:lnTo>
                  <a:lnTo>
                    <a:pt x="1227" y="1129"/>
                  </a:lnTo>
                  <a:lnTo>
                    <a:pt x="1274" y="1126"/>
                  </a:lnTo>
                  <a:lnTo>
                    <a:pt x="1317" y="1120"/>
                  </a:lnTo>
                  <a:lnTo>
                    <a:pt x="1357" y="1108"/>
                  </a:lnTo>
                  <a:lnTo>
                    <a:pt x="1395" y="1094"/>
                  </a:lnTo>
                  <a:lnTo>
                    <a:pt x="1429" y="1075"/>
                  </a:lnTo>
                  <a:lnTo>
                    <a:pt x="1461" y="1054"/>
                  </a:lnTo>
                  <a:lnTo>
                    <a:pt x="1489" y="1030"/>
                  </a:lnTo>
                  <a:lnTo>
                    <a:pt x="1515" y="1003"/>
                  </a:lnTo>
                  <a:lnTo>
                    <a:pt x="1538" y="973"/>
                  </a:lnTo>
                  <a:lnTo>
                    <a:pt x="1558" y="942"/>
                  </a:lnTo>
                  <a:lnTo>
                    <a:pt x="1575" y="908"/>
                  </a:lnTo>
                  <a:lnTo>
                    <a:pt x="1590" y="874"/>
                  </a:lnTo>
                  <a:lnTo>
                    <a:pt x="1601" y="838"/>
                  </a:lnTo>
                  <a:lnTo>
                    <a:pt x="1610" y="801"/>
                  </a:lnTo>
                  <a:lnTo>
                    <a:pt x="1616" y="764"/>
                  </a:lnTo>
                  <a:lnTo>
                    <a:pt x="1619" y="726"/>
                  </a:lnTo>
                  <a:lnTo>
                    <a:pt x="1619" y="688"/>
                  </a:lnTo>
                  <a:lnTo>
                    <a:pt x="1619" y="684"/>
                  </a:lnTo>
                  <a:lnTo>
                    <a:pt x="1620" y="680"/>
                  </a:lnTo>
                  <a:lnTo>
                    <a:pt x="1622" y="677"/>
                  </a:lnTo>
                  <a:lnTo>
                    <a:pt x="1623" y="676"/>
                  </a:lnTo>
                  <a:lnTo>
                    <a:pt x="1625" y="676"/>
                  </a:lnTo>
                  <a:lnTo>
                    <a:pt x="1628" y="678"/>
                  </a:lnTo>
                  <a:lnTo>
                    <a:pt x="1631" y="681"/>
                  </a:lnTo>
                  <a:lnTo>
                    <a:pt x="1633" y="685"/>
                  </a:lnTo>
                  <a:lnTo>
                    <a:pt x="1635" y="692"/>
                  </a:lnTo>
                  <a:lnTo>
                    <a:pt x="1648" y="744"/>
                  </a:lnTo>
                  <a:lnTo>
                    <a:pt x="1658" y="799"/>
                  </a:lnTo>
                  <a:lnTo>
                    <a:pt x="1663" y="858"/>
                  </a:lnTo>
                  <a:lnTo>
                    <a:pt x="1665" y="920"/>
                  </a:lnTo>
                  <a:lnTo>
                    <a:pt x="1664" y="983"/>
                  </a:lnTo>
                  <a:lnTo>
                    <a:pt x="1660" y="1047"/>
                  </a:lnTo>
                  <a:lnTo>
                    <a:pt x="1654" y="1110"/>
                  </a:lnTo>
                  <a:lnTo>
                    <a:pt x="1644" y="1175"/>
                  </a:lnTo>
                  <a:lnTo>
                    <a:pt x="1633" y="1239"/>
                  </a:lnTo>
                  <a:lnTo>
                    <a:pt x="1619" y="1302"/>
                  </a:lnTo>
                  <a:lnTo>
                    <a:pt x="1603" y="1363"/>
                  </a:lnTo>
                  <a:lnTo>
                    <a:pt x="1587" y="1420"/>
                  </a:lnTo>
                  <a:lnTo>
                    <a:pt x="1568" y="1476"/>
                  </a:lnTo>
                  <a:lnTo>
                    <a:pt x="1548" y="1528"/>
                  </a:lnTo>
                  <a:lnTo>
                    <a:pt x="1528" y="1575"/>
                  </a:lnTo>
                  <a:lnTo>
                    <a:pt x="1507" y="1618"/>
                  </a:lnTo>
                  <a:lnTo>
                    <a:pt x="1485" y="1656"/>
                  </a:lnTo>
                  <a:lnTo>
                    <a:pt x="1463" y="1687"/>
                  </a:lnTo>
                  <a:lnTo>
                    <a:pt x="1442" y="1712"/>
                  </a:lnTo>
                  <a:lnTo>
                    <a:pt x="1420" y="1729"/>
                  </a:lnTo>
                  <a:lnTo>
                    <a:pt x="1399" y="1743"/>
                  </a:lnTo>
                  <a:lnTo>
                    <a:pt x="1378" y="1754"/>
                  </a:lnTo>
                  <a:lnTo>
                    <a:pt x="1356" y="1765"/>
                  </a:lnTo>
                  <a:lnTo>
                    <a:pt x="1334" y="1774"/>
                  </a:lnTo>
                  <a:lnTo>
                    <a:pt x="1312" y="1782"/>
                  </a:lnTo>
                  <a:lnTo>
                    <a:pt x="1290" y="1787"/>
                  </a:lnTo>
                  <a:lnTo>
                    <a:pt x="1269" y="1791"/>
                  </a:lnTo>
                  <a:lnTo>
                    <a:pt x="1249" y="1793"/>
                  </a:lnTo>
                  <a:lnTo>
                    <a:pt x="1229" y="1792"/>
                  </a:lnTo>
                  <a:lnTo>
                    <a:pt x="1211" y="1789"/>
                  </a:lnTo>
                  <a:lnTo>
                    <a:pt x="1194" y="1784"/>
                  </a:lnTo>
                  <a:lnTo>
                    <a:pt x="1180" y="1775"/>
                  </a:lnTo>
                  <a:lnTo>
                    <a:pt x="1167" y="1765"/>
                  </a:lnTo>
                  <a:lnTo>
                    <a:pt x="1155" y="1751"/>
                  </a:lnTo>
                  <a:lnTo>
                    <a:pt x="1148" y="1734"/>
                  </a:lnTo>
                  <a:lnTo>
                    <a:pt x="1142" y="1713"/>
                  </a:lnTo>
                  <a:lnTo>
                    <a:pt x="1140" y="1689"/>
                  </a:lnTo>
                  <a:lnTo>
                    <a:pt x="1140" y="1661"/>
                  </a:lnTo>
                  <a:lnTo>
                    <a:pt x="1143" y="1630"/>
                  </a:lnTo>
                  <a:lnTo>
                    <a:pt x="1150" y="1594"/>
                  </a:lnTo>
                  <a:lnTo>
                    <a:pt x="1160" y="1548"/>
                  </a:lnTo>
                  <a:lnTo>
                    <a:pt x="1165" y="1505"/>
                  </a:lnTo>
                  <a:lnTo>
                    <a:pt x="1167" y="1469"/>
                  </a:lnTo>
                  <a:lnTo>
                    <a:pt x="1167" y="1435"/>
                  </a:lnTo>
                  <a:lnTo>
                    <a:pt x="1165" y="1406"/>
                  </a:lnTo>
                  <a:lnTo>
                    <a:pt x="1160" y="1381"/>
                  </a:lnTo>
                  <a:lnTo>
                    <a:pt x="1153" y="1360"/>
                  </a:lnTo>
                  <a:lnTo>
                    <a:pt x="1145" y="1343"/>
                  </a:lnTo>
                  <a:lnTo>
                    <a:pt x="1135" y="1330"/>
                  </a:lnTo>
                  <a:lnTo>
                    <a:pt x="1125" y="1321"/>
                  </a:lnTo>
                  <a:lnTo>
                    <a:pt x="1114" y="1317"/>
                  </a:lnTo>
                  <a:lnTo>
                    <a:pt x="1103" y="1315"/>
                  </a:lnTo>
                  <a:lnTo>
                    <a:pt x="1090" y="1318"/>
                  </a:lnTo>
                  <a:lnTo>
                    <a:pt x="1079" y="1324"/>
                  </a:lnTo>
                  <a:lnTo>
                    <a:pt x="1067" y="1333"/>
                  </a:lnTo>
                  <a:lnTo>
                    <a:pt x="1056" y="1347"/>
                  </a:lnTo>
                  <a:lnTo>
                    <a:pt x="1046" y="1364"/>
                  </a:lnTo>
                  <a:lnTo>
                    <a:pt x="1037" y="1384"/>
                  </a:lnTo>
                  <a:lnTo>
                    <a:pt x="1029" y="1408"/>
                  </a:lnTo>
                  <a:lnTo>
                    <a:pt x="1023" y="1435"/>
                  </a:lnTo>
                  <a:lnTo>
                    <a:pt x="1019" y="1464"/>
                  </a:lnTo>
                  <a:lnTo>
                    <a:pt x="1017" y="1498"/>
                  </a:lnTo>
                  <a:lnTo>
                    <a:pt x="1018" y="1535"/>
                  </a:lnTo>
                  <a:lnTo>
                    <a:pt x="1021" y="1574"/>
                  </a:lnTo>
                  <a:lnTo>
                    <a:pt x="1027" y="1617"/>
                  </a:lnTo>
                  <a:lnTo>
                    <a:pt x="1037" y="1662"/>
                  </a:lnTo>
                  <a:lnTo>
                    <a:pt x="1050" y="1711"/>
                  </a:lnTo>
                  <a:lnTo>
                    <a:pt x="1054" y="1721"/>
                  </a:lnTo>
                  <a:lnTo>
                    <a:pt x="1058" y="1733"/>
                  </a:lnTo>
                  <a:lnTo>
                    <a:pt x="1064" y="1744"/>
                  </a:lnTo>
                  <a:lnTo>
                    <a:pt x="1070" y="1756"/>
                  </a:lnTo>
                  <a:lnTo>
                    <a:pt x="1076" y="1768"/>
                  </a:lnTo>
                  <a:lnTo>
                    <a:pt x="1082" y="1781"/>
                  </a:lnTo>
                  <a:lnTo>
                    <a:pt x="1086" y="1792"/>
                  </a:lnTo>
                  <a:lnTo>
                    <a:pt x="1088" y="1805"/>
                  </a:lnTo>
                  <a:lnTo>
                    <a:pt x="1088" y="1817"/>
                  </a:lnTo>
                  <a:lnTo>
                    <a:pt x="1086" y="1828"/>
                  </a:lnTo>
                  <a:lnTo>
                    <a:pt x="1080" y="1839"/>
                  </a:lnTo>
                  <a:lnTo>
                    <a:pt x="1070" y="1849"/>
                  </a:lnTo>
                  <a:lnTo>
                    <a:pt x="1056" y="1858"/>
                  </a:lnTo>
                  <a:lnTo>
                    <a:pt x="1036" y="1867"/>
                  </a:lnTo>
                  <a:lnTo>
                    <a:pt x="1011" y="1873"/>
                  </a:lnTo>
                  <a:lnTo>
                    <a:pt x="980" y="1878"/>
                  </a:lnTo>
                  <a:lnTo>
                    <a:pt x="931" y="1879"/>
                  </a:lnTo>
                  <a:lnTo>
                    <a:pt x="887" y="1877"/>
                  </a:lnTo>
                  <a:lnTo>
                    <a:pt x="845" y="1870"/>
                  </a:lnTo>
                  <a:lnTo>
                    <a:pt x="807" y="1859"/>
                  </a:lnTo>
                  <a:lnTo>
                    <a:pt x="771" y="1845"/>
                  </a:lnTo>
                  <a:lnTo>
                    <a:pt x="739" y="1827"/>
                  </a:lnTo>
                  <a:lnTo>
                    <a:pt x="710" y="1806"/>
                  </a:lnTo>
                  <a:lnTo>
                    <a:pt x="681" y="1782"/>
                  </a:lnTo>
                  <a:lnTo>
                    <a:pt x="656" y="1756"/>
                  </a:lnTo>
                  <a:lnTo>
                    <a:pt x="632" y="1726"/>
                  </a:lnTo>
                  <a:lnTo>
                    <a:pt x="609" y="1695"/>
                  </a:lnTo>
                  <a:lnTo>
                    <a:pt x="588" y="1661"/>
                  </a:lnTo>
                  <a:lnTo>
                    <a:pt x="568" y="1626"/>
                  </a:lnTo>
                  <a:lnTo>
                    <a:pt x="548" y="1588"/>
                  </a:lnTo>
                  <a:lnTo>
                    <a:pt x="529" y="1549"/>
                  </a:lnTo>
                  <a:lnTo>
                    <a:pt x="510" y="1509"/>
                  </a:lnTo>
                  <a:lnTo>
                    <a:pt x="492" y="1468"/>
                  </a:lnTo>
                  <a:lnTo>
                    <a:pt x="474" y="1426"/>
                  </a:lnTo>
                  <a:lnTo>
                    <a:pt x="455" y="1384"/>
                  </a:lnTo>
                  <a:lnTo>
                    <a:pt x="450" y="1375"/>
                  </a:lnTo>
                  <a:lnTo>
                    <a:pt x="446" y="1371"/>
                  </a:lnTo>
                  <a:lnTo>
                    <a:pt x="442" y="1371"/>
                  </a:lnTo>
                  <a:lnTo>
                    <a:pt x="439" y="1373"/>
                  </a:lnTo>
                  <a:lnTo>
                    <a:pt x="438" y="1379"/>
                  </a:lnTo>
                  <a:lnTo>
                    <a:pt x="438" y="1403"/>
                  </a:lnTo>
                  <a:lnTo>
                    <a:pt x="440" y="1426"/>
                  </a:lnTo>
                  <a:lnTo>
                    <a:pt x="444" y="1448"/>
                  </a:lnTo>
                  <a:lnTo>
                    <a:pt x="448" y="1470"/>
                  </a:lnTo>
                  <a:lnTo>
                    <a:pt x="455" y="1491"/>
                  </a:lnTo>
                  <a:lnTo>
                    <a:pt x="461" y="1510"/>
                  </a:lnTo>
                  <a:lnTo>
                    <a:pt x="467" y="1529"/>
                  </a:lnTo>
                  <a:lnTo>
                    <a:pt x="472" y="1547"/>
                  </a:lnTo>
                  <a:lnTo>
                    <a:pt x="477" y="1564"/>
                  </a:lnTo>
                  <a:lnTo>
                    <a:pt x="479" y="1580"/>
                  </a:lnTo>
                  <a:lnTo>
                    <a:pt x="480" y="1594"/>
                  </a:lnTo>
                  <a:lnTo>
                    <a:pt x="478" y="1607"/>
                  </a:lnTo>
                  <a:lnTo>
                    <a:pt x="474" y="1618"/>
                  </a:lnTo>
                  <a:lnTo>
                    <a:pt x="465" y="1628"/>
                  </a:lnTo>
                  <a:lnTo>
                    <a:pt x="454" y="1636"/>
                  </a:lnTo>
                  <a:lnTo>
                    <a:pt x="438" y="1642"/>
                  </a:lnTo>
                  <a:lnTo>
                    <a:pt x="417" y="1648"/>
                  </a:lnTo>
                  <a:lnTo>
                    <a:pt x="391" y="1651"/>
                  </a:lnTo>
                  <a:lnTo>
                    <a:pt x="359" y="1652"/>
                  </a:lnTo>
                  <a:lnTo>
                    <a:pt x="335" y="1650"/>
                  </a:lnTo>
                  <a:lnTo>
                    <a:pt x="312" y="1647"/>
                  </a:lnTo>
                  <a:lnTo>
                    <a:pt x="290" y="1642"/>
                  </a:lnTo>
                  <a:lnTo>
                    <a:pt x="269" y="1636"/>
                  </a:lnTo>
                  <a:lnTo>
                    <a:pt x="248" y="1628"/>
                  </a:lnTo>
                  <a:lnTo>
                    <a:pt x="228" y="1616"/>
                  </a:lnTo>
                  <a:lnTo>
                    <a:pt x="208" y="1602"/>
                  </a:lnTo>
                  <a:lnTo>
                    <a:pt x="188" y="1584"/>
                  </a:lnTo>
                  <a:lnTo>
                    <a:pt x="169" y="1561"/>
                  </a:lnTo>
                  <a:lnTo>
                    <a:pt x="149" y="1534"/>
                  </a:lnTo>
                  <a:lnTo>
                    <a:pt x="131" y="1501"/>
                  </a:lnTo>
                  <a:lnTo>
                    <a:pt x="112" y="1463"/>
                  </a:lnTo>
                  <a:lnTo>
                    <a:pt x="92" y="1419"/>
                  </a:lnTo>
                  <a:lnTo>
                    <a:pt x="72" y="1368"/>
                  </a:lnTo>
                  <a:lnTo>
                    <a:pt x="53" y="1310"/>
                  </a:lnTo>
                  <a:lnTo>
                    <a:pt x="43" y="1278"/>
                  </a:lnTo>
                  <a:lnTo>
                    <a:pt x="38" y="1251"/>
                  </a:lnTo>
                  <a:lnTo>
                    <a:pt x="34" y="1226"/>
                  </a:lnTo>
                  <a:lnTo>
                    <a:pt x="32" y="1204"/>
                  </a:lnTo>
                  <a:lnTo>
                    <a:pt x="31" y="1184"/>
                  </a:lnTo>
                  <a:lnTo>
                    <a:pt x="31" y="1166"/>
                  </a:lnTo>
                  <a:lnTo>
                    <a:pt x="32" y="1148"/>
                  </a:lnTo>
                  <a:lnTo>
                    <a:pt x="33" y="1131"/>
                  </a:lnTo>
                  <a:lnTo>
                    <a:pt x="33" y="1114"/>
                  </a:lnTo>
                  <a:lnTo>
                    <a:pt x="33" y="1096"/>
                  </a:lnTo>
                  <a:lnTo>
                    <a:pt x="31" y="1076"/>
                  </a:lnTo>
                  <a:lnTo>
                    <a:pt x="28" y="1054"/>
                  </a:lnTo>
                  <a:lnTo>
                    <a:pt x="22" y="1030"/>
                  </a:lnTo>
                  <a:lnTo>
                    <a:pt x="15" y="992"/>
                  </a:lnTo>
                  <a:lnTo>
                    <a:pt x="9" y="952"/>
                  </a:lnTo>
                  <a:lnTo>
                    <a:pt x="4" y="912"/>
                  </a:lnTo>
                  <a:lnTo>
                    <a:pt x="2" y="871"/>
                  </a:lnTo>
                  <a:lnTo>
                    <a:pt x="0" y="828"/>
                  </a:lnTo>
                  <a:lnTo>
                    <a:pt x="3" y="785"/>
                  </a:lnTo>
                  <a:lnTo>
                    <a:pt x="8" y="741"/>
                  </a:lnTo>
                  <a:lnTo>
                    <a:pt x="15" y="697"/>
                  </a:lnTo>
                  <a:lnTo>
                    <a:pt x="26" y="654"/>
                  </a:lnTo>
                  <a:lnTo>
                    <a:pt x="39" y="610"/>
                  </a:lnTo>
                  <a:lnTo>
                    <a:pt x="56" y="567"/>
                  </a:lnTo>
                  <a:lnTo>
                    <a:pt x="76" y="525"/>
                  </a:lnTo>
                  <a:lnTo>
                    <a:pt x="100" y="484"/>
                  </a:lnTo>
                  <a:lnTo>
                    <a:pt x="128" y="444"/>
                  </a:lnTo>
                  <a:lnTo>
                    <a:pt x="161" y="407"/>
                  </a:lnTo>
                  <a:lnTo>
                    <a:pt x="198" y="370"/>
                  </a:lnTo>
                  <a:lnTo>
                    <a:pt x="239" y="335"/>
                  </a:lnTo>
                  <a:lnTo>
                    <a:pt x="285" y="304"/>
                  </a:lnTo>
                  <a:lnTo>
                    <a:pt x="335" y="275"/>
                  </a:lnTo>
                  <a:lnTo>
                    <a:pt x="347" y="268"/>
                  </a:lnTo>
                  <a:lnTo>
                    <a:pt x="356" y="265"/>
                  </a:lnTo>
                  <a:lnTo>
                    <a:pt x="362" y="264"/>
                  </a:lnTo>
                  <a:lnTo>
                    <a:pt x="365" y="265"/>
                  </a:lnTo>
                  <a:lnTo>
                    <a:pt x="367" y="267"/>
                  </a:lnTo>
                  <a:lnTo>
                    <a:pt x="364" y="271"/>
                  </a:lnTo>
                  <a:lnTo>
                    <a:pt x="362" y="274"/>
                  </a:lnTo>
                  <a:lnTo>
                    <a:pt x="316" y="308"/>
                  </a:lnTo>
                  <a:lnTo>
                    <a:pt x="275" y="345"/>
                  </a:lnTo>
                  <a:lnTo>
                    <a:pt x="240" y="384"/>
                  </a:lnTo>
                  <a:lnTo>
                    <a:pt x="209" y="423"/>
                  </a:lnTo>
                  <a:lnTo>
                    <a:pt x="183" y="465"/>
                  </a:lnTo>
                  <a:lnTo>
                    <a:pt x="162" y="507"/>
                  </a:lnTo>
                  <a:lnTo>
                    <a:pt x="145" y="551"/>
                  </a:lnTo>
                  <a:lnTo>
                    <a:pt x="133" y="595"/>
                  </a:lnTo>
                  <a:lnTo>
                    <a:pt x="123" y="639"/>
                  </a:lnTo>
                  <a:lnTo>
                    <a:pt x="119" y="684"/>
                  </a:lnTo>
                  <a:lnTo>
                    <a:pt x="118" y="728"/>
                  </a:lnTo>
                  <a:lnTo>
                    <a:pt x="120" y="772"/>
                  </a:lnTo>
                  <a:lnTo>
                    <a:pt x="125" y="816"/>
                  </a:lnTo>
                  <a:lnTo>
                    <a:pt x="135" y="858"/>
                  </a:lnTo>
                  <a:lnTo>
                    <a:pt x="146" y="900"/>
                  </a:lnTo>
                  <a:lnTo>
                    <a:pt x="161" y="941"/>
                  </a:lnTo>
                  <a:lnTo>
                    <a:pt x="178" y="980"/>
                  </a:lnTo>
                  <a:lnTo>
                    <a:pt x="198" y="1016"/>
                  </a:lnTo>
                  <a:lnTo>
                    <a:pt x="220" y="1052"/>
                  </a:lnTo>
                  <a:lnTo>
                    <a:pt x="244" y="1084"/>
                  </a:lnTo>
                  <a:lnTo>
                    <a:pt x="270" y="1115"/>
                  </a:lnTo>
                  <a:lnTo>
                    <a:pt x="297" y="1143"/>
                  </a:lnTo>
                  <a:lnTo>
                    <a:pt x="327" y="1168"/>
                  </a:lnTo>
                  <a:lnTo>
                    <a:pt x="357" y="1189"/>
                  </a:lnTo>
                  <a:lnTo>
                    <a:pt x="360" y="1191"/>
                  </a:lnTo>
                  <a:lnTo>
                    <a:pt x="363" y="1192"/>
                  </a:lnTo>
                  <a:lnTo>
                    <a:pt x="365" y="1192"/>
                  </a:lnTo>
                  <a:lnTo>
                    <a:pt x="368" y="1192"/>
                  </a:lnTo>
                  <a:lnTo>
                    <a:pt x="371" y="1192"/>
                  </a:lnTo>
                  <a:lnTo>
                    <a:pt x="372" y="1191"/>
                  </a:lnTo>
                  <a:lnTo>
                    <a:pt x="373" y="1189"/>
                  </a:lnTo>
                  <a:lnTo>
                    <a:pt x="374" y="1187"/>
                  </a:lnTo>
                  <a:lnTo>
                    <a:pt x="374" y="1183"/>
                  </a:lnTo>
                  <a:lnTo>
                    <a:pt x="373" y="1178"/>
                  </a:lnTo>
                  <a:lnTo>
                    <a:pt x="362" y="1144"/>
                  </a:lnTo>
                  <a:lnTo>
                    <a:pt x="354" y="1114"/>
                  </a:lnTo>
                  <a:lnTo>
                    <a:pt x="349" y="1087"/>
                  </a:lnTo>
                  <a:lnTo>
                    <a:pt x="346" y="1064"/>
                  </a:lnTo>
                  <a:lnTo>
                    <a:pt x="343" y="1044"/>
                  </a:lnTo>
                  <a:lnTo>
                    <a:pt x="342" y="1026"/>
                  </a:lnTo>
                  <a:lnTo>
                    <a:pt x="343" y="1009"/>
                  </a:lnTo>
                  <a:lnTo>
                    <a:pt x="345" y="992"/>
                  </a:lnTo>
                  <a:lnTo>
                    <a:pt x="347" y="974"/>
                  </a:lnTo>
                  <a:lnTo>
                    <a:pt x="350" y="956"/>
                  </a:lnTo>
                  <a:lnTo>
                    <a:pt x="352" y="936"/>
                  </a:lnTo>
                  <a:lnTo>
                    <a:pt x="354" y="914"/>
                  </a:lnTo>
                  <a:lnTo>
                    <a:pt x="355" y="887"/>
                  </a:lnTo>
                  <a:lnTo>
                    <a:pt x="356" y="858"/>
                  </a:lnTo>
                  <a:lnTo>
                    <a:pt x="355" y="825"/>
                  </a:lnTo>
                  <a:lnTo>
                    <a:pt x="355" y="784"/>
                  </a:lnTo>
                  <a:lnTo>
                    <a:pt x="357" y="743"/>
                  </a:lnTo>
                  <a:lnTo>
                    <a:pt x="360" y="701"/>
                  </a:lnTo>
                  <a:lnTo>
                    <a:pt x="368" y="659"/>
                  </a:lnTo>
                  <a:lnTo>
                    <a:pt x="378" y="617"/>
                  </a:lnTo>
                  <a:lnTo>
                    <a:pt x="393" y="575"/>
                  </a:lnTo>
                  <a:lnTo>
                    <a:pt x="411" y="533"/>
                  </a:lnTo>
                  <a:lnTo>
                    <a:pt x="434" y="491"/>
                  </a:lnTo>
                  <a:lnTo>
                    <a:pt x="461" y="450"/>
                  </a:lnTo>
                  <a:lnTo>
                    <a:pt x="495" y="409"/>
                  </a:lnTo>
                  <a:lnTo>
                    <a:pt x="533" y="369"/>
                  </a:lnTo>
                  <a:lnTo>
                    <a:pt x="578" y="330"/>
                  </a:lnTo>
                  <a:lnTo>
                    <a:pt x="631" y="293"/>
                  </a:lnTo>
                  <a:lnTo>
                    <a:pt x="611" y="264"/>
                  </a:lnTo>
                  <a:lnTo>
                    <a:pt x="596" y="237"/>
                  </a:lnTo>
                  <a:lnTo>
                    <a:pt x="588" y="211"/>
                  </a:lnTo>
                  <a:lnTo>
                    <a:pt x="585" y="186"/>
                  </a:lnTo>
                  <a:lnTo>
                    <a:pt x="585" y="162"/>
                  </a:lnTo>
                  <a:lnTo>
                    <a:pt x="590" y="139"/>
                  </a:lnTo>
                  <a:lnTo>
                    <a:pt x="598" y="118"/>
                  </a:lnTo>
                  <a:lnTo>
                    <a:pt x="610" y="97"/>
                  </a:lnTo>
                  <a:lnTo>
                    <a:pt x="625" y="78"/>
                  </a:lnTo>
                  <a:lnTo>
                    <a:pt x="640" y="61"/>
                  </a:lnTo>
                  <a:lnTo>
                    <a:pt x="658" y="45"/>
                  </a:lnTo>
                  <a:lnTo>
                    <a:pt x="672" y="35"/>
                  </a:lnTo>
                  <a:lnTo>
                    <a:pt x="688" y="25"/>
                  </a:lnTo>
                  <a:lnTo>
                    <a:pt x="704" y="17"/>
                  </a:lnTo>
                  <a:lnTo>
                    <a:pt x="722" y="10"/>
                  </a:lnTo>
                  <a:lnTo>
                    <a:pt x="742" y="5"/>
                  </a:lnTo>
                  <a:lnTo>
                    <a:pt x="762" y="1"/>
                  </a:lnTo>
                  <a:lnTo>
                    <a:pt x="782" y="0"/>
                  </a:lnTo>
                  <a:close/>
                </a:path>
              </a:pathLst>
            </a:custGeom>
            <a:solidFill>
              <a:srgbClr val="000000"/>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215"/>
            </a:p>
          </p:txBody>
        </p:sp>
        <p:sp>
          <p:nvSpPr>
            <p:cNvPr id="57" name="Freeform 15">
              <a:extLst>
                <a:ext uri="{FF2B5EF4-FFF2-40B4-BE49-F238E27FC236}">
                  <a16:creationId xmlns:a16="http://schemas.microsoft.com/office/drawing/2014/main" id="{BD0DB66B-2F2C-40C0-9816-73E5C4A13DCC}"/>
                </a:ext>
              </a:extLst>
            </p:cNvPr>
            <p:cNvSpPr>
              <a:spLocks noEditPoints="1"/>
            </p:cNvSpPr>
            <p:nvPr/>
          </p:nvSpPr>
          <p:spPr bwMode="auto">
            <a:xfrm>
              <a:off x="4468" y="2865"/>
              <a:ext cx="40" cy="39"/>
            </a:xfrm>
            <a:custGeom>
              <a:avLst/>
              <a:gdLst>
                <a:gd name="T0" fmla="*/ 59 w 119"/>
                <a:gd name="T1" fmla="*/ 9 h 118"/>
                <a:gd name="T2" fmla="*/ 43 w 119"/>
                <a:gd name="T3" fmla="*/ 11 h 118"/>
                <a:gd name="T4" fmla="*/ 30 w 119"/>
                <a:gd name="T5" fmla="*/ 19 h 118"/>
                <a:gd name="T6" fmla="*/ 19 w 119"/>
                <a:gd name="T7" fmla="*/ 29 h 118"/>
                <a:gd name="T8" fmla="*/ 12 w 119"/>
                <a:gd name="T9" fmla="*/ 43 h 118"/>
                <a:gd name="T10" fmla="*/ 10 w 119"/>
                <a:gd name="T11" fmla="*/ 58 h 118"/>
                <a:gd name="T12" fmla="*/ 12 w 119"/>
                <a:gd name="T13" fmla="*/ 74 h 118"/>
                <a:gd name="T14" fmla="*/ 19 w 119"/>
                <a:gd name="T15" fmla="*/ 88 h 118"/>
                <a:gd name="T16" fmla="*/ 30 w 119"/>
                <a:gd name="T17" fmla="*/ 98 h 118"/>
                <a:gd name="T18" fmla="*/ 43 w 119"/>
                <a:gd name="T19" fmla="*/ 105 h 118"/>
                <a:gd name="T20" fmla="*/ 59 w 119"/>
                <a:gd name="T21" fmla="*/ 108 h 118"/>
                <a:gd name="T22" fmla="*/ 75 w 119"/>
                <a:gd name="T23" fmla="*/ 105 h 118"/>
                <a:gd name="T24" fmla="*/ 88 w 119"/>
                <a:gd name="T25" fmla="*/ 98 h 118"/>
                <a:gd name="T26" fmla="*/ 99 w 119"/>
                <a:gd name="T27" fmla="*/ 88 h 118"/>
                <a:gd name="T28" fmla="*/ 106 w 119"/>
                <a:gd name="T29" fmla="*/ 74 h 118"/>
                <a:gd name="T30" fmla="*/ 108 w 119"/>
                <a:gd name="T31" fmla="*/ 58 h 118"/>
                <a:gd name="T32" fmla="*/ 106 w 119"/>
                <a:gd name="T33" fmla="*/ 43 h 118"/>
                <a:gd name="T34" fmla="*/ 99 w 119"/>
                <a:gd name="T35" fmla="*/ 29 h 118"/>
                <a:gd name="T36" fmla="*/ 88 w 119"/>
                <a:gd name="T37" fmla="*/ 19 h 118"/>
                <a:gd name="T38" fmla="*/ 75 w 119"/>
                <a:gd name="T39" fmla="*/ 11 h 118"/>
                <a:gd name="T40" fmla="*/ 59 w 119"/>
                <a:gd name="T41" fmla="*/ 9 h 118"/>
                <a:gd name="T42" fmla="*/ 59 w 119"/>
                <a:gd name="T43" fmla="*/ 0 h 118"/>
                <a:gd name="T44" fmla="*/ 78 w 119"/>
                <a:gd name="T45" fmla="*/ 2 h 118"/>
                <a:gd name="T46" fmla="*/ 95 w 119"/>
                <a:gd name="T47" fmla="*/ 10 h 118"/>
                <a:gd name="T48" fmla="*/ 107 w 119"/>
                <a:gd name="T49" fmla="*/ 24 h 118"/>
                <a:gd name="T50" fmla="*/ 116 w 119"/>
                <a:gd name="T51" fmla="*/ 39 h 118"/>
                <a:gd name="T52" fmla="*/ 119 w 119"/>
                <a:gd name="T53" fmla="*/ 58 h 118"/>
                <a:gd name="T54" fmla="*/ 116 w 119"/>
                <a:gd name="T55" fmla="*/ 77 h 118"/>
                <a:gd name="T56" fmla="*/ 107 w 119"/>
                <a:gd name="T57" fmla="*/ 93 h 118"/>
                <a:gd name="T58" fmla="*/ 95 w 119"/>
                <a:gd name="T59" fmla="*/ 106 h 118"/>
                <a:gd name="T60" fmla="*/ 78 w 119"/>
                <a:gd name="T61" fmla="*/ 115 h 118"/>
                <a:gd name="T62" fmla="*/ 59 w 119"/>
                <a:gd name="T63" fmla="*/ 118 h 118"/>
                <a:gd name="T64" fmla="*/ 40 w 119"/>
                <a:gd name="T65" fmla="*/ 115 h 118"/>
                <a:gd name="T66" fmla="*/ 24 w 119"/>
                <a:gd name="T67" fmla="*/ 106 h 118"/>
                <a:gd name="T68" fmla="*/ 12 w 119"/>
                <a:gd name="T69" fmla="*/ 93 h 118"/>
                <a:gd name="T70" fmla="*/ 3 w 119"/>
                <a:gd name="T71" fmla="*/ 77 h 118"/>
                <a:gd name="T72" fmla="*/ 0 w 119"/>
                <a:gd name="T73" fmla="*/ 58 h 118"/>
                <a:gd name="T74" fmla="*/ 3 w 119"/>
                <a:gd name="T75" fmla="*/ 39 h 118"/>
                <a:gd name="T76" fmla="*/ 12 w 119"/>
                <a:gd name="T77" fmla="*/ 24 h 118"/>
                <a:gd name="T78" fmla="*/ 24 w 119"/>
                <a:gd name="T79" fmla="*/ 10 h 118"/>
                <a:gd name="T80" fmla="*/ 40 w 119"/>
                <a:gd name="T81" fmla="*/ 2 h 118"/>
                <a:gd name="T82" fmla="*/ 59 w 119"/>
                <a:gd name="T83" fmla="*/ 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19" h="118">
                  <a:moveTo>
                    <a:pt x="59" y="9"/>
                  </a:moveTo>
                  <a:lnTo>
                    <a:pt x="43" y="11"/>
                  </a:lnTo>
                  <a:lnTo>
                    <a:pt x="30" y="19"/>
                  </a:lnTo>
                  <a:lnTo>
                    <a:pt x="19" y="29"/>
                  </a:lnTo>
                  <a:lnTo>
                    <a:pt x="12" y="43"/>
                  </a:lnTo>
                  <a:lnTo>
                    <a:pt x="10" y="58"/>
                  </a:lnTo>
                  <a:lnTo>
                    <a:pt x="12" y="74"/>
                  </a:lnTo>
                  <a:lnTo>
                    <a:pt x="19" y="88"/>
                  </a:lnTo>
                  <a:lnTo>
                    <a:pt x="30" y="98"/>
                  </a:lnTo>
                  <a:lnTo>
                    <a:pt x="43" y="105"/>
                  </a:lnTo>
                  <a:lnTo>
                    <a:pt x="59" y="108"/>
                  </a:lnTo>
                  <a:lnTo>
                    <a:pt x="75" y="105"/>
                  </a:lnTo>
                  <a:lnTo>
                    <a:pt x="88" y="98"/>
                  </a:lnTo>
                  <a:lnTo>
                    <a:pt x="99" y="88"/>
                  </a:lnTo>
                  <a:lnTo>
                    <a:pt x="106" y="74"/>
                  </a:lnTo>
                  <a:lnTo>
                    <a:pt x="108" y="58"/>
                  </a:lnTo>
                  <a:lnTo>
                    <a:pt x="106" y="43"/>
                  </a:lnTo>
                  <a:lnTo>
                    <a:pt x="99" y="29"/>
                  </a:lnTo>
                  <a:lnTo>
                    <a:pt x="88" y="19"/>
                  </a:lnTo>
                  <a:lnTo>
                    <a:pt x="75" y="11"/>
                  </a:lnTo>
                  <a:lnTo>
                    <a:pt x="59" y="9"/>
                  </a:lnTo>
                  <a:close/>
                  <a:moveTo>
                    <a:pt x="59" y="0"/>
                  </a:moveTo>
                  <a:lnTo>
                    <a:pt x="78" y="2"/>
                  </a:lnTo>
                  <a:lnTo>
                    <a:pt x="95" y="10"/>
                  </a:lnTo>
                  <a:lnTo>
                    <a:pt x="107" y="24"/>
                  </a:lnTo>
                  <a:lnTo>
                    <a:pt x="116" y="39"/>
                  </a:lnTo>
                  <a:lnTo>
                    <a:pt x="119" y="58"/>
                  </a:lnTo>
                  <a:lnTo>
                    <a:pt x="116" y="77"/>
                  </a:lnTo>
                  <a:lnTo>
                    <a:pt x="107" y="93"/>
                  </a:lnTo>
                  <a:lnTo>
                    <a:pt x="95" y="106"/>
                  </a:lnTo>
                  <a:lnTo>
                    <a:pt x="78" y="115"/>
                  </a:lnTo>
                  <a:lnTo>
                    <a:pt x="59" y="118"/>
                  </a:lnTo>
                  <a:lnTo>
                    <a:pt x="40" y="115"/>
                  </a:lnTo>
                  <a:lnTo>
                    <a:pt x="24" y="106"/>
                  </a:lnTo>
                  <a:lnTo>
                    <a:pt x="12" y="93"/>
                  </a:lnTo>
                  <a:lnTo>
                    <a:pt x="3" y="77"/>
                  </a:lnTo>
                  <a:lnTo>
                    <a:pt x="0" y="58"/>
                  </a:lnTo>
                  <a:lnTo>
                    <a:pt x="3" y="39"/>
                  </a:lnTo>
                  <a:lnTo>
                    <a:pt x="12" y="24"/>
                  </a:lnTo>
                  <a:lnTo>
                    <a:pt x="24" y="10"/>
                  </a:lnTo>
                  <a:lnTo>
                    <a:pt x="40" y="2"/>
                  </a:lnTo>
                  <a:lnTo>
                    <a:pt x="59" y="0"/>
                  </a:lnTo>
                  <a:close/>
                </a:path>
              </a:pathLst>
            </a:custGeom>
            <a:solidFill>
              <a:srgbClr val="000000"/>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215"/>
            </a:p>
          </p:txBody>
        </p:sp>
        <p:sp>
          <p:nvSpPr>
            <p:cNvPr id="58" name="Freeform 16">
              <a:extLst>
                <a:ext uri="{FF2B5EF4-FFF2-40B4-BE49-F238E27FC236}">
                  <a16:creationId xmlns:a16="http://schemas.microsoft.com/office/drawing/2014/main" id="{95203305-EE7D-4572-9DD6-8EDB540F8D7F}"/>
                </a:ext>
              </a:extLst>
            </p:cNvPr>
            <p:cNvSpPr>
              <a:spLocks/>
            </p:cNvSpPr>
            <p:nvPr/>
          </p:nvSpPr>
          <p:spPr bwMode="auto">
            <a:xfrm>
              <a:off x="4479" y="2874"/>
              <a:ext cx="17" cy="20"/>
            </a:xfrm>
            <a:custGeom>
              <a:avLst/>
              <a:gdLst>
                <a:gd name="T0" fmla="*/ 27 w 52"/>
                <a:gd name="T1" fmla="*/ 0 h 60"/>
                <a:gd name="T2" fmla="*/ 36 w 52"/>
                <a:gd name="T3" fmla="*/ 2 h 60"/>
                <a:gd name="T4" fmla="*/ 44 w 52"/>
                <a:gd name="T5" fmla="*/ 5 h 60"/>
                <a:gd name="T6" fmla="*/ 49 w 52"/>
                <a:gd name="T7" fmla="*/ 13 h 60"/>
                <a:gd name="T8" fmla="*/ 51 w 52"/>
                <a:gd name="T9" fmla="*/ 21 h 60"/>
                <a:gd name="T10" fmla="*/ 43 w 52"/>
                <a:gd name="T11" fmla="*/ 21 h 60"/>
                <a:gd name="T12" fmla="*/ 42 w 52"/>
                <a:gd name="T13" fmla="*/ 17 h 60"/>
                <a:gd name="T14" fmla="*/ 40 w 52"/>
                <a:gd name="T15" fmla="*/ 14 h 60"/>
                <a:gd name="T16" fmla="*/ 36 w 52"/>
                <a:gd name="T17" fmla="*/ 11 h 60"/>
                <a:gd name="T18" fmla="*/ 32 w 52"/>
                <a:gd name="T19" fmla="*/ 9 h 60"/>
                <a:gd name="T20" fmla="*/ 28 w 52"/>
                <a:gd name="T21" fmla="*/ 9 h 60"/>
                <a:gd name="T22" fmla="*/ 20 w 52"/>
                <a:gd name="T23" fmla="*/ 10 h 60"/>
                <a:gd name="T24" fmla="*/ 13 w 52"/>
                <a:gd name="T25" fmla="*/ 16 h 60"/>
                <a:gd name="T26" fmla="*/ 10 w 52"/>
                <a:gd name="T27" fmla="*/ 22 h 60"/>
                <a:gd name="T28" fmla="*/ 9 w 52"/>
                <a:gd name="T29" fmla="*/ 30 h 60"/>
                <a:gd name="T30" fmla="*/ 10 w 52"/>
                <a:gd name="T31" fmla="*/ 39 h 60"/>
                <a:gd name="T32" fmla="*/ 14 w 52"/>
                <a:gd name="T33" fmla="*/ 45 h 60"/>
                <a:gd name="T34" fmla="*/ 20 w 52"/>
                <a:gd name="T35" fmla="*/ 50 h 60"/>
                <a:gd name="T36" fmla="*/ 28 w 52"/>
                <a:gd name="T37" fmla="*/ 51 h 60"/>
                <a:gd name="T38" fmla="*/ 32 w 52"/>
                <a:gd name="T39" fmla="*/ 51 h 60"/>
                <a:gd name="T40" fmla="*/ 36 w 52"/>
                <a:gd name="T41" fmla="*/ 49 h 60"/>
                <a:gd name="T42" fmla="*/ 40 w 52"/>
                <a:gd name="T43" fmla="*/ 47 h 60"/>
                <a:gd name="T44" fmla="*/ 42 w 52"/>
                <a:gd name="T45" fmla="*/ 44 h 60"/>
                <a:gd name="T46" fmla="*/ 43 w 52"/>
                <a:gd name="T47" fmla="*/ 40 h 60"/>
                <a:gd name="T48" fmla="*/ 52 w 52"/>
                <a:gd name="T49" fmla="*/ 40 h 60"/>
                <a:gd name="T50" fmla="*/ 47 w 52"/>
                <a:gd name="T51" fmla="*/ 50 h 60"/>
                <a:gd name="T52" fmla="*/ 39 w 52"/>
                <a:gd name="T53" fmla="*/ 58 h 60"/>
                <a:gd name="T54" fmla="*/ 28 w 52"/>
                <a:gd name="T55" fmla="*/ 60 h 60"/>
                <a:gd name="T56" fmla="*/ 16 w 52"/>
                <a:gd name="T57" fmla="*/ 58 h 60"/>
                <a:gd name="T58" fmla="*/ 7 w 52"/>
                <a:gd name="T59" fmla="*/ 51 h 60"/>
                <a:gd name="T60" fmla="*/ 2 w 52"/>
                <a:gd name="T61" fmla="*/ 42 h 60"/>
                <a:gd name="T62" fmla="*/ 0 w 52"/>
                <a:gd name="T63" fmla="*/ 30 h 60"/>
                <a:gd name="T64" fmla="*/ 2 w 52"/>
                <a:gd name="T65" fmla="*/ 19 h 60"/>
                <a:gd name="T66" fmla="*/ 7 w 52"/>
                <a:gd name="T67" fmla="*/ 9 h 60"/>
                <a:gd name="T68" fmla="*/ 15 w 52"/>
                <a:gd name="T69" fmla="*/ 3 h 60"/>
                <a:gd name="T70" fmla="*/ 27 w 52"/>
                <a:gd name="T71"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2" h="60">
                  <a:moveTo>
                    <a:pt x="27" y="0"/>
                  </a:moveTo>
                  <a:lnTo>
                    <a:pt x="36" y="2"/>
                  </a:lnTo>
                  <a:lnTo>
                    <a:pt x="44" y="5"/>
                  </a:lnTo>
                  <a:lnTo>
                    <a:pt x="49" y="13"/>
                  </a:lnTo>
                  <a:lnTo>
                    <a:pt x="51" y="21"/>
                  </a:lnTo>
                  <a:lnTo>
                    <a:pt x="43" y="21"/>
                  </a:lnTo>
                  <a:lnTo>
                    <a:pt x="42" y="17"/>
                  </a:lnTo>
                  <a:lnTo>
                    <a:pt x="40" y="14"/>
                  </a:lnTo>
                  <a:lnTo>
                    <a:pt x="36" y="11"/>
                  </a:lnTo>
                  <a:lnTo>
                    <a:pt x="32" y="9"/>
                  </a:lnTo>
                  <a:lnTo>
                    <a:pt x="28" y="9"/>
                  </a:lnTo>
                  <a:lnTo>
                    <a:pt x="20" y="10"/>
                  </a:lnTo>
                  <a:lnTo>
                    <a:pt x="13" y="16"/>
                  </a:lnTo>
                  <a:lnTo>
                    <a:pt x="10" y="22"/>
                  </a:lnTo>
                  <a:lnTo>
                    <a:pt x="9" y="30"/>
                  </a:lnTo>
                  <a:lnTo>
                    <a:pt x="10" y="39"/>
                  </a:lnTo>
                  <a:lnTo>
                    <a:pt x="14" y="45"/>
                  </a:lnTo>
                  <a:lnTo>
                    <a:pt x="20" y="50"/>
                  </a:lnTo>
                  <a:lnTo>
                    <a:pt x="28" y="51"/>
                  </a:lnTo>
                  <a:lnTo>
                    <a:pt x="32" y="51"/>
                  </a:lnTo>
                  <a:lnTo>
                    <a:pt x="36" y="49"/>
                  </a:lnTo>
                  <a:lnTo>
                    <a:pt x="40" y="47"/>
                  </a:lnTo>
                  <a:lnTo>
                    <a:pt x="42" y="44"/>
                  </a:lnTo>
                  <a:lnTo>
                    <a:pt x="43" y="40"/>
                  </a:lnTo>
                  <a:lnTo>
                    <a:pt x="52" y="40"/>
                  </a:lnTo>
                  <a:lnTo>
                    <a:pt x="47" y="50"/>
                  </a:lnTo>
                  <a:lnTo>
                    <a:pt x="39" y="58"/>
                  </a:lnTo>
                  <a:lnTo>
                    <a:pt x="28" y="60"/>
                  </a:lnTo>
                  <a:lnTo>
                    <a:pt x="16" y="58"/>
                  </a:lnTo>
                  <a:lnTo>
                    <a:pt x="7" y="51"/>
                  </a:lnTo>
                  <a:lnTo>
                    <a:pt x="2" y="42"/>
                  </a:lnTo>
                  <a:lnTo>
                    <a:pt x="0" y="30"/>
                  </a:lnTo>
                  <a:lnTo>
                    <a:pt x="2" y="19"/>
                  </a:lnTo>
                  <a:lnTo>
                    <a:pt x="7" y="9"/>
                  </a:lnTo>
                  <a:lnTo>
                    <a:pt x="15" y="3"/>
                  </a:lnTo>
                  <a:lnTo>
                    <a:pt x="27" y="0"/>
                  </a:lnTo>
                  <a:close/>
                </a:path>
              </a:pathLst>
            </a:custGeom>
            <a:solidFill>
              <a:srgbClr val="000000"/>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215"/>
            </a:p>
          </p:txBody>
        </p:sp>
        <p:sp>
          <p:nvSpPr>
            <p:cNvPr id="59" name="Freeform 17">
              <a:extLst>
                <a:ext uri="{FF2B5EF4-FFF2-40B4-BE49-F238E27FC236}">
                  <a16:creationId xmlns:a16="http://schemas.microsoft.com/office/drawing/2014/main" id="{96D9E4EB-C8AD-4792-AD8F-B754CDB77002}"/>
                </a:ext>
              </a:extLst>
            </p:cNvPr>
            <p:cNvSpPr>
              <a:spLocks noEditPoints="1"/>
            </p:cNvSpPr>
            <p:nvPr/>
          </p:nvSpPr>
          <p:spPr bwMode="auto">
            <a:xfrm>
              <a:off x="4881" y="2929"/>
              <a:ext cx="40" cy="40"/>
            </a:xfrm>
            <a:custGeom>
              <a:avLst/>
              <a:gdLst>
                <a:gd name="T0" fmla="*/ 60 w 119"/>
                <a:gd name="T1" fmla="*/ 10 h 119"/>
                <a:gd name="T2" fmla="*/ 44 w 119"/>
                <a:gd name="T3" fmla="*/ 13 h 119"/>
                <a:gd name="T4" fmla="*/ 30 w 119"/>
                <a:gd name="T5" fmla="*/ 19 h 119"/>
                <a:gd name="T6" fmla="*/ 20 w 119"/>
                <a:gd name="T7" fmla="*/ 30 h 119"/>
                <a:gd name="T8" fmla="*/ 13 w 119"/>
                <a:gd name="T9" fmla="*/ 43 h 119"/>
                <a:gd name="T10" fmla="*/ 11 w 119"/>
                <a:gd name="T11" fmla="*/ 59 h 119"/>
                <a:gd name="T12" fmla="*/ 13 w 119"/>
                <a:gd name="T13" fmla="*/ 75 h 119"/>
                <a:gd name="T14" fmla="*/ 20 w 119"/>
                <a:gd name="T15" fmla="*/ 88 h 119"/>
                <a:gd name="T16" fmla="*/ 30 w 119"/>
                <a:gd name="T17" fmla="*/ 99 h 119"/>
                <a:gd name="T18" fmla="*/ 44 w 119"/>
                <a:gd name="T19" fmla="*/ 106 h 119"/>
                <a:gd name="T20" fmla="*/ 60 w 119"/>
                <a:gd name="T21" fmla="*/ 108 h 119"/>
                <a:gd name="T22" fmla="*/ 76 w 119"/>
                <a:gd name="T23" fmla="*/ 106 h 119"/>
                <a:gd name="T24" fmla="*/ 89 w 119"/>
                <a:gd name="T25" fmla="*/ 99 h 119"/>
                <a:gd name="T26" fmla="*/ 100 w 119"/>
                <a:gd name="T27" fmla="*/ 88 h 119"/>
                <a:gd name="T28" fmla="*/ 107 w 119"/>
                <a:gd name="T29" fmla="*/ 75 h 119"/>
                <a:gd name="T30" fmla="*/ 109 w 119"/>
                <a:gd name="T31" fmla="*/ 59 h 119"/>
                <a:gd name="T32" fmla="*/ 107 w 119"/>
                <a:gd name="T33" fmla="*/ 43 h 119"/>
                <a:gd name="T34" fmla="*/ 100 w 119"/>
                <a:gd name="T35" fmla="*/ 30 h 119"/>
                <a:gd name="T36" fmla="*/ 89 w 119"/>
                <a:gd name="T37" fmla="*/ 19 h 119"/>
                <a:gd name="T38" fmla="*/ 76 w 119"/>
                <a:gd name="T39" fmla="*/ 13 h 119"/>
                <a:gd name="T40" fmla="*/ 60 w 119"/>
                <a:gd name="T41" fmla="*/ 10 h 119"/>
                <a:gd name="T42" fmla="*/ 60 w 119"/>
                <a:gd name="T43" fmla="*/ 0 h 119"/>
                <a:gd name="T44" fmla="*/ 79 w 119"/>
                <a:gd name="T45" fmla="*/ 4 h 119"/>
                <a:gd name="T46" fmla="*/ 94 w 119"/>
                <a:gd name="T47" fmla="*/ 12 h 119"/>
                <a:gd name="T48" fmla="*/ 108 w 119"/>
                <a:gd name="T49" fmla="*/ 25 h 119"/>
                <a:gd name="T50" fmla="*/ 116 w 119"/>
                <a:gd name="T51" fmla="*/ 40 h 119"/>
                <a:gd name="T52" fmla="*/ 119 w 119"/>
                <a:gd name="T53" fmla="*/ 59 h 119"/>
                <a:gd name="T54" fmla="*/ 116 w 119"/>
                <a:gd name="T55" fmla="*/ 78 h 119"/>
                <a:gd name="T56" fmla="*/ 108 w 119"/>
                <a:gd name="T57" fmla="*/ 95 h 119"/>
                <a:gd name="T58" fmla="*/ 94 w 119"/>
                <a:gd name="T59" fmla="*/ 107 h 119"/>
                <a:gd name="T60" fmla="*/ 79 w 119"/>
                <a:gd name="T61" fmla="*/ 116 h 119"/>
                <a:gd name="T62" fmla="*/ 60 w 119"/>
                <a:gd name="T63" fmla="*/ 119 h 119"/>
                <a:gd name="T64" fmla="*/ 41 w 119"/>
                <a:gd name="T65" fmla="*/ 116 h 119"/>
                <a:gd name="T66" fmla="*/ 24 w 119"/>
                <a:gd name="T67" fmla="*/ 107 h 119"/>
                <a:gd name="T68" fmla="*/ 12 w 119"/>
                <a:gd name="T69" fmla="*/ 95 h 119"/>
                <a:gd name="T70" fmla="*/ 3 w 119"/>
                <a:gd name="T71" fmla="*/ 78 h 119"/>
                <a:gd name="T72" fmla="*/ 0 w 119"/>
                <a:gd name="T73" fmla="*/ 59 h 119"/>
                <a:gd name="T74" fmla="*/ 3 w 119"/>
                <a:gd name="T75" fmla="*/ 40 h 119"/>
                <a:gd name="T76" fmla="*/ 12 w 119"/>
                <a:gd name="T77" fmla="*/ 25 h 119"/>
                <a:gd name="T78" fmla="*/ 24 w 119"/>
                <a:gd name="T79" fmla="*/ 12 h 119"/>
                <a:gd name="T80" fmla="*/ 41 w 119"/>
                <a:gd name="T81" fmla="*/ 4 h 119"/>
                <a:gd name="T82" fmla="*/ 60 w 119"/>
                <a:gd name="T83" fmla="*/ 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19" h="119">
                  <a:moveTo>
                    <a:pt x="60" y="10"/>
                  </a:moveTo>
                  <a:lnTo>
                    <a:pt x="44" y="13"/>
                  </a:lnTo>
                  <a:lnTo>
                    <a:pt x="30" y="19"/>
                  </a:lnTo>
                  <a:lnTo>
                    <a:pt x="20" y="30"/>
                  </a:lnTo>
                  <a:lnTo>
                    <a:pt x="13" y="43"/>
                  </a:lnTo>
                  <a:lnTo>
                    <a:pt x="11" y="59"/>
                  </a:lnTo>
                  <a:lnTo>
                    <a:pt x="13" y="75"/>
                  </a:lnTo>
                  <a:lnTo>
                    <a:pt x="20" y="88"/>
                  </a:lnTo>
                  <a:lnTo>
                    <a:pt x="30" y="99"/>
                  </a:lnTo>
                  <a:lnTo>
                    <a:pt x="44" y="106"/>
                  </a:lnTo>
                  <a:lnTo>
                    <a:pt x="60" y="108"/>
                  </a:lnTo>
                  <a:lnTo>
                    <a:pt x="76" y="106"/>
                  </a:lnTo>
                  <a:lnTo>
                    <a:pt x="89" y="99"/>
                  </a:lnTo>
                  <a:lnTo>
                    <a:pt x="100" y="88"/>
                  </a:lnTo>
                  <a:lnTo>
                    <a:pt x="107" y="75"/>
                  </a:lnTo>
                  <a:lnTo>
                    <a:pt x="109" y="59"/>
                  </a:lnTo>
                  <a:lnTo>
                    <a:pt x="107" y="43"/>
                  </a:lnTo>
                  <a:lnTo>
                    <a:pt x="100" y="30"/>
                  </a:lnTo>
                  <a:lnTo>
                    <a:pt x="89" y="19"/>
                  </a:lnTo>
                  <a:lnTo>
                    <a:pt x="76" y="13"/>
                  </a:lnTo>
                  <a:lnTo>
                    <a:pt x="60" y="10"/>
                  </a:lnTo>
                  <a:close/>
                  <a:moveTo>
                    <a:pt x="60" y="0"/>
                  </a:moveTo>
                  <a:lnTo>
                    <a:pt x="79" y="4"/>
                  </a:lnTo>
                  <a:lnTo>
                    <a:pt x="94" y="12"/>
                  </a:lnTo>
                  <a:lnTo>
                    <a:pt x="108" y="25"/>
                  </a:lnTo>
                  <a:lnTo>
                    <a:pt x="116" y="40"/>
                  </a:lnTo>
                  <a:lnTo>
                    <a:pt x="119" y="59"/>
                  </a:lnTo>
                  <a:lnTo>
                    <a:pt x="116" y="78"/>
                  </a:lnTo>
                  <a:lnTo>
                    <a:pt x="108" y="95"/>
                  </a:lnTo>
                  <a:lnTo>
                    <a:pt x="94" y="107"/>
                  </a:lnTo>
                  <a:lnTo>
                    <a:pt x="79" y="116"/>
                  </a:lnTo>
                  <a:lnTo>
                    <a:pt x="60" y="119"/>
                  </a:lnTo>
                  <a:lnTo>
                    <a:pt x="41" y="116"/>
                  </a:lnTo>
                  <a:lnTo>
                    <a:pt x="24" y="107"/>
                  </a:lnTo>
                  <a:lnTo>
                    <a:pt x="12" y="95"/>
                  </a:lnTo>
                  <a:lnTo>
                    <a:pt x="3" y="78"/>
                  </a:lnTo>
                  <a:lnTo>
                    <a:pt x="0" y="59"/>
                  </a:lnTo>
                  <a:lnTo>
                    <a:pt x="3" y="40"/>
                  </a:lnTo>
                  <a:lnTo>
                    <a:pt x="12" y="25"/>
                  </a:lnTo>
                  <a:lnTo>
                    <a:pt x="24" y="12"/>
                  </a:lnTo>
                  <a:lnTo>
                    <a:pt x="41" y="4"/>
                  </a:lnTo>
                  <a:lnTo>
                    <a:pt x="60" y="0"/>
                  </a:lnTo>
                  <a:close/>
                </a:path>
              </a:pathLst>
            </a:custGeom>
            <a:solidFill>
              <a:srgbClr val="000000"/>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215"/>
            </a:p>
          </p:txBody>
        </p:sp>
        <p:sp>
          <p:nvSpPr>
            <p:cNvPr id="60" name="Freeform 18">
              <a:extLst>
                <a:ext uri="{FF2B5EF4-FFF2-40B4-BE49-F238E27FC236}">
                  <a16:creationId xmlns:a16="http://schemas.microsoft.com/office/drawing/2014/main" id="{0D68A090-DA94-4D17-907F-294A13BDB753}"/>
                </a:ext>
              </a:extLst>
            </p:cNvPr>
            <p:cNvSpPr>
              <a:spLocks noEditPoints="1"/>
            </p:cNvSpPr>
            <p:nvPr/>
          </p:nvSpPr>
          <p:spPr bwMode="auto">
            <a:xfrm>
              <a:off x="4895" y="2940"/>
              <a:ext cx="14" cy="18"/>
            </a:xfrm>
            <a:custGeom>
              <a:avLst/>
              <a:gdLst>
                <a:gd name="T0" fmla="*/ 8 w 42"/>
                <a:gd name="T1" fmla="*/ 6 h 55"/>
                <a:gd name="T2" fmla="*/ 8 w 42"/>
                <a:gd name="T3" fmla="*/ 24 h 55"/>
                <a:gd name="T4" fmla="*/ 19 w 42"/>
                <a:gd name="T5" fmla="*/ 24 h 55"/>
                <a:gd name="T6" fmla="*/ 22 w 42"/>
                <a:gd name="T7" fmla="*/ 24 h 55"/>
                <a:gd name="T8" fmla="*/ 24 w 42"/>
                <a:gd name="T9" fmla="*/ 24 h 55"/>
                <a:gd name="T10" fmla="*/ 27 w 42"/>
                <a:gd name="T11" fmla="*/ 23 h 55"/>
                <a:gd name="T12" fmla="*/ 29 w 42"/>
                <a:gd name="T13" fmla="*/ 22 h 55"/>
                <a:gd name="T14" fmla="*/ 30 w 42"/>
                <a:gd name="T15" fmla="*/ 21 h 55"/>
                <a:gd name="T16" fmla="*/ 31 w 42"/>
                <a:gd name="T17" fmla="*/ 18 h 55"/>
                <a:gd name="T18" fmla="*/ 32 w 42"/>
                <a:gd name="T19" fmla="*/ 15 h 55"/>
                <a:gd name="T20" fmla="*/ 31 w 42"/>
                <a:gd name="T21" fmla="*/ 12 h 55"/>
                <a:gd name="T22" fmla="*/ 30 w 42"/>
                <a:gd name="T23" fmla="*/ 9 h 55"/>
                <a:gd name="T24" fmla="*/ 28 w 42"/>
                <a:gd name="T25" fmla="*/ 8 h 55"/>
                <a:gd name="T26" fmla="*/ 26 w 42"/>
                <a:gd name="T27" fmla="*/ 7 h 55"/>
                <a:gd name="T28" fmla="*/ 23 w 42"/>
                <a:gd name="T29" fmla="*/ 7 h 55"/>
                <a:gd name="T30" fmla="*/ 20 w 42"/>
                <a:gd name="T31" fmla="*/ 6 h 55"/>
                <a:gd name="T32" fmla="*/ 8 w 42"/>
                <a:gd name="T33" fmla="*/ 6 h 55"/>
                <a:gd name="T34" fmla="*/ 0 w 42"/>
                <a:gd name="T35" fmla="*/ 0 h 55"/>
                <a:gd name="T36" fmla="*/ 21 w 42"/>
                <a:gd name="T37" fmla="*/ 0 h 55"/>
                <a:gd name="T38" fmla="*/ 30 w 42"/>
                <a:gd name="T39" fmla="*/ 1 h 55"/>
                <a:gd name="T40" fmla="*/ 36 w 42"/>
                <a:gd name="T41" fmla="*/ 3 h 55"/>
                <a:gd name="T42" fmla="*/ 40 w 42"/>
                <a:gd name="T43" fmla="*/ 8 h 55"/>
                <a:gd name="T44" fmla="*/ 41 w 42"/>
                <a:gd name="T45" fmla="*/ 16 h 55"/>
                <a:gd name="T46" fmla="*/ 41 w 42"/>
                <a:gd name="T47" fmla="*/ 20 h 55"/>
                <a:gd name="T48" fmla="*/ 39 w 42"/>
                <a:gd name="T49" fmla="*/ 24 h 55"/>
                <a:gd name="T50" fmla="*/ 37 w 42"/>
                <a:gd name="T51" fmla="*/ 26 h 55"/>
                <a:gd name="T52" fmla="*/ 34 w 42"/>
                <a:gd name="T53" fmla="*/ 28 h 55"/>
                <a:gd name="T54" fmla="*/ 30 w 42"/>
                <a:gd name="T55" fmla="*/ 30 h 55"/>
                <a:gd name="T56" fmla="*/ 26 w 42"/>
                <a:gd name="T57" fmla="*/ 30 h 55"/>
                <a:gd name="T58" fmla="*/ 42 w 42"/>
                <a:gd name="T59" fmla="*/ 55 h 55"/>
                <a:gd name="T60" fmla="*/ 34 w 42"/>
                <a:gd name="T61" fmla="*/ 55 h 55"/>
                <a:gd name="T62" fmla="*/ 18 w 42"/>
                <a:gd name="T63" fmla="*/ 31 h 55"/>
                <a:gd name="T64" fmla="*/ 8 w 42"/>
                <a:gd name="T65" fmla="*/ 31 h 55"/>
                <a:gd name="T66" fmla="*/ 8 w 42"/>
                <a:gd name="T67" fmla="*/ 55 h 55"/>
                <a:gd name="T68" fmla="*/ 0 w 42"/>
                <a:gd name="T69" fmla="*/ 55 h 55"/>
                <a:gd name="T70" fmla="*/ 0 w 42"/>
                <a:gd name="T71"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 h="55">
                  <a:moveTo>
                    <a:pt x="8" y="6"/>
                  </a:moveTo>
                  <a:lnTo>
                    <a:pt x="8" y="24"/>
                  </a:lnTo>
                  <a:lnTo>
                    <a:pt x="19" y="24"/>
                  </a:lnTo>
                  <a:lnTo>
                    <a:pt x="22" y="24"/>
                  </a:lnTo>
                  <a:lnTo>
                    <a:pt x="24" y="24"/>
                  </a:lnTo>
                  <a:lnTo>
                    <a:pt x="27" y="23"/>
                  </a:lnTo>
                  <a:lnTo>
                    <a:pt x="29" y="22"/>
                  </a:lnTo>
                  <a:lnTo>
                    <a:pt x="30" y="21"/>
                  </a:lnTo>
                  <a:lnTo>
                    <a:pt x="31" y="18"/>
                  </a:lnTo>
                  <a:lnTo>
                    <a:pt x="32" y="15"/>
                  </a:lnTo>
                  <a:lnTo>
                    <a:pt x="31" y="12"/>
                  </a:lnTo>
                  <a:lnTo>
                    <a:pt x="30" y="9"/>
                  </a:lnTo>
                  <a:lnTo>
                    <a:pt x="28" y="8"/>
                  </a:lnTo>
                  <a:lnTo>
                    <a:pt x="26" y="7"/>
                  </a:lnTo>
                  <a:lnTo>
                    <a:pt x="23" y="7"/>
                  </a:lnTo>
                  <a:lnTo>
                    <a:pt x="20" y="6"/>
                  </a:lnTo>
                  <a:lnTo>
                    <a:pt x="8" y="6"/>
                  </a:lnTo>
                  <a:close/>
                  <a:moveTo>
                    <a:pt x="0" y="0"/>
                  </a:moveTo>
                  <a:lnTo>
                    <a:pt x="21" y="0"/>
                  </a:lnTo>
                  <a:lnTo>
                    <a:pt x="30" y="1"/>
                  </a:lnTo>
                  <a:lnTo>
                    <a:pt x="36" y="3"/>
                  </a:lnTo>
                  <a:lnTo>
                    <a:pt x="40" y="8"/>
                  </a:lnTo>
                  <a:lnTo>
                    <a:pt x="41" y="16"/>
                  </a:lnTo>
                  <a:lnTo>
                    <a:pt x="41" y="20"/>
                  </a:lnTo>
                  <a:lnTo>
                    <a:pt x="39" y="24"/>
                  </a:lnTo>
                  <a:lnTo>
                    <a:pt x="37" y="26"/>
                  </a:lnTo>
                  <a:lnTo>
                    <a:pt x="34" y="28"/>
                  </a:lnTo>
                  <a:lnTo>
                    <a:pt x="30" y="30"/>
                  </a:lnTo>
                  <a:lnTo>
                    <a:pt x="26" y="30"/>
                  </a:lnTo>
                  <a:lnTo>
                    <a:pt x="42" y="55"/>
                  </a:lnTo>
                  <a:lnTo>
                    <a:pt x="34" y="55"/>
                  </a:lnTo>
                  <a:lnTo>
                    <a:pt x="18" y="31"/>
                  </a:lnTo>
                  <a:lnTo>
                    <a:pt x="8" y="31"/>
                  </a:lnTo>
                  <a:lnTo>
                    <a:pt x="8" y="55"/>
                  </a:lnTo>
                  <a:lnTo>
                    <a:pt x="0" y="55"/>
                  </a:lnTo>
                  <a:lnTo>
                    <a:pt x="0" y="0"/>
                  </a:lnTo>
                  <a:close/>
                </a:path>
              </a:pathLst>
            </a:custGeom>
            <a:solidFill>
              <a:srgbClr val="000000"/>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215"/>
            </a:p>
          </p:txBody>
        </p:sp>
      </p:grpSp>
      <p:cxnSp>
        <p:nvCxnSpPr>
          <p:cNvPr id="62" name="Straight Connector 61">
            <a:extLst>
              <a:ext uri="{FF2B5EF4-FFF2-40B4-BE49-F238E27FC236}">
                <a16:creationId xmlns:a16="http://schemas.microsoft.com/office/drawing/2014/main" id="{204A67EF-C052-4207-AE55-5E331C721C12}"/>
              </a:ext>
            </a:extLst>
          </p:cNvPr>
          <p:cNvCxnSpPr/>
          <p:nvPr/>
        </p:nvCxnSpPr>
        <p:spPr>
          <a:xfrm>
            <a:off x="2743200" y="0"/>
            <a:ext cx="0" cy="51435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5066480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5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250"/>
                                        <p:tgtEl>
                                          <p:spTgt spid="3">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250"/>
                                        <p:tgtEl>
                                          <p:spTgt spid="3">
                                            <p:txEl>
                                              <p:pRg st="1" end="1"/>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fade">
                                      <p:cBhvr>
                                        <p:cTn id="16" dur="250"/>
                                        <p:tgtEl>
                                          <p:spTgt spid="3">
                                            <p:txEl>
                                              <p:pRg st="2" end="2"/>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25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7F5F6F7-92DD-443A-B35F-0722C488D5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4570646" cy="5143500"/>
          </a:xfrm>
          <a:prstGeom prst="rect">
            <a:avLst/>
          </a:prstGeom>
        </p:spPr>
      </p:pic>
      <p:cxnSp>
        <p:nvCxnSpPr>
          <p:cNvPr id="15" name="Straight Connector 14">
            <a:extLst>
              <a:ext uri="{FF2B5EF4-FFF2-40B4-BE49-F238E27FC236}">
                <a16:creationId xmlns:a16="http://schemas.microsoft.com/office/drawing/2014/main" id="{19941EEA-841F-4939-8FAB-656999DE2EAF}"/>
              </a:ext>
            </a:extLst>
          </p:cNvPr>
          <p:cNvCxnSpPr/>
          <p:nvPr/>
        </p:nvCxnSpPr>
        <p:spPr>
          <a:xfrm>
            <a:off x="4572000" y="0"/>
            <a:ext cx="0" cy="51435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itle 1"/>
          <p:cNvSpPr txBox="1">
            <a:spLocks/>
          </p:cNvSpPr>
          <p:nvPr/>
        </p:nvSpPr>
        <p:spPr>
          <a:xfrm>
            <a:off x="4724400" y="1389503"/>
            <a:ext cx="4267200" cy="2364494"/>
          </a:xfrm>
          <a:prstGeom prst="rect">
            <a:avLst/>
          </a:prstGeom>
          <a:effectLst/>
        </p:spPr>
        <p:txBody>
          <a:bodyPr vert="horz" lIns="91440" tIns="45720" rIns="91440" bIns="45720" rtlCol="0" anchor="ctr">
            <a:noAutofit/>
          </a:bodyPr>
          <a:lstStyle/>
          <a:p>
            <a:pPr lvl="0" defTabSz="914400">
              <a:spcBef>
                <a:spcPct val="0"/>
              </a:spcBef>
              <a:defRPr/>
            </a:pPr>
            <a:r>
              <a:rPr lang="en-US" sz="4400" spc="-40" dirty="0">
                <a:solidFill>
                  <a:srgbClr val="9CE53B"/>
                </a:solidFill>
                <a:latin typeface="Arial Black" panose="020B0A04020102020204" pitchFamily="34" charset="0"/>
                <a:ea typeface="WWF" charset="0"/>
                <a:cs typeface="WWF" charset="0"/>
              </a:rPr>
              <a:t>What can we do to reduce food waste?</a:t>
            </a:r>
            <a:endParaRPr kumimoji="0" lang="en-US" sz="4400" b="0" i="0" u="none" strike="noStrike" kern="1200" cap="none" spc="-40" normalizeH="0" noProof="0" dirty="0">
              <a:ln>
                <a:noFill/>
              </a:ln>
              <a:solidFill>
                <a:srgbClr val="9CE53B"/>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8" name="TextBox 7">
            <a:extLst>
              <a:ext uri="{FF2B5EF4-FFF2-40B4-BE49-F238E27FC236}">
                <a16:creationId xmlns:a16="http://schemas.microsoft.com/office/drawing/2014/main" id="{168C51AA-E615-4E87-A5E6-542C8EECA992}"/>
              </a:ext>
            </a:extLst>
          </p:cNvPr>
          <p:cNvSpPr txBox="1"/>
          <p:nvPr/>
        </p:nvSpPr>
        <p:spPr>
          <a:xfrm>
            <a:off x="0" y="4943445"/>
            <a:ext cx="2209800" cy="184666"/>
          </a:xfrm>
          <a:prstGeom prst="rect">
            <a:avLst/>
          </a:prstGeom>
          <a:noFill/>
        </p:spPr>
        <p:txBody>
          <a:bodyPr wrap="square" rtlCol="0">
            <a:spAutoFit/>
          </a:bodyPr>
          <a:lstStyle/>
          <a:p>
            <a:r>
              <a:rPr lang="en-US" sz="600" dirty="0">
                <a:solidFill>
                  <a:srgbClr val="F6E8CE"/>
                </a:solidFill>
                <a:latin typeface="Open Sans" panose="020B0606030504020204" pitchFamily="34" charset="0"/>
                <a:ea typeface="Open Sans" panose="020B0606030504020204" pitchFamily="34" charset="0"/>
                <a:cs typeface="Open Sans" panose="020B0606030504020204" pitchFamily="34" charset="0"/>
              </a:rPr>
              <a:t>Photo: Don Emmert_AFP_Getty Images</a:t>
            </a:r>
          </a:p>
        </p:txBody>
      </p:sp>
    </p:spTree>
    <p:extLst>
      <p:ext uri="{BB962C8B-B14F-4D97-AF65-F5344CB8AC3E}">
        <p14:creationId xmlns:p14="http://schemas.microsoft.com/office/powerpoint/2010/main" val="4651562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p:cNvSpPr/>
          <p:nvPr/>
        </p:nvSpPr>
        <p:spPr>
          <a:xfrm>
            <a:off x="1243457" y="3602082"/>
            <a:ext cx="6986143" cy="1541418"/>
          </a:xfrm>
          <a:prstGeom prst="rect">
            <a:avLst/>
          </a:prstGeom>
          <a:noFill/>
          <a:ln>
            <a:no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584CA4E-362B-403F-A26E-35EFE1532BE4}"/>
              </a:ext>
            </a:extLst>
          </p:cNvPr>
          <p:cNvSpPr>
            <a:spLocks noGrp="1"/>
          </p:cNvSpPr>
          <p:nvPr>
            <p:ph type="title"/>
          </p:nvPr>
        </p:nvSpPr>
        <p:spPr>
          <a:xfrm>
            <a:off x="533400" y="209550"/>
            <a:ext cx="8382000" cy="1196579"/>
          </a:xfrm>
        </p:spPr>
        <p:txBody>
          <a:bodyPr>
            <a:normAutofit/>
          </a:bodyPr>
          <a:lstStyle/>
          <a:p>
            <a:r>
              <a:rPr lang="en-US" sz="4800" b="0" dirty="0"/>
              <a:t>Food recovery hierarchy</a:t>
            </a:r>
          </a:p>
        </p:txBody>
      </p:sp>
      <p:sp>
        <p:nvSpPr>
          <p:cNvPr id="4" name="Content Placeholder 3">
            <a:extLst>
              <a:ext uri="{FF2B5EF4-FFF2-40B4-BE49-F238E27FC236}">
                <a16:creationId xmlns:a16="http://schemas.microsoft.com/office/drawing/2014/main" id="{2E9468CC-F32D-458B-96AD-BA5D61454102}"/>
              </a:ext>
            </a:extLst>
          </p:cNvPr>
          <p:cNvSpPr>
            <a:spLocks noGrp="1"/>
          </p:cNvSpPr>
          <p:nvPr>
            <p:ph idx="1"/>
          </p:nvPr>
        </p:nvSpPr>
        <p:spPr>
          <a:xfrm>
            <a:off x="533400" y="1543050"/>
            <a:ext cx="8382000" cy="3394472"/>
          </a:xfrm>
        </p:spPr>
        <p:txBody>
          <a:bodyPr>
            <a:normAutofit/>
          </a:bodyPr>
          <a:lstStyle/>
          <a:p>
            <a:pPr marL="400050" indent="-400050" defTabSz="914400">
              <a:spcBef>
                <a:spcPct val="0"/>
              </a:spcBef>
              <a:spcAft>
                <a:spcPts val="3000"/>
              </a:spcAft>
              <a:buFont typeface="+mj-lt"/>
              <a:buAutoNum type="arabicPeriod"/>
              <a:defRPr/>
            </a:pPr>
            <a:r>
              <a:rPr lang="en-US" sz="2800" dirty="0"/>
              <a:t>Measure and reduce food waste</a:t>
            </a:r>
          </a:p>
          <a:p>
            <a:pPr marL="400050" indent="-400050" defTabSz="914400">
              <a:spcBef>
                <a:spcPct val="0"/>
              </a:spcBef>
              <a:spcAft>
                <a:spcPts val="3000"/>
              </a:spcAft>
              <a:buFont typeface="+mj-lt"/>
              <a:buAutoNum type="arabicPeriod"/>
              <a:defRPr/>
            </a:pPr>
            <a:r>
              <a:rPr lang="en-US" sz="2800" dirty="0"/>
              <a:t>Start a share table and donate edible, uneaten food</a:t>
            </a:r>
          </a:p>
          <a:p>
            <a:pPr marL="400050" indent="-400050" defTabSz="914400">
              <a:spcBef>
                <a:spcPct val="0"/>
              </a:spcBef>
              <a:spcAft>
                <a:spcPts val="3000"/>
              </a:spcAft>
              <a:buFont typeface="+mj-lt"/>
              <a:buAutoNum type="arabicPeriod"/>
              <a:defRPr/>
            </a:pPr>
            <a:r>
              <a:rPr lang="en-US" sz="2800" dirty="0"/>
              <a:t>Avoid sending food to landfill</a:t>
            </a:r>
          </a:p>
        </p:txBody>
      </p:sp>
    </p:spTree>
    <p:extLst>
      <p:ext uri="{BB962C8B-B14F-4D97-AF65-F5344CB8AC3E}">
        <p14:creationId xmlns:p14="http://schemas.microsoft.com/office/powerpoint/2010/main" val="6680707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5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25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fade">
                                      <p:cBhvr>
                                        <p:cTn id="17" dur="25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fade">
                                      <p:cBhvr>
                                        <p:cTn id="22" dur="25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8B5C00D-BE40-48E1-937A-5FB3D93561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45096" y="0"/>
            <a:ext cx="6398904" cy="5143500"/>
          </a:xfrm>
          <a:prstGeom prst="rect">
            <a:avLst/>
          </a:prstGeom>
        </p:spPr>
      </p:pic>
      <p:cxnSp>
        <p:nvCxnSpPr>
          <p:cNvPr id="11" name="Straight Connector 10">
            <a:extLst>
              <a:ext uri="{FF2B5EF4-FFF2-40B4-BE49-F238E27FC236}">
                <a16:creationId xmlns:a16="http://schemas.microsoft.com/office/drawing/2014/main" id="{835D84D1-870B-41AF-AC55-795B4C1D35D1}"/>
              </a:ext>
            </a:extLst>
          </p:cNvPr>
          <p:cNvCxnSpPr/>
          <p:nvPr/>
        </p:nvCxnSpPr>
        <p:spPr>
          <a:xfrm>
            <a:off x="2743200" y="0"/>
            <a:ext cx="0" cy="51435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123825" y="209550"/>
            <a:ext cx="2514600" cy="2123658"/>
          </a:xfrm>
          <a:prstGeom prst="rect">
            <a:avLst/>
          </a:prstGeom>
          <a:noFill/>
          <a:effectLst/>
        </p:spPr>
        <p:txBody>
          <a:bodyPr wrap="square" rtlCol="0">
            <a:spAutoFit/>
          </a:bodyPr>
          <a:lstStyle/>
          <a:p>
            <a:pPr algn="r"/>
            <a:r>
              <a:rPr lang="en-US" sz="4400" spc="38" dirty="0">
                <a:solidFill>
                  <a:srgbClr val="9CE53B"/>
                </a:solidFill>
                <a:latin typeface="Open Sans Extrabold" panose="020B0906030804020204" pitchFamily="34" charset="0"/>
                <a:ea typeface="Open Sans Extrabold" panose="020B0906030804020204" pitchFamily="34" charset="0"/>
                <a:cs typeface="Open Sans Extrabold" panose="020B0906030804020204" pitchFamily="34" charset="0"/>
              </a:rPr>
              <a:t>Action:</a:t>
            </a:r>
          </a:p>
          <a:p>
            <a:pPr algn="r"/>
            <a:r>
              <a:rPr lang="en-US" sz="2100" spc="38" dirty="0">
                <a:solidFill>
                  <a:schemeClr val="bg1"/>
                </a:solidFill>
                <a:latin typeface="Open Sans" panose="020B0606030504020204" pitchFamily="34" charset="0"/>
                <a:ea typeface="Open Sans" panose="020B0606030504020204" pitchFamily="34" charset="0"/>
                <a:cs typeface="Open Sans" panose="020B0606030504020204" pitchFamily="34" charset="0"/>
              </a:rPr>
              <a:t>Measure and reduce wasted food at your school.</a:t>
            </a:r>
            <a:endParaRPr lang="en-US" sz="2100" spc="38" dirty="0">
              <a:solidFill>
                <a:prstClr val="white"/>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extBox 3"/>
          <p:cNvSpPr txBox="1"/>
          <p:nvPr/>
        </p:nvSpPr>
        <p:spPr>
          <a:xfrm>
            <a:off x="123825" y="3083572"/>
            <a:ext cx="2514600" cy="1850378"/>
          </a:xfrm>
          <a:prstGeom prst="rect">
            <a:avLst/>
          </a:prstGeom>
          <a:noFill/>
          <a:effectLst/>
        </p:spPr>
        <p:txBody>
          <a:bodyPr wrap="square" rtlCol="0">
            <a:spAutoFit/>
          </a:bodyPr>
          <a:lstStyle/>
          <a:p>
            <a:pPr algn="r">
              <a:lnSpc>
                <a:spcPct val="110000"/>
              </a:lnSpc>
            </a:pPr>
            <a:r>
              <a:rPr lang="en-US" sz="2100" i="1" spc="-40" dirty="0">
                <a:solidFill>
                  <a:schemeClr val="bg1"/>
                </a:solidFill>
                <a:latin typeface="Open Sans" panose="020B0606030504020204" pitchFamily="34" charset="0"/>
                <a:ea typeface="Open Sans" panose="020B0606030504020204" pitchFamily="34" charset="0"/>
                <a:cs typeface="Open Sans" panose="020B0606030504020204" pitchFamily="34" charset="0"/>
              </a:rPr>
              <a:t>What are </a:t>
            </a:r>
            <a:br>
              <a:rPr lang="en-US" sz="2100" i="1" spc="-40" dirty="0">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US" sz="2100" i="1" spc="-40" dirty="0">
                <a:solidFill>
                  <a:schemeClr val="bg1"/>
                </a:solidFill>
                <a:latin typeface="Open Sans" panose="020B0606030504020204" pitchFamily="34" charset="0"/>
                <a:ea typeface="Open Sans" panose="020B0606030504020204" pitchFamily="34" charset="0"/>
                <a:cs typeface="Open Sans" panose="020B0606030504020204" pitchFamily="34" charset="0"/>
              </a:rPr>
              <a:t>some ideas for preventing food waste from happening?</a:t>
            </a:r>
            <a:endParaRPr lang="en-US" sz="2100" i="1" spc="-40" dirty="0">
              <a:solidFill>
                <a:prstClr val="white"/>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8" name="Smiling panda">
            <a:extLst>
              <a:ext uri="{FF2B5EF4-FFF2-40B4-BE49-F238E27FC236}">
                <a16:creationId xmlns:a16="http://schemas.microsoft.com/office/drawing/2014/main" id="{34E65BC7-1F0F-412D-8528-4076E68E42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601" y="2276782"/>
            <a:ext cx="1219200" cy="1209368"/>
          </a:xfrm>
          <a:prstGeom prst="rect">
            <a:avLst/>
          </a:prstGeom>
          <a:effectLst>
            <a:outerShdw blurRad="88900" dist="88900" dir="2700000" algn="tl" rotWithShape="0">
              <a:prstClr val="black">
                <a:alpha val="40000"/>
              </a:prstClr>
            </a:outerShdw>
          </a:effectLst>
        </p:spPr>
      </p:pic>
    </p:spTree>
    <p:extLst>
      <p:ext uri="{BB962C8B-B14F-4D97-AF65-F5344CB8AC3E}">
        <p14:creationId xmlns:p14="http://schemas.microsoft.com/office/powerpoint/2010/main" val="42476614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25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250"/>
                                        <p:tgtEl>
                                          <p:spTgt spid="4"/>
                                        </p:tgtEl>
                                      </p:cBhvr>
                                    </p:animEffect>
                                  </p:childTnLst>
                                </p:cTn>
                              </p:par>
                              <p:par>
                                <p:cTn id="13" presetID="10"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2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69E5DD2-E98E-4ECC-A7A8-92F5F17B23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51190" y="0"/>
            <a:ext cx="6392810" cy="5143500"/>
          </a:xfrm>
          <a:prstGeom prst="rect">
            <a:avLst/>
          </a:prstGeom>
        </p:spPr>
      </p:pic>
      <p:cxnSp>
        <p:nvCxnSpPr>
          <p:cNvPr id="33" name="Straight Connector 32">
            <a:extLst>
              <a:ext uri="{FF2B5EF4-FFF2-40B4-BE49-F238E27FC236}">
                <a16:creationId xmlns:a16="http://schemas.microsoft.com/office/drawing/2014/main" id="{80AB5D5D-474E-450C-990F-9A6AF69D9871}"/>
              </a:ext>
            </a:extLst>
          </p:cNvPr>
          <p:cNvCxnSpPr/>
          <p:nvPr/>
        </p:nvCxnSpPr>
        <p:spPr>
          <a:xfrm>
            <a:off x="2743200" y="0"/>
            <a:ext cx="0" cy="51435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289EDB06-0081-4F33-8B13-83091FF86B3A}"/>
              </a:ext>
            </a:extLst>
          </p:cNvPr>
          <p:cNvSpPr txBox="1"/>
          <p:nvPr/>
        </p:nvSpPr>
        <p:spPr>
          <a:xfrm>
            <a:off x="47625" y="209550"/>
            <a:ext cx="2590800" cy="1877437"/>
          </a:xfrm>
          <a:prstGeom prst="rect">
            <a:avLst/>
          </a:prstGeom>
          <a:noFill/>
          <a:effectLst/>
        </p:spPr>
        <p:txBody>
          <a:bodyPr wrap="square" rtlCol="0">
            <a:spAutoFit/>
          </a:bodyPr>
          <a:lstStyle/>
          <a:p>
            <a:pPr algn="r"/>
            <a:r>
              <a:rPr lang="en-US" sz="4400" spc="38" dirty="0">
                <a:solidFill>
                  <a:srgbClr val="9CE53B"/>
                </a:solidFill>
                <a:latin typeface="Open Sans Extrabold" panose="020B0906030804020204" pitchFamily="34" charset="0"/>
                <a:ea typeface="Open Sans Extrabold" panose="020B0906030804020204" pitchFamily="34" charset="0"/>
                <a:cs typeface="Open Sans Extrabold" panose="020B0906030804020204" pitchFamily="34" charset="0"/>
              </a:rPr>
              <a:t>Action:</a:t>
            </a:r>
          </a:p>
          <a:p>
            <a:pPr algn="r"/>
            <a:r>
              <a:rPr lang="en-US" sz="2400" spc="38" dirty="0">
                <a:solidFill>
                  <a:schemeClr val="bg1"/>
                </a:solidFill>
                <a:latin typeface="Open Sans" panose="020B0606030504020204" pitchFamily="34" charset="0"/>
                <a:ea typeface="Open Sans" panose="020B0606030504020204" pitchFamily="34" charset="0"/>
                <a:cs typeface="Open Sans" panose="020B0606030504020204" pitchFamily="34" charset="0"/>
              </a:rPr>
              <a:t>Start a </a:t>
            </a:r>
            <a:br>
              <a:rPr lang="en-US" sz="2400" spc="38" dirty="0">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US" sz="2400" spc="38" dirty="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rPr>
              <a:t>food rescue </a:t>
            </a:r>
            <a:r>
              <a:rPr lang="en-US" sz="2400" spc="38" dirty="0">
                <a:solidFill>
                  <a:schemeClr val="bg1"/>
                </a:solidFill>
                <a:latin typeface="Open Sans" panose="020B0606030504020204" pitchFamily="34" charset="0"/>
                <a:ea typeface="Open Sans" panose="020B0606030504020204" pitchFamily="34" charset="0"/>
                <a:cs typeface="Open Sans" panose="020B0606030504020204" pitchFamily="34" charset="0"/>
              </a:rPr>
              <a:t>program.</a:t>
            </a:r>
            <a:endParaRPr lang="en-US" sz="2400" spc="38" dirty="0">
              <a:solidFill>
                <a:prstClr val="white"/>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a:extLst>
              <a:ext uri="{FF2B5EF4-FFF2-40B4-BE49-F238E27FC236}">
                <a16:creationId xmlns:a16="http://schemas.microsoft.com/office/drawing/2014/main" id="{EEF89E4F-C338-439C-A16C-B4BC507907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37978" y="423986"/>
            <a:ext cx="4419235" cy="603454"/>
          </a:xfrm>
          <a:prstGeom prst="rect">
            <a:avLst/>
          </a:prstGeom>
          <a:effectLst>
            <a:outerShdw blurRad="76200" dist="76200" dir="2700000" algn="tl" rotWithShape="0">
              <a:prstClr val="black">
                <a:alpha val="40000"/>
              </a:prstClr>
            </a:outerShdw>
          </a:effectLst>
        </p:spPr>
      </p:pic>
      <p:pic>
        <p:nvPicPr>
          <p:cNvPr id="12" name="Picture 11">
            <a:extLst>
              <a:ext uri="{FF2B5EF4-FFF2-40B4-BE49-F238E27FC236}">
                <a16:creationId xmlns:a16="http://schemas.microsoft.com/office/drawing/2014/main" id="{DC971BE2-A36C-47C4-8F3D-62800030676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64623" y="1276350"/>
            <a:ext cx="1674892" cy="1143000"/>
          </a:xfrm>
          <a:prstGeom prst="rect">
            <a:avLst/>
          </a:prstGeom>
          <a:effectLst>
            <a:outerShdw blurRad="76200" dist="76200" dir="2700000" algn="tl" rotWithShape="0">
              <a:prstClr val="black">
                <a:alpha val="40000"/>
              </a:prstClr>
            </a:outerShdw>
          </a:effectLst>
        </p:spPr>
      </p:pic>
      <p:pic>
        <p:nvPicPr>
          <p:cNvPr id="15" name="Picture 14">
            <a:extLst>
              <a:ext uri="{FF2B5EF4-FFF2-40B4-BE49-F238E27FC236}">
                <a16:creationId xmlns:a16="http://schemas.microsoft.com/office/drawing/2014/main" id="{E7389FE7-0736-4B32-8432-AB6993C7D2C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72200" y="1427612"/>
            <a:ext cx="2255608" cy="1008719"/>
          </a:xfrm>
          <a:prstGeom prst="rect">
            <a:avLst/>
          </a:prstGeom>
          <a:effectLst>
            <a:outerShdw blurRad="76200" dist="76200" dir="2700000" algn="tl" rotWithShape="0">
              <a:prstClr val="black">
                <a:alpha val="40000"/>
              </a:prstClr>
            </a:outerShdw>
          </a:effectLst>
        </p:spPr>
      </p:pic>
      <p:grpSp>
        <p:nvGrpSpPr>
          <p:cNvPr id="26" name="Group 25">
            <a:extLst>
              <a:ext uri="{FF2B5EF4-FFF2-40B4-BE49-F238E27FC236}">
                <a16:creationId xmlns:a16="http://schemas.microsoft.com/office/drawing/2014/main" id="{74465A6C-C3AF-4F95-8FAA-40E7EBB6BE1A}"/>
              </a:ext>
            </a:extLst>
          </p:cNvPr>
          <p:cNvGrpSpPr/>
          <p:nvPr/>
        </p:nvGrpSpPr>
        <p:grpSpPr>
          <a:xfrm>
            <a:off x="2957959" y="2876550"/>
            <a:ext cx="5979271" cy="1886019"/>
            <a:chOff x="2957959" y="2965215"/>
            <a:chExt cx="5979271" cy="1886019"/>
          </a:xfrm>
        </p:grpSpPr>
        <p:sp>
          <p:nvSpPr>
            <p:cNvPr id="23" name="Rectangle 22">
              <a:extLst>
                <a:ext uri="{FF2B5EF4-FFF2-40B4-BE49-F238E27FC236}">
                  <a16:creationId xmlns:a16="http://schemas.microsoft.com/office/drawing/2014/main" id="{E457ED04-C7D5-45B0-AB7E-4007A7D0DC3A}"/>
                </a:ext>
              </a:extLst>
            </p:cNvPr>
            <p:cNvSpPr/>
            <p:nvPr/>
          </p:nvSpPr>
          <p:spPr>
            <a:xfrm>
              <a:off x="3296694" y="2965215"/>
              <a:ext cx="5301801" cy="1295400"/>
            </a:xfrm>
            <a:prstGeom prst="rect">
              <a:avLst/>
            </a:prstGeom>
            <a:gradFill flip="none" rotWithShape="1">
              <a:gsLst>
                <a:gs pos="0">
                  <a:srgbClr val="5651BE"/>
                </a:gs>
                <a:gs pos="100000">
                  <a:srgbClr val="5651BE">
                    <a:alpha val="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2FA760B2-7D73-4CB5-A4E1-F05D986250E0}"/>
                </a:ext>
              </a:extLst>
            </p:cNvPr>
            <p:cNvGrpSpPr/>
            <p:nvPr/>
          </p:nvGrpSpPr>
          <p:grpSpPr>
            <a:xfrm>
              <a:off x="2957959" y="3436602"/>
              <a:ext cx="5979271" cy="1414632"/>
              <a:chOff x="2957959" y="3436602"/>
              <a:chExt cx="5979271" cy="1414632"/>
            </a:xfrm>
          </p:grpSpPr>
          <p:pic>
            <p:nvPicPr>
              <p:cNvPr id="17" name="Picture 16">
                <a:extLst>
                  <a:ext uri="{FF2B5EF4-FFF2-40B4-BE49-F238E27FC236}">
                    <a16:creationId xmlns:a16="http://schemas.microsoft.com/office/drawing/2014/main" id="{DFB2EE1D-41BA-4336-8E00-0D935383147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004507" y="3436602"/>
                <a:ext cx="1886176" cy="1414632"/>
              </a:xfrm>
              <a:prstGeom prst="rect">
                <a:avLst/>
              </a:prstGeom>
              <a:noFill/>
              <a:ln w="19050">
                <a:solidFill>
                  <a:schemeClr val="bg1"/>
                </a:solidFill>
              </a:ln>
            </p:spPr>
          </p:pic>
          <p:pic>
            <p:nvPicPr>
              <p:cNvPr id="19" name="Picture 18">
                <a:extLst>
                  <a:ext uri="{FF2B5EF4-FFF2-40B4-BE49-F238E27FC236}">
                    <a16:creationId xmlns:a16="http://schemas.microsoft.com/office/drawing/2014/main" id="{9E27853A-CFE2-4531-B587-E14647281D8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051054" y="3436602"/>
                <a:ext cx="1886176" cy="1414632"/>
              </a:xfrm>
              <a:prstGeom prst="rect">
                <a:avLst/>
              </a:prstGeom>
              <a:noFill/>
              <a:ln w="19050">
                <a:solidFill>
                  <a:schemeClr val="bg1"/>
                </a:solidFill>
              </a:ln>
            </p:spPr>
          </p:pic>
          <p:pic>
            <p:nvPicPr>
              <p:cNvPr id="21" name="Picture 20">
                <a:extLst>
                  <a:ext uri="{FF2B5EF4-FFF2-40B4-BE49-F238E27FC236}">
                    <a16:creationId xmlns:a16="http://schemas.microsoft.com/office/drawing/2014/main" id="{F42BA70D-A286-487E-A9D1-7EE9E01B981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957959" y="3436602"/>
                <a:ext cx="1886176" cy="1414632"/>
              </a:xfrm>
              <a:prstGeom prst="rect">
                <a:avLst/>
              </a:prstGeom>
              <a:noFill/>
              <a:ln w="19050">
                <a:solidFill>
                  <a:schemeClr val="bg1"/>
                </a:solidFill>
              </a:ln>
            </p:spPr>
          </p:pic>
        </p:grpSp>
        <p:sp>
          <p:nvSpPr>
            <p:cNvPr id="25" name="TextBox 24">
              <a:extLst>
                <a:ext uri="{FF2B5EF4-FFF2-40B4-BE49-F238E27FC236}">
                  <a16:creationId xmlns:a16="http://schemas.microsoft.com/office/drawing/2014/main" id="{F31F5B87-5FD7-4A66-BEAF-747699A010A1}"/>
                </a:ext>
              </a:extLst>
            </p:cNvPr>
            <p:cNvSpPr txBox="1"/>
            <p:nvPr/>
          </p:nvSpPr>
          <p:spPr>
            <a:xfrm>
              <a:off x="4419599" y="3030093"/>
              <a:ext cx="3055990" cy="341632"/>
            </a:xfrm>
            <a:prstGeom prst="rect">
              <a:avLst/>
            </a:prstGeom>
            <a:noFill/>
          </p:spPr>
          <p:txBody>
            <a:bodyPr wrap="square" rtlCol="0">
              <a:spAutoFit/>
            </a:bodyPr>
            <a:lstStyle/>
            <a:p>
              <a:pPr algn="ctr"/>
              <a:r>
                <a:rPr lang="en-US" sz="1600" dirty="0">
                  <a:solidFill>
                    <a:schemeClr val="bg1"/>
                  </a:solidFill>
                </a:rPr>
                <a:t>FOOD RESCUE EXAMPLES</a:t>
              </a:r>
            </a:p>
          </p:txBody>
        </p:sp>
      </p:grpSp>
      <p:sp>
        <p:nvSpPr>
          <p:cNvPr id="34" name="TextBox 33">
            <a:extLst>
              <a:ext uri="{FF2B5EF4-FFF2-40B4-BE49-F238E27FC236}">
                <a16:creationId xmlns:a16="http://schemas.microsoft.com/office/drawing/2014/main" id="{75B512F1-CFEB-4198-9240-D00E7DC4520E}"/>
              </a:ext>
            </a:extLst>
          </p:cNvPr>
          <p:cNvSpPr txBox="1"/>
          <p:nvPr/>
        </p:nvSpPr>
        <p:spPr>
          <a:xfrm>
            <a:off x="123825" y="3401691"/>
            <a:ext cx="2514600" cy="1209562"/>
          </a:xfrm>
          <a:prstGeom prst="rect">
            <a:avLst/>
          </a:prstGeom>
          <a:noFill/>
          <a:effectLst/>
        </p:spPr>
        <p:txBody>
          <a:bodyPr wrap="square" rtlCol="0">
            <a:spAutoFit/>
          </a:bodyPr>
          <a:lstStyle/>
          <a:p>
            <a:pPr algn="r">
              <a:lnSpc>
                <a:spcPct val="110000"/>
              </a:lnSpc>
              <a:spcAft>
                <a:spcPts val="600"/>
              </a:spcAft>
            </a:pPr>
            <a:r>
              <a:rPr lang="en-US" sz="2200" i="1" spc="-40" dirty="0">
                <a:solidFill>
                  <a:schemeClr val="bg1"/>
                </a:solidFill>
                <a:latin typeface="Open Sans" panose="020B0606030504020204" pitchFamily="34" charset="0"/>
                <a:ea typeface="Open Sans" panose="020B0606030504020204" pitchFamily="34" charset="0"/>
                <a:cs typeface="Open Sans" panose="020B0606030504020204" pitchFamily="34" charset="0"/>
              </a:rPr>
              <a:t>What can </a:t>
            </a:r>
            <a:br>
              <a:rPr lang="en-US" sz="2200" i="1" spc="-40" dirty="0">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US" sz="2200" i="1" spc="-40" dirty="0">
                <a:solidFill>
                  <a:schemeClr val="bg1"/>
                </a:solidFill>
                <a:latin typeface="Open Sans" panose="020B0606030504020204" pitchFamily="34" charset="0"/>
                <a:ea typeface="Open Sans" panose="020B0606030504020204" pitchFamily="34" charset="0"/>
                <a:cs typeface="Open Sans" panose="020B0606030504020204" pitchFamily="34" charset="0"/>
              </a:rPr>
              <a:t>we do with the </a:t>
            </a:r>
            <a:br>
              <a:rPr lang="en-US" sz="2200" i="1" spc="-40" dirty="0">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US" sz="2200" i="1" spc="-40" dirty="0">
                <a:solidFill>
                  <a:schemeClr val="bg1"/>
                </a:solidFill>
                <a:latin typeface="Open Sans" panose="020B0606030504020204" pitchFamily="34" charset="0"/>
                <a:ea typeface="Open Sans" panose="020B0606030504020204" pitchFamily="34" charset="0"/>
                <a:cs typeface="Open Sans" panose="020B0606030504020204" pitchFamily="34" charset="0"/>
              </a:rPr>
              <a:t>rescued food?</a:t>
            </a:r>
            <a:endParaRPr lang="en-US" sz="2200" i="1" spc="-40" dirty="0">
              <a:solidFill>
                <a:prstClr val="white"/>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7" name="Smiling panda">
            <a:extLst>
              <a:ext uri="{FF2B5EF4-FFF2-40B4-BE49-F238E27FC236}">
                <a16:creationId xmlns:a16="http://schemas.microsoft.com/office/drawing/2014/main" id="{070E44D4-244A-4719-88C2-59059EB5378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28601" y="2505382"/>
            <a:ext cx="1219200" cy="1209368"/>
          </a:xfrm>
          <a:prstGeom prst="rect">
            <a:avLst/>
          </a:prstGeom>
          <a:effectLst>
            <a:outerShdw blurRad="88900" dist="88900" dir="2700000" algn="tl" rotWithShape="0">
              <a:prstClr val="black">
                <a:alpha val="40000"/>
              </a:prstClr>
            </a:outerShdw>
          </a:effectLst>
        </p:spPr>
      </p:pic>
    </p:spTree>
    <p:extLst>
      <p:ext uri="{BB962C8B-B14F-4D97-AF65-F5344CB8AC3E}">
        <p14:creationId xmlns:p14="http://schemas.microsoft.com/office/powerpoint/2010/main" val="19309378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5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250"/>
                                        <p:tgtEl>
                                          <p:spTgt spid="34"/>
                                        </p:tgtEl>
                                      </p:cBhvr>
                                    </p:animEffect>
                                  </p:childTnLst>
                                </p:cTn>
                              </p:par>
                              <p:par>
                                <p:cTn id="13" presetID="10" presetClass="entr" presetSubtype="0" fill="hold" nodeType="with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fade">
                                      <p:cBhvr>
                                        <p:cTn id="15" dur="25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C5D669AA-DA87-464B-B640-379558EF67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45096" y="0"/>
            <a:ext cx="6398904" cy="5143500"/>
          </a:xfrm>
          <a:prstGeom prst="rect">
            <a:avLst/>
          </a:prstGeom>
        </p:spPr>
      </p:pic>
      <p:cxnSp>
        <p:nvCxnSpPr>
          <p:cNvPr id="7" name="Straight Connector 6">
            <a:extLst>
              <a:ext uri="{FF2B5EF4-FFF2-40B4-BE49-F238E27FC236}">
                <a16:creationId xmlns:a16="http://schemas.microsoft.com/office/drawing/2014/main" id="{DE5E40AC-9035-4752-8323-0BE63D367AB5}"/>
              </a:ext>
            </a:extLst>
          </p:cNvPr>
          <p:cNvCxnSpPr/>
          <p:nvPr/>
        </p:nvCxnSpPr>
        <p:spPr>
          <a:xfrm>
            <a:off x="2743200" y="0"/>
            <a:ext cx="0" cy="51435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38332272-838D-4170-9752-279565F9D250}"/>
              </a:ext>
            </a:extLst>
          </p:cNvPr>
          <p:cNvSpPr txBox="1"/>
          <p:nvPr/>
        </p:nvSpPr>
        <p:spPr>
          <a:xfrm>
            <a:off x="123825" y="209550"/>
            <a:ext cx="2514600" cy="1785104"/>
          </a:xfrm>
          <a:prstGeom prst="rect">
            <a:avLst/>
          </a:prstGeom>
          <a:noFill/>
          <a:effectLst/>
        </p:spPr>
        <p:txBody>
          <a:bodyPr wrap="square" rtlCol="0">
            <a:spAutoFit/>
          </a:bodyPr>
          <a:lstStyle/>
          <a:p>
            <a:pPr algn="r"/>
            <a:r>
              <a:rPr lang="en-US" sz="4400" spc="38" dirty="0">
                <a:solidFill>
                  <a:srgbClr val="9CE53B"/>
                </a:solidFill>
                <a:latin typeface="Open Sans Extrabold" panose="020B0906030804020204" pitchFamily="34" charset="0"/>
                <a:ea typeface="Open Sans Extrabold" panose="020B0906030804020204" pitchFamily="34" charset="0"/>
                <a:cs typeface="Open Sans Extrabold" panose="020B0906030804020204" pitchFamily="34" charset="0"/>
              </a:rPr>
              <a:t>Action:</a:t>
            </a:r>
          </a:p>
          <a:p>
            <a:pPr algn="r"/>
            <a:r>
              <a:rPr lang="en-US" sz="2200" spc="38" dirty="0">
                <a:solidFill>
                  <a:schemeClr val="bg1"/>
                </a:solidFill>
                <a:latin typeface="Open Sans" panose="020B0606030504020204" pitchFamily="34" charset="0"/>
                <a:ea typeface="Open Sans" panose="020B0606030504020204" pitchFamily="34" charset="0"/>
                <a:cs typeface="Open Sans" panose="020B0606030504020204" pitchFamily="34" charset="0"/>
              </a:rPr>
              <a:t>Avoid sending food waste to landfills.</a:t>
            </a:r>
            <a:endParaRPr lang="en-US" sz="2200" spc="38" dirty="0">
              <a:solidFill>
                <a:prstClr val="white"/>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C7328CC6-220A-492B-845D-BC5D60E9C57D}"/>
              </a:ext>
            </a:extLst>
          </p:cNvPr>
          <p:cNvSpPr txBox="1"/>
          <p:nvPr/>
        </p:nvSpPr>
        <p:spPr>
          <a:xfrm>
            <a:off x="123825" y="3400425"/>
            <a:ext cx="2514600" cy="1561710"/>
          </a:xfrm>
          <a:prstGeom prst="rect">
            <a:avLst/>
          </a:prstGeom>
          <a:noFill/>
          <a:effectLst/>
        </p:spPr>
        <p:txBody>
          <a:bodyPr wrap="square" rtlCol="0">
            <a:spAutoFit/>
          </a:bodyPr>
          <a:lstStyle/>
          <a:p>
            <a:pPr algn="r">
              <a:lnSpc>
                <a:spcPct val="110000"/>
              </a:lnSpc>
              <a:spcAft>
                <a:spcPts val="600"/>
              </a:spcAft>
            </a:pPr>
            <a:r>
              <a:rPr lang="en-US" sz="2200" i="1" spc="-40" dirty="0">
                <a:solidFill>
                  <a:schemeClr val="bg1"/>
                </a:solidFill>
                <a:latin typeface="Open Sans" panose="020B0606030504020204" pitchFamily="34" charset="0"/>
                <a:ea typeface="Open Sans" panose="020B0606030504020204" pitchFamily="34" charset="0"/>
                <a:cs typeface="Open Sans" panose="020B0606030504020204" pitchFamily="34" charset="0"/>
              </a:rPr>
              <a:t>What can </a:t>
            </a:r>
            <a:br>
              <a:rPr lang="en-US" sz="2200" i="1" spc="-40" dirty="0">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US" sz="2200" i="1" spc="-40" dirty="0">
                <a:solidFill>
                  <a:schemeClr val="bg1"/>
                </a:solidFill>
                <a:latin typeface="Open Sans" panose="020B0606030504020204" pitchFamily="34" charset="0"/>
                <a:ea typeface="Open Sans" panose="020B0606030504020204" pitchFamily="34" charset="0"/>
                <a:cs typeface="Open Sans" panose="020B0606030504020204" pitchFamily="34" charset="0"/>
              </a:rPr>
              <a:t>we do to avoid sending food to landfills?</a:t>
            </a:r>
            <a:endParaRPr lang="en-US" sz="2200" i="1" spc="-40" dirty="0">
              <a:solidFill>
                <a:prstClr val="white"/>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4" name="Smiling panda">
            <a:extLst>
              <a:ext uri="{FF2B5EF4-FFF2-40B4-BE49-F238E27FC236}">
                <a16:creationId xmlns:a16="http://schemas.microsoft.com/office/drawing/2014/main" id="{DCAA24F2-0F99-477E-9CF2-BC0FB40882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601" y="2505382"/>
            <a:ext cx="1219200" cy="1209368"/>
          </a:xfrm>
          <a:prstGeom prst="rect">
            <a:avLst/>
          </a:prstGeom>
          <a:effectLst>
            <a:outerShdw blurRad="88900" dist="88900" dir="2700000" algn="tl" rotWithShape="0">
              <a:prstClr val="black">
                <a:alpha val="40000"/>
              </a:prstClr>
            </a:outerShdw>
          </a:effectLst>
        </p:spPr>
      </p:pic>
    </p:spTree>
    <p:extLst>
      <p:ext uri="{BB962C8B-B14F-4D97-AF65-F5344CB8AC3E}">
        <p14:creationId xmlns:p14="http://schemas.microsoft.com/office/powerpoint/2010/main" val="6779401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5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250"/>
                                        <p:tgtEl>
                                          <p:spTgt spid="9"/>
                                        </p:tgtEl>
                                      </p:cBhvr>
                                    </p:animEffect>
                                  </p:childTnLst>
                                </p:cTn>
                              </p:par>
                              <p:par>
                                <p:cTn id="13" presetID="10"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2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B9183D1-7EBE-4243-8388-9F0CFB0A9CBC}"/>
              </a:ext>
            </a:extLst>
          </p:cNvPr>
          <p:cNvPicPr>
            <a:picLocks noChangeAspect="1"/>
          </p:cNvPicPr>
          <p:nvPr/>
        </p:nvPicPr>
        <p:blipFill rotWithShape="1">
          <a:blip r:embed="rId3">
            <a:extLst>
              <a:ext uri="{28A0092B-C50C-407E-A947-70E740481C1C}">
                <a14:useLocalDpi xmlns:a14="http://schemas.microsoft.com/office/drawing/2010/main" val="0"/>
              </a:ext>
            </a:extLst>
          </a:blip>
          <a:srcRect l="3704"/>
          <a:stretch/>
        </p:blipFill>
        <p:spPr>
          <a:xfrm>
            <a:off x="0" y="0"/>
            <a:ext cx="4572000" cy="5143500"/>
          </a:xfrm>
          <a:prstGeom prst="rect">
            <a:avLst/>
          </a:prstGeom>
        </p:spPr>
      </p:pic>
      <p:cxnSp>
        <p:nvCxnSpPr>
          <p:cNvPr id="7" name="Straight Connector 6">
            <a:extLst>
              <a:ext uri="{FF2B5EF4-FFF2-40B4-BE49-F238E27FC236}">
                <a16:creationId xmlns:a16="http://schemas.microsoft.com/office/drawing/2014/main" id="{0DDDF96D-EAAE-4DA6-87BD-59CA3F8C74B9}"/>
              </a:ext>
            </a:extLst>
          </p:cNvPr>
          <p:cNvCxnSpPr/>
          <p:nvPr/>
        </p:nvCxnSpPr>
        <p:spPr>
          <a:xfrm>
            <a:off x="4572000" y="0"/>
            <a:ext cx="0" cy="51435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4724400" y="432667"/>
            <a:ext cx="4191000" cy="4301242"/>
          </a:xfrm>
          <a:prstGeom prst="rect">
            <a:avLst/>
          </a:prstGeom>
          <a:noFill/>
        </p:spPr>
        <p:txBody>
          <a:bodyPr wrap="square" rtlCol="0">
            <a:spAutoFit/>
          </a:bodyPr>
          <a:lstStyle/>
          <a:p>
            <a:pPr marL="457200" indent="-457200">
              <a:lnSpc>
                <a:spcPct val="110000"/>
              </a:lnSpc>
              <a:spcAft>
                <a:spcPts val="3000"/>
              </a:spcAft>
              <a:buClr>
                <a:srgbClr val="9CE53B"/>
              </a:buClr>
              <a:buSzPct val="125000"/>
              <a:buFont typeface="Wingdings" charset="2"/>
              <a:buChar char="ü"/>
            </a:pPr>
            <a:r>
              <a:rPr lang="en-US" sz="2600" dirty="0">
                <a:solidFill>
                  <a:schemeClr val="bg1"/>
                </a:solidFill>
                <a:latin typeface="Open Sans" panose="020B0606030504020204" pitchFamily="34" charset="0"/>
                <a:ea typeface="Open Sans" panose="020B0606030504020204" pitchFamily="34" charset="0"/>
                <a:cs typeface="Open Sans" panose="020B0606030504020204" pitchFamily="34" charset="0"/>
              </a:rPr>
              <a:t>Become a </a:t>
            </a:r>
            <a:br>
              <a:rPr lang="en-US" sz="2600" dirty="0">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US" sz="2600" dirty="0">
                <a:solidFill>
                  <a:srgbClr val="9CE53B"/>
                </a:solidFill>
                <a:latin typeface="Open Sans Extrabold" panose="020B0906030804020204" pitchFamily="34" charset="0"/>
                <a:ea typeface="Open Sans Extrabold" panose="020B0906030804020204" pitchFamily="34" charset="0"/>
                <a:cs typeface="Open Sans Extrabold" panose="020B0906030804020204" pitchFamily="34" charset="0"/>
              </a:rPr>
              <a:t>Food Waste Warrior!</a:t>
            </a:r>
          </a:p>
          <a:p>
            <a:pPr marL="457200" indent="-457200">
              <a:lnSpc>
                <a:spcPct val="110000"/>
              </a:lnSpc>
              <a:spcAft>
                <a:spcPts val="3000"/>
              </a:spcAft>
              <a:buClr>
                <a:srgbClr val="9CE53B"/>
              </a:buClr>
              <a:buSzPct val="125000"/>
              <a:buFont typeface="Wingdings" charset="2"/>
              <a:buChar char="ü"/>
            </a:pPr>
            <a:r>
              <a:rPr lang="en-US" sz="2600" dirty="0">
                <a:solidFill>
                  <a:schemeClr val="bg1"/>
                </a:solidFill>
                <a:latin typeface="Open Sans" panose="020B0606030504020204" pitchFamily="34" charset="0"/>
                <a:ea typeface="Open Sans" panose="020B0606030504020204" pitchFamily="34" charset="0"/>
                <a:cs typeface="Open Sans" panose="020B0606030504020204" pitchFamily="34" charset="0"/>
              </a:rPr>
              <a:t>Celebrate and appreciate food</a:t>
            </a:r>
          </a:p>
          <a:p>
            <a:pPr marL="457200" indent="-457200">
              <a:lnSpc>
                <a:spcPct val="110000"/>
              </a:lnSpc>
              <a:spcAft>
                <a:spcPts val="3000"/>
              </a:spcAft>
              <a:buClr>
                <a:srgbClr val="9CE53B"/>
              </a:buClr>
              <a:buSzPct val="125000"/>
              <a:buFont typeface="Wingdings" charset="2"/>
              <a:buChar char="ü"/>
            </a:pPr>
            <a:r>
              <a:rPr lang="en-US" sz="2600" dirty="0">
                <a:solidFill>
                  <a:schemeClr val="bg1"/>
                </a:solidFill>
                <a:latin typeface="Open Sans" panose="020B0606030504020204" pitchFamily="34" charset="0"/>
                <a:ea typeface="Open Sans" panose="020B0606030504020204" pitchFamily="34" charset="0"/>
                <a:cs typeface="Open Sans" panose="020B0606030504020204" pitchFamily="34" charset="0"/>
              </a:rPr>
              <a:t>Reduce waste</a:t>
            </a:r>
          </a:p>
          <a:p>
            <a:pPr marL="457200" indent="-457200">
              <a:lnSpc>
                <a:spcPct val="110000"/>
              </a:lnSpc>
              <a:spcAft>
                <a:spcPts val="3000"/>
              </a:spcAft>
              <a:buClr>
                <a:srgbClr val="9CE53B"/>
              </a:buClr>
              <a:buSzPct val="125000"/>
              <a:buFont typeface="Wingdings" charset="2"/>
              <a:buChar char="ü"/>
            </a:pPr>
            <a:r>
              <a:rPr lang="en-US" sz="2600"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Wingdings"/>
              </a:rPr>
              <a:t>Take and eat only what your body needs. </a:t>
            </a:r>
            <a:endParaRPr lang="en-US" sz="2600" dirty="0">
              <a:latin typeface="Open Sans" panose="020B0606030504020204" pitchFamily="34" charset="0"/>
              <a:ea typeface="Open Sans" panose="020B0606030504020204" pitchFamily="34" charset="0"/>
              <a:cs typeface="Open Sans" panose="020B0606030504020204" pitchFamily="34" charset="0"/>
              <a:sym typeface="Wingdings"/>
            </a:endParaRPr>
          </a:p>
        </p:txBody>
      </p:sp>
    </p:spTree>
    <p:extLst>
      <p:ext uri="{BB962C8B-B14F-4D97-AF65-F5344CB8AC3E}">
        <p14:creationId xmlns:p14="http://schemas.microsoft.com/office/powerpoint/2010/main" val="278134890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BC59F2F-AF0B-4D10-A29F-5B374317D1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41738" cy="5143500"/>
          </a:xfrm>
          <a:prstGeom prst="rect">
            <a:avLst/>
          </a:prstGeom>
        </p:spPr>
      </p:pic>
      <p:cxnSp>
        <p:nvCxnSpPr>
          <p:cNvPr id="10" name="Straight Connector 9">
            <a:extLst>
              <a:ext uri="{FF2B5EF4-FFF2-40B4-BE49-F238E27FC236}">
                <a16:creationId xmlns:a16="http://schemas.microsoft.com/office/drawing/2014/main" id="{3B8D9A57-E3BD-4925-8245-98F538CC9A04}"/>
              </a:ext>
            </a:extLst>
          </p:cNvPr>
          <p:cNvCxnSpPr/>
          <p:nvPr/>
        </p:nvCxnSpPr>
        <p:spPr>
          <a:xfrm>
            <a:off x="2743200" y="0"/>
            <a:ext cx="0" cy="51435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7" name="Smiling panda">
            <a:extLst>
              <a:ext uri="{FF2B5EF4-FFF2-40B4-BE49-F238E27FC236}">
                <a16:creationId xmlns:a16="http://schemas.microsoft.com/office/drawing/2014/main" id="{A26916B5-40B9-45C7-BEA5-0DE15C3A56A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96200" y="196761"/>
            <a:ext cx="1219200" cy="1209368"/>
          </a:xfrm>
          <a:prstGeom prst="rect">
            <a:avLst/>
          </a:prstGeom>
          <a:effectLst>
            <a:outerShdw blurRad="88900" dist="88900" dir="2700000" algn="tl" rotWithShape="0">
              <a:prstClr val="black">
                <a:alpha val="40000"/>
              </a:prstClr>
            </a:outerShdw>
          </a:effectLst>
        </p:spPr>
      </p:pic>
      <p:sp>
        <p:nvSpPr>
          <p:cNvPr id="6" name="Title 5">
            <a:extLst>
              <a:ext uri="{FF2B5EF4-FFF2-40B4-BE49-F238E27FC236}">
                <a16:creationId xmlns:a16="http://schemas.microsoft.com/office/drawing/2014/main" id="{DAB95FE8-BD77-43D3-A9BE-329855464E17}"/>
              </a:ext>
            </a:extLst>
          </p:cNvPr>
          <p:cNvSpPr>
            <a:spLocks noGrp="1"/>
          </p:cNvSpPr>
          <p:nvPr>
            <p:ph type="title"/>
          </p:nvPr>
        </p:nvSpPr>
        <p:spPr/>
        <p:txBody>
          <a:bodyPr anchor="ctr">
            <a:normAutofit/>
          </a:bodyPr>
          <a:lstStyle/>
          <a:p>
            <a:r>
              <a:rPr lang="en-US" sz="3400" spc="-50" dirty="0"/>
              <a:t>Conclusion questions</a:t>
            </a:r>
          </a:p>
        </p:txBody>
      </p:sp>
      <p:sp>
        <p:nvSpPr>
          <p:cNvPr id="2" name="Text Placeholder 1"/>
          <p:cNvSpPr>
            <a:spLocks noGrp="1"/>
          </p:cNvSpPr>
          <p:nvPr>
            <p:ph idx="1"/>
          </p:nvPr>
        </p:nvSpPr>
        <p:spPr>
          <a:xfrm>
            <a:off x="2895600" y="1196578"/>
            <a:ext cx="6096000" cy="3813572"/>
          </a:xfrm>
          <a:noFill/>
        </p:spPr>
        <p:txBody>
          <a:bodyPr anchor="t">
            <a:noAutofit/>
          </a:bodyPr>
          <a:lstStyle/>
          <a:p>
            <a:pPr marL="228600" indent="-228600">
              <a:spcAft>
                <a:spcPts val="1400"/>
              </a:spcAft>
              <a:buFont typeface="+mj-lt"/>
              <a:buAutoNum type="arabicPeriod"/>
            </a:pPr>
            <a:r>
              <a:rPr lang="en-US" sz="1500" dirty="0"/>
              <a:t>At the end of the audit guide and lesson, what </a:t>
            </a:r>
            <a:br>
              <a:rPr lang="en-US" sz="1500" dirty="0"/>
            </a:br>
            <a:r>
              <a:rPr lang="en-US" sz="1500" dirty="0"/>
              <a:t>have we learned over the course of the activity? </a:t>
            </a:r>
          </a:p>
          <a:p>
            <a:pPr marL="228600" indent="-228600">
              <a:spcAft>
                <a:spcPts val="1400"/>
              </a:spcAft>
              <a:buFont typeface="+mj-lt"/>
              <a:buAutoNum type="arabicPeriod"/>
            </a:pPr>
            <a:r>
              <a:rPr lang="en-US" sz="1500" dirty="0"/>
              <a:t>What information do we now have about which foods are wasted more often? Why do you think these are wasted more than others?</a:t>
            </a:r>
          </a:p>
          <a:p>
            <a:pPr marL="228600" indent="-228600">
              <a:spcAft>
                <a:spcPts val="1400"/>
              </a:spcAft>
              <a:buFont typeface="+mj-lt"/>
              <a:buAutoNum type="arabicPeriod"/>
            </a:pPr>
            <a:r>
              <a:rPr lang="en-US" sz="1500" dirty="0"/>
              <a:t>What can each of us do to reduce food waste on our plates? What strategies have we talked about or used that seem effective?</a:t>
            </a:r>
          </a:p>
          <a:p>
            <a:pPr marL="228600" indent="-228600">
              <a:spcAft>
                <a:spcPts val="1400"/>
              </a:spcAft>
              <a:buFont typeface="+mj-lt"/>
              <a:buAutoNum type="arabicPeriod"/>
            </a:pPr>
            <a:r>
              <a:rPr lang="en-US" sz="1500" dirty="0"/>
              <a:t>Why is reducing food waste so important to environmental and wildlife conservation?</a:t>
            </a:r>
          </a:p>
          <a:p>
            <a:pPr marL="228600" indent="-228600">
              <a:spcAft>
                <a:spcPts val="1400"/>
              </a:spcAft>
              <a:buFont typeface="+mj-lt"/>
              <a:buAutoNum type="arabicPeriod"/>
            </a:pPr>
            <a:r>
              <a:rPr lang="en-US" sz="1500" dirty="0"/>
              <a:t>How does an orangutan in Indonesia relate to a candy bar that is thrown in the trash? What sort of affects do our choices have on wildlife?</a:t>
            </a:r>
          </a:p>
        </p:txBody>
      </p:sp>
    </p:spTree>
    <p:extLst>
      <p:ext uri="{BB962C8B-B14F-4D97-AF65-F5344CB8AC3E}">
        <p14:creationId xmlns:p14="http://schemas.microsoft.com/office/powerpoint/2010/main" val="392747321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5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25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25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25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25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
                                            <p:txEl>
                                              <p:pRg st="3" end="3"/>
                                            </p:txEl>
                                          </p:spTgt>
                                        </p:tgtEl>
                                        <p:attrNameLst>
                                          <p:attrName>style.visibility</p:attrName>
                                        </p:attrNameLst>
                                      </p:cBhvr>
                                      <p:to>
                                        <p:strVal val="visible"/>
                                      </p:to>
                                    </p:set>
                                    <p:animEffect transition="in" filter="fade">
                                      <p:cBhvr>
                                        <p:cTn id="30" dur="250"/>
                                        <p:tgtEl>
                                          <p:spTgt spid="2">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2">
                                            <p:txEl>
                                              <p:pRg st="4" end="4"/>
                                            </p:txEl>
                                          </p:spTgt>
                                        </p:tgtEl>
                                        <p:attrNameLst>
                                          <p:attrName>style.visibility</p:attrName>
                                        </p:attrNameLst>
                                      </p:cBhvr>
                                      <p:to>
                                        <p:strVal val="visible"/>
                                      </p:to>
                                    </p:set>
                                    <p:animEffect transition="in" filter="fade">
                                      <p:cBhvr>
                                        <p:cTn id="35" dur="25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uiExpand="1"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a:extLst>
              <a:ext uri="{FF2B5EF4-FFF2-40B4-BE49-F238E27FC236}">
                <a16:creationId xmlns:a16="http://schemas.microsoft.com/office/drawing/2014/main" id="{55E268E8-EFED-4099-9259-B4C146B0A0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4" y="0"/>
            <a:ext cx="9141291" cy="5143500"/>
          </a:xfrm>
          <a:prstGeom prst="rect">
            <a:avLst/>
          </a:prstGeom>
        </p:spPr>
      </p:pic>
      <p:sp>
        <p:nvSpPr>
          <p:cNvPr id="17" name="Title 1"/>
          <p:cNvSpPr txBox="1">
            <a:spLocks/>
          </p:cNvSpPr>
          <p:nvPr/>
        </p:nvSpPr>
        <p:spPr>
          <a:xfrm>
            <a:off x="304801" y="3444187"/>
            <a:ext cx="8534399" cy="1028336"/>
          </a:xfrm>
          <a:prstGeom prst="rect">
            <a:avLst/>
          </a:prstGeom>
        </p:spPr>
        <p:txBody>
          <a:bodyPr anchor="ctr">
            <a:noAutofit/>
          </a:bodyPr>
          <a:lstStyle>
            <a:lvl1pPr algn="l" defTabSz="914400" rtl="0" eaLnBrk="1" latinLnBrk="0" hangingPunct="1">
              <a:spcBef>
                <a:spcPct val="0"/>
              </a:spcBef>
              <a:buNone/>
              <a:defRPr sz="3600" b="1" kern="1200" spc="50" baseline="0">
                <a:solidFill>
                  <a:schemeClr val="bg1"/>
                </a:solidFill>
                <a:effectLst/>
                <a:latin typeface="Calibri" pitchFamily="34" charset="0"/>
                <a:ea typeface="+mj-ea"/>
                <a:cs typeface="Calibri" pitchFamily="34" charset="0"/>
              </a:defRPr>
            </a:lvl1pPr>
          </a:lstStyle>
          <a:p>
            <a:pPr algn="ctr"/>
            <a:r>
              <a:rPr lang="en-US" sz="4800" b="0" dirty="0">
                <a:solidFill>
                  <a:srgbClr val="9CE53B"/>
                </a:solidFill>
                <a:latin typeface="Open Sans Extrabold" panose="020B0906030804020204" pitchFamily="34" charset="0"/>
                <a:ea typeface="Open Sans Extrabold" panose="020B0906030804020204" pitchFamily="34" charset="0"/>
                <a:cs typeface="Open Sans Extrabold" panose="020B0906030804020204" pitchFamily="34" charset="0"/>
              </a:rPr>
              <a:t>End waste, save wildlife</a:t>
            </a:r>
          </a:p>
        </p:txBody>
      </p:sp>
      <p:pic>
        <p:nvPicPr>
          <p:cNvPr id="35" name="Picture 34">
            <a:extLst>
              <a:ext uri="{FF2B5EF4-FFF2-40B4-BE49-F238E27FC236}">
                <a16:creationId xmlns:a16="http://schemas.microsoft.com/office/drawing/2014/main" id="{3A483930-7BBA-4470-BA94-7945EE4EDFA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35403" y="895349"/>
            <a:ext cx="2231469" cy="2225517"/>
          </a:xfrm>
          <a:prstGeom prst="rect">
            <a:avLst/>
          </a:prstGeom>
          <a:effectLst>
            <a:outerShdw blurRad="127000" dist="101600" dir="2700000" algn="tl" rotWithShape="0">
              <a:prstClr val="black">
                <a:alpha val="40000"/>
              </a:prstClr>
            </a:outerShdw>
          </a:effectLst>
        </p:spPr>
      </p:pic>
      <p:grpSp>
        <p:nvGrpSpPr>
          <p:cNvPr id="36" name="WWF logo">
            <a:extLst>
              <a:ext uri="{FF2B5EF4-FFF2-40B4-BE49-F238E27FC236}">
                <a16:creationId xmlns:a16="http://schemas.microsoft.com/office/drawing/2014/main" id="{FC6D61C6-3669-4EDC-BA55-834538D84BCD}"/>
              </a:ext>
            </a:extLst>
          </p:cNvPr>
          <p:cNvGrpSpPr>
            <a:grpSpLocks noChangeAspect="1"/>
          </p:cNvGrpSpPr>
          <p:nvPr/>
        </p:nvGrpSpPr>
        <p:grpSpPr bwMode="auto">
          <a:xfrm>
            <a:off x="5310656" y="1017507"/>
            <a:ext cx="1497941" cy="1981200"/>
            <a:chOff x="4224" y="2136"/>
            <a:chExt cx="871" cy="1152"/>
          </a:xfrm>
          <a:effectLst/>
        </p:grpSpPr>
        <p:sp>
          <p:nvSpPr>
            <p:cNvPr id="37" name="AutoShape 3">
              <a:extLst>
                <a:ext uri="{FF2B5EF4-FFF2-40B4-BE49-F238E27FC236}">
                  <a16:creationId xmlns:a16="http://schemas.microsoft.com/office/drawing/2014/main" id="{DC46FF5D-5BD4-46D7-B7F3-77CEC4D64092}"/>
                </a:ext>
              </a:extLst>
            </p:cNvPr>
            <p:cNvSpPr>
              <a:spLocks noChangeAspect="1" noChangeArrowheads="1" noTextEdit="1"/>
            </p:cNvSpPr>
            <p:nvPr/>
          </p:nvSpPr>
          <p:spPr bwMode="auto">
            <a:xfrm>
              <a:off x="4224" y="2136"/>
              <a:ext cx="871" cy="115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215"/>
            </a:p>
          </p:txBody>
        </p:sp>
        <p:sp>
          <p:nvSpPr>
            <p:cNvPr id="38" name="Rectangle 5">
              <a:extLst>
                <a:ext uri="{FF2B5EF4-FFF2-40B4-BE49-F238E27FC236}">
                  <a16:creationId xmlns:a16="http://schemas.microsoft.com/office/drawing/2014/main" id="{3B05783E-2550-4252-B25B-546018765760}"/>
                </a:ext>
              </a:extLst>
            </p:cNvPr>
            <p:cNvSpPr>
              <a:spLocks noChangeArrowheads="1"/>
            </p:cNvSpPr>
            <p:nvPr/>
          </p:nvSpPr>
          <p:spPr bwMode="auto">
            <a:xfrm>
              <a:off x="4224" y="2136"/>
              <a:ext cx="871" cy="1152"/>
            </a:xfrm>
            <a:prstGeom prst="rect">
              <a:avLst/>
            </a:prstGeom>
            <a:noFill/>
            <a:ln w="0">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215"/>
            </a:p>
          </p:txBody>
        </p:sp>
        <p:sp>
          <p:nvSpPr>
            <p:cNvPr id="39" name="Freeform 6">
              <a:extLst>
                <a:ext uri="{FF2B5EF4-FFF2-40B4-BE49-F238E27FC236}">
                  <a16:creationId xmlns:a16="http://schemas.microsoft.com/office/drawing/2014/main" id="{D39F6147-9DD4-4626-BF56-258BF7FB8CBD}"/>
                </a:ext>
              </a:extLst>
            </p:cNvPr>
            <p:cNvSpPr>
              <a:spLocks/>
            </p:cNvSpPr>
            <p:nvPr/>
          </p:nvSpPr>
          <p:spPr bwMode="auto">
            <a:xfrm>
              <a:off x="4224" y="2145"/>
              <a:ext cx="863" cy="1143"/>
            </a:xfrm>
            <a:custGeom>
              <a:avLst/>
              <a:gdLst>
                <a:gd name="T0" fmla="*/ 379 w 2589"/>
                <a:gd name="T1" fmla="*/ 0 h 3430"/>
                <a:gd name="T2" fmla="*/ 2211 w 2589"/>
                <a:gd name="T3" fmla="*/ 0 h 3430"/>
                <a:gd name="T4" fmla="*/ 2258 w 2589"/>
                <a:gd name="T5" fmla="*/ 3 h 3430"/>
                <a:gd name="T6" fmla="*/ 2305 w 2589"/>
                <a:gd name="T7" fmla="*/ 12 h 3430"/>
                <a:gd name="T8" fmla="*/ 2348 w 2589"/>
                <a:gd name="T9" fmla="*/ 25 h 3430"/>
                <a:gd name="T10" fmla="*/ 2388 w 2589"/>
                <a:gd name="T11" fmla="*/ 44 h 3430"/>
                <a:gd name="T12" fmla="*/ 2427 w 2589"/>
                <a:gd name="T13" fmla="*/ 68 h 3430"/>
                <a:gd name="T14" fmla="*/ 2462 w 2589"/>
                <a:gd name="T15" fmla="*/ 95 h 3430"/>
                <a:gd name="T16" fmla="*/ 2493 w 2589"/>
                <a:gd name="T17" fmla="*/ 127 h 3430"/>
                <a:gd name="T18" fmla="*/ 2522 w 2589"/>
                <a:gd name="T19" fmla="*/ 163 h 3430"/>
                <a:gd name="T20" fmla="*/ 2545 w 2589"/>
                <a:gd name="T21" fmla="*/ 200 h 3430"/>
                <a:gd name="T22" fmla="*/ 2564 w 2589"/>
                <a:gd name="T23" fmla="*/ 241 h 3430"/>
                <a:gd name="T24" fmla="*/ 2577 w 2589"/>
                <a:gd name="T25" fmla="*/ 285 h 3430"/>
                <a:gd name="T26" fmla="*/ 2587 w 2589"/>
                <a:gd name="T27" fmla="*/ 331 h 3430"/>
                <a:gd name="T28" fmla="*/ 2589 w 2589"/>
                <a:gd name="T29" fmla="*/ 378 h 3430"/>
                <a:gd name="T30" fmla="*/ 2589 w 2589"/>
                <a:gd name="T31" fmla="*/ 3053 h 3430"/>
                <a:gd name="T32" fmla="*/ 2587 w 2589"/>
                <a:gd name="T33" fmla="*/ 3100 h 3430"/>
                <a:gd name="T34" fmla="*/ 2577 w 2589"/>
                <a:gd name="T35" fmla="*/ 3145 h 3430"/>
                <a:gd name="T36" fmla="*/ 2564 w 2589"/>
                <a:gd name="T37" fmla="*/ 3189 h 3430"/>
                <a:gd name="T38" fmla="*/ 2545 w 2589"/>
                <a:gd name="T39" fmla="*/ 3230 h 3430"/>
                <a:gd name="T40" fmla="*/ 2522 w 2589"/>
                <a:gd name="T41" fmla="*/ 3269 h 3430"/>
                <a:gd name="T42" fmla="*/ 2494 w 2589"/>
                <a:gd name="T43" fmla="*/ 3303 h 3430"/>
                <a:gd name="T44" fmla="*/ 2462 w 2589"/>
                <a:gd name="T45" fmla="*/ 3335 h 3430"/>
                <a:gd name="T46" fmla="*/ 2427 w 2589"/>
                <a:gd name="T47" fmla="*/ 3362 h 3430"/>
                <a:gd name="T48" fmla="*/ 2388 w 2589"/>
                <a:gd name="T49" fmla="*/ 3386 h 3430"/>
                <a:gd name="T50" fmla="*/ 2348 w 2589"/>
                <a:gd name="T51" fmla="*/ 3405 h 3430"/>
                <a:gd name="T52" fmla="*/ 2305 w 2589"/>
                <a:gd name="T53" fmla="*/ 3418 h 3430"/>
                <a:gd name="T54" fmla="*/ 2258 w 2589"/>
                <a:gd name="T55" fmla="*/ 3427 h 3430"/>
                <a:gd name="T56" fmla="*/ 2211 w 2589"/>
                <a:gd name="T57" fmla="*/ 3430 h 3430"/>
                <a:gd name="T58" fmla="*/ 379 w 2589"/>
                <a:gd name="T59" fmla="*/ 3430 h 3430"/>
                <a:gd name="T60" fmla="*/ 331 w 2589"/>
                <a:gd name="T61" fmla="*/ 3427 h 3430"/>
                <a:gd name="T62" fmla="*/ 285 w 2589"/>
                <a:gd name="T63" fmla="*/ 3418 h 3430"/>
                <a:gd name="T64" fmla="*/ 241 w 2589"/>
                <a:gd name="T65" fmla="*/ 3405 h 3430"/>
                <a:gd name="T66" fmla="*/ 200 w 2589"/>
                <a:gd name="T67" fmla="*/ 3386 h 3430"/>
                <a:gd name="T68" fmla="*/ 163 w 2589"/>
                <a:gd name="T69" fmla="*/ 3362 h 3430"/>
                <a:gd name="T70" fmla="*/ 127 w 2589"/>
                <a:gd name="T71" fmla="*/ 3335 h 3430"/>
                <a:gd name="T72" fmla="*/ 95 w 2589"/>
                <a:gd name="T73" fmla="*/ 3303 h 3430"/>
                <a:gd name="T74" fmla="*/ 68 w 2589"/>
                <a:gd name="T75" fmla="*/ 3269 h 3430"/>
                <a:gd name="T76" fmla="*/ 44 w 2589"/>
                <a:gd name="T77" fmla="*/ 3230 h 3430"/>
                <a:gd name="T78" fmla="*/ 25 w 2589"/>
                <a:gd name="T79" fmla="*/ 3189 h 3430"/>
                <a:gd name="T80" fmla="*/ 11 w 2589"/>
                <a:gd name="T81" fmla="*/ 3145 h 3430"/>
                <a:gd name="T82" fmla="*/ 3 w 2589"/>
                <a:gd name="T83" fmla="*/ 3100 h 3430"/>
                <a:gd name="T84" fmla="*/ 0 w 2589"/>
                <a:gd name="T85" fmla="*/ 3053 h 3430"/>
                <a:gd name="T86" fmla="*/ 0 w 2589"/>
                <a:gd name="T87" fmla="*/ 378 h 3430"/>
                <a:gd name="T88" fmla="*/ 3 w 2589"/>
                <a:gd name="T89" fmla="*/ 331 h 3430"/>
                <a:gd name="T90" fmla="*/ 11 w 2589"/>
                <a:gd name="T91" fmla="*/ 285 h 3430"/>
                <a:gd name="T92" fmla="*/ 25 w 2589"/>
                <a:gd name="T93" fmla="*/ 241 h 3430"/>
                <a:gd name="T94" fmla="*/ 44 w 2589"/>
                <a:gd name="T95" fmla="*/ 200 h 3430"/>
                <a:gd name="T96" fmla="*/ 68 w 2589"/>
                <a:gd name="T97" fmla="*/ 163 h 3430"/>
                <a:gd name="T98" fmla="*/ 95 w 2589"/>
                <a:gd name="T99" fmla="*/ 127 h 3430"/>
                <a:gd name="T100" fmla="*/ 127 w 2589"/>
                <a:gd name="T101" fmla="*/ 95 h 3430"/>
                <a:gd name="T102" fmla="*/ 163 w 2589"/>
                <a:gd name="T103" fmla="*/ 68 h 3430"/>
                <a:gd name="T104" fmla="*/ 200 w 2589"/>
                <a:gd name="T105" fmla="*/ 44 h 3430"/>
                <a:gd name="T106" fmla="*/ 241 w 2589"/>
                <a:gd name="T107" fmla="*/ 25 h 3430"/>
                <a:gd name="T108" fmla="*/ 285 w 2589"/>
                <a:gd name="T109" fmla="*/ 12 h 3430"/>
                <a:gd name="T110" fmla="*/ 331 w 2589"/>
                <a:gd name="T111" fmla="*/ 3 h 3430"/>
                <a:gd name="T112" fmla="*/ 379 w 2589"/>
                <a:gd name="T113" fmla="*/ 0 h 3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589" h="3430">
                  <a:moveTo>
                    <a:pt x="379" y="0"/>
                  </a:moveTo>
                  <a:lnTo>
                    <a:pt x="2211" y="0"/>
                  </a:lnTo>
                  <a:lnTo>
                    <a:pt x="2258" y="3"/>
                  </a:lnTo>
                  <a:lnTo>
                    <a:pt x="2305" y="12"/>
                  </a:lnTo>
                  <a:lnTo>
                    <a:pt x="2348" y="25"/>
                  </a:lnTo>
                  <a:lnTo>
                    <a:pt x="2388" y="44"/>
                  </a:lnTo>
                  <a:lnTo>
                    <a:pt x="2427" y="68"/>
                  </a:lnTo>
                  <a:lnTo>
                    <a:pt x="2462" y="95"/>
                  </a:lnTo>
                  <a:lnTo>
                    <a:pt x="2493" y="127"/>
                  </a:lnTo>
                  <a:lnTo>
                    <a:pt x="2522" y="163"/>
                  </a:lnTo>
                  <a:lnTo>
                    <a:pt x="2545" y="200"/>
                  </a:lnTo>
                  <a:lnTo>
                    <a:pt x="2564" y="241"/>
                  </a:lnTo>
                  <a:lnTo>
                    <a:pt x="2577" y="285"/>
                  </a:lnTo>
                  <a:lnTo>
                    <a:pt x="2587" y="331"/>
                  </a:lnTo>
                  <a:lnTo>
                    <a:pt x="2589" y="378"/>
                  </a:lnTo>
                  <a:lnTo>
                    <a:pt x="2589" y="3053"/>
                  </a:lnTo>
                  <a:lnTo>
                    <a:pt x="2587" y="3100"/>
                  </a:lnTo>
                  <a:lnTo>
                    <a:pt x="2577" y="3145"/>
                  </a:lnTo>
                  <a:lnTo>
                    <a:pt x="2564" y="3189"/>
                  </a:lnTo>
                  <a:lnTo>
                    <a:pt x="2545" y="3230"/>
                  </a:lnTo>
                  <a:lnTo>
                    <a:pt x="2522" y="3269"/>
                  </a:lnTo>
                  <a:lnTo>
                    <a:pt x="2494" y="3303"/>
                  </a:lnTo>
                  <a:lnTo>
                    <a:pt x="2462" y="3335"/>
                  </a:lnTo>
                  <a:lnTo>
                    <a:pt x="2427" y="3362"/>
                  </a:lnTo>
                  <a:lnTo>
                    <a:pt x="2388" y="3386"/>
                  </a:lnTo>
                  <a:lnTo>
                    <a:pt x="2348" y="3405"/>
                  </a:lnTo>
                  <a:lnTo>
                    <a:pt x="2305" y="3418"/>
                  </a:lnTo>
                  <a:lnTo>
                    <a:pt x="2258" y="3427"/>
                  </a:lnTo>
                  <a:lnTo>
                    <a:pt x="2211" y="3430"/>
                  </a:lnTo>
                  <a:lnTo>
                    <a:pt x="379" y="3430"/>
                  </a:lnTo>
                  <a:lnTo>
                    <a:pt x="331" y="3427"/>
                  </a:lnTo>
                  <a:lnTo>
                    <a:pt x="285" y="3418"/>
                  </a:lnTo>
                  <a:lnTo>
                    <a:pt x="241" y="3405"/>
                  </a:lnTo>
                  <a:lnTo>
                    <a:pt x="200" y="3386"/>
                  </a:lnTo>
                  <a:lnTo>
                    <a:pt x="163" y="3362"/>
                  </a:lnTo>
                  <a:lnTo>
                    <a:pt x="127" y="3335"/>
                  </a:lnTo>
                  <a:lnTo>
                    <a:pt x="95" y="3303"/>
                  </a:lnTo>
                  <a:lnTo>
                    <a:pt x="68" y="3269"/>
                  </a:lnTo>
                  <a:lnTo>
                    <a:pt x="44" y="3230"/>
                  </a:lnTo>
                  <a:lnTo>
                    <a:pt x="25" y="3189"/>
                  </a:lnTo>
                  <a:lnTo>
                    <a:pt x="11" y="3145"/>
                  </a:lnTo>
                  <a:lnTo>
                    <a:pt x="3" y="3100"/>
                  </a:lnTo>
                  <a:lnTo>
                    <a:pt x="0" y="3053"/>
                  </a:lnTo>
                  <a:lnTo>
                    <a:pt x="0" y="378"/>
                  </a:lnTo>
                  <a:lnTo>
                    <a:pt x="3" y="331"/>
                  </a:lnTo>
                  <a:lnTo>
                    <a:pt x="11" y="285"/>
                  </a:lnTo>
                  <a:lnTo>
                    <a:pt x="25" y="241"/>
                  </a:lnTo>
                  <a:lnTo>
                    <a:pt x="44" y="200"/>
                  </a:lnTo>
                  <a:lnTo>
                    <a:pt x="68" y="163"/>
                  </a:lnTo>
                  <a:lnTo>
                    <a:pt x="95" y="127"/>
                  </a:lnTo>
                  <a:lnTo>
                    <a:pt x="127" y="95"/>
                  </a:lnTo>
                  <a:lnTo>
                    <a:pt x="163" y="68"/>
                  </a:lnTo>
                  <a:lnTo>
                    <a:pt x="200" y="44"/>
                  </a:lnTo>
                  <a:lnTo>
                    <a:pt x="241" y="25"/>
                  </a:lnTo>
                  <a:lnTo>
                    <a:pt x="285" y="12"/>
                  </a:lnTo>
                  <a:lnTo>
                    <a:pt x="331" y="3"/>
                  </a:lnTo>
                  <a:lnTo>
                    <a:pt x="379" y="0"/>
                  </a:lnTo>
                  <a:close/>
                </a:path>
              </a:pathLst>
            </a:custGeom>
            <a:solidFill>
              <a:srgbClr val="FFFFFF"/>
            </a:solidFill>
            <a:ln w="0">
              <a:noFill/>
              <a:prstDash val="solid"/>
              <a:round/>
              <a:headEnd/>
              <a:tailEnd/>
            </a:ln>
            <a:effectLst>
              <a:outerShdw blurRad="127000" dist="101600" dir="2700000" algn="tl" rotWithShape="0">
                <a:prstClr val="black">
                  <a:alpha val="40000"/>
                </a:prstClr>
              </a:outerShdw>
            </a:effectLst>
          </p:spPr>
          <p:txBody>
            <a:bodyPr vert="horz" wrap="square" lIns="68580" tIns="34290" rIns="68580" bIns="34290" numCol="1" anchor="t" anchorCtr="0" compatLnSpc="1">
              <a:prstTxWarp prst="textNoShape">
                <a:avLst/>
              </a:prstTxWarp>
            </a:bodyPr>
            <a:lstStyle/>
            <a:p>
              <a:endParaRPr lang="en-US" sz="1215"/>
            </a:p>
          </p:txBody>
        </p:sp>
        <p:sp>
          <p:nvSpPr>
            <p:cNvPr id="40" name="Freeform 15">
              <a:extLst>
                <a:ext uri="{FF2B5EF4-FFF2-40B4-BE49-F238E27FC236}">
                  <a16:creationId xmlns:a16="http://schemas.microsoft.com/office/drawing/2014/main" id="{8ECD6238-0291-41E9-94D2-0BDBDAB2004F}"/>
                </a:ext>
              </a:extLst>
            </p:cNvPr>
            <p:cNvSpPr>
              <a:spLocks/>
            </p:cNvSpPr>
            <p:nvPr/>
          </p:nvSpPr>
          <p:spPr bwMode="auto">
            <a:xfrm>
              <a:off x="4386" y="2983"/>
              <a:ext cx="198" cy="153"/>
            </a:xfrm>
            <a:custGeom>
              <a:avLst/>
              <a:gdLst>
                <a:gd name="T0" fmla="*/ 572 w 593"/>
                <a:gd name="T1" fmla="*/ 3 h 457"/>
                <a:gd name="T2" fmla="*/ 591 w 593"/>
                <a:gd name="T3" fmla="*/ 22 h 457"/>
                <a:gd name="T4" fmla="*/ 593 w 593"/>
                <a:gd name="T5" fmla="*/ 42 h 457"/>
                <a:gd name="T6" fmla="*/ 590 w 593"/>
                <a:gd name="T7" fmla="*/ 51 h 457"/>
                <a:gd name="T8" fmla="*/ 436 w 593"/>
                <a:gd name="T9" fmla="*/ 442 h 457"/>
                <a:gd name="T10" fmla="*/ 418 w 593"/>
                <a:gd name="T11" fmla="*/ 455 h 457"/>
                <a:gd name="T12" fmla="*/ 395 w 593"/>
                <a:gd name="T13" fmla="*/ 455 h 457"/>
                <a:gd name="T14" fmla="*/ 377 w 593"/>
                <a:gd name="T15" fmla="*/ 442 h 457"/>
                <a:gd name="T16" fmla="*/ 298 w 593"/>
                <a:gd name="T17" fmla="*/ 209 h 457"/>
                <a:gd name="T18" fmla="*/ 286 w 593"/>
                <a:gd name="T19" fmla="*/ 210 h 457"/>
                <a:gd name="T20" fmla="*/ 193 w 593"/>
                <a:gd name="T21" fmla="*/ 443 h 457"/>
                <a:gd name="T22" fmla="*/ 175 w 593"/>
                <a:gd name="T23" fmla="*/ 455 h 457"/>
                <a:gd name="T24" fmla="*/ 152 w 593"/>
                <a:gd name="T25" fmla="*/ 455 h 457"/>
                <a:gd name="T26" fmla="*/ 134 w 593"/>
                <a:gd name="T27" fmla="*/ 442 h 457"/>
                <a:gd name="T28" fmla="*/ 4 w 593"/>
                <a:gd name="T29" fmla="*/ 55 h 457"/>
                <a:gd name="T30" fmla="*/ 0 w 593"/>
                <a:gd name="T31" fmla="*/ 37 h 457"/>
                <a:gd name="T32" fmla="*/ 9 w 593"/>
                <a:gd name="T33" fmla="*/ 12 h 457"/>
                <a:gd name="T34" fmla="*/ 33 w 593"/>
                <a:gd name="T35" fmla="*/ 2 h 457"/>
                <a:gd name="T36" fmla="*/ 129 w 593"/>
                <a:gd name="T37" fmla="*/ 3 h 457"/>
                <a:gd name="T38" fmla="*/ 145 w 593"/>
                <a:gd name="T39" fmla="*/ 15 h 457"/>
                <a:gd name="T40" fmla="*/ 151 w 593"/>
                <a:gd name="T41" fmla="*/ 26 h 457"/>
                <a:gd name="T42" fmla="*/ 152 w 593"/>
                <a:gd name="T43" fmla="*/ 27 h 457"/>
                <a:gd name="T44" fmla="*/ 208 w 593"/>
                <a:gd name="T45" fmla="*/ 213 h 457"/>
                <a:gd name="T46" fmla="*/ 257 w 593"/>
                <a:gd name="T47" fmla="*/ 90 h 457"/>
                <a:gd name="T48" fmla="*/ 243 w 593"/>
                <a:gd name="T49" fmla="*/ 46 h 457"/>
                <a:gd name="T50" fmla="*/ 244 w 593"/>
                <a:gd name="T51" fmla="*/ 24 h 457"/>
                <a:gd name="T52" fmla="*/ 262 w 593"/>
                <a:gd name="T53" fmla="*/ 5 h 457"/>
                <a:gd name="T54" fmla="*/ 359 w 593"/>
                <a:gd name="T55" fmla="*/ 2 h 457"/>
                <a:gd name="T56" fmla="*/ 386 w 593"/>
                <a:gd name="T57" fmla="*/ 13 h 457"/>
                <a:gd name="T58" fmla="*/ 393 w 593"/>
                <a:gd name="T59" fmla="*/ 26 h 457"/>
                <a:gd name="T60" fmla="*/ 394 w 593"/>
                <a:gd name="T61" fmla="*/ 27 h 457"/>
                <a:gd name="T62" fmla="*/ 452 w 593"/>
                <a:gd name="T63" fmla="*/ 213 h 457"/>
                <a:gd name="T64" fmla="*/ 525 w 593"/>
                <a:gd name="T65" fmla="*/ 23 h 457"/>
                <a:gd name="T66" fmla="*/ 544 w 593"/>
                <a:gd name="T67" fmla="*/ 3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93" h="457">
                  <a:moveTo>
                    <a:pt x="558" y="0"/>
                  </a:moveTo>
                  <a:lnTo>
                    <a:pt x="572" y="3"/>
                  </a:lnTo>
                  <a:lnTo>
                    <a:pt x="583" y="10"/>
                  </a:lnTo>
                  <a:lnTo>
                    <a:pt x="591" y="22"/>
                  </a:lnTo>
                  <a:lnTo>
                    <a:pt x="593" y="36"/>
                  </a:lnTo>
                  <a:lnTo>
                    <a:pt x="593" y="42"/>
                  </a:lnTo>
                  <a:lnTo>
                    <a:pt x="592" y="46"/>
                  </a:lnTo>
                  <a:lnTo>
                    <a:pt x="590" y="51"/>
                  </a:lnTo>
                  <a:lnTo>
                    <a:pt x="440" y="431"/>
                  </a:lnTo>
                  <a:lnTo>
                    <a:pt x="436" y="442"/>
                  </a:lnTo>
                  <a:lnTo>
                    <a:pt x="428" y="450"/>
                  </a:lnTo>
                  <a:lnTo>
                    <a:pt x="418" y="455"/>
                  </a:lnTo>
                  <a:lnTo>
                    <a:pt x="407" y="457"/>
                  </a:lnTo>
                  <a:lnTo>
                    <a:pt x="395" y="455"/>
                  </a:lnTo>
                  <a:lnTo>
                    <a:pt x="385" y="450"/>
                  </a:lnTo>
                  <a:lnTo>
                    <a:pt x="377" y="442"/>
                  </a:lnTo>
                  <a:lnTo>
                    <a:pt x="372" y="430"/>
                  </a:lnTo>
                  <a:lnTo>
                    <a:pt x="298" y="209"/>
                  </a:lnTo>
                  <a:lnTo>
                    <a:pt x="292" y="190"/>
                  </a:lnTo>
                  <a:lnTo>
                    <a:pt x="286" y="210"/>
                  </a:lnTo>
                  <a:lnTo>
                    <a:pt x="198" y="432"/>
                  </a:lnTo>
                  <a:lnTo>
                    <a:pt x="193" y="443"/>
                  </a:lnTo>
                  <a:lnTo>
                    <a:pt x="185" y="450"/>
                  </a:lnTo>
                  <a:lnTo>
                    <a:pt x="175" y="455"/>
                  </a:lnTo>
                  <a:lnTo>
                    <a:pt x="164" y="457"/>
                  </a:lnTo>
                  <a:lnTo>
                    <a:pt x="152" y="455"/>
                  </a:lnTo>
                  <a:lnTo>
                    <a:pt x="142" y="450"/>
                  </a:lnTo>
                  <a:lnTo>
                    <a:pt x="134" y="442"/>
                  </a:lnTo>
                  <a:lnTo>
                    <a:pt x="130" y="430"/>
                  </a:lnTo>
                  <a:lnTo>
                    <a:pt x="4" y="55"/>
                  </a:lnTo>
                  <a:lnTo>
                    <a:pt x="1" y="46"/>
                  </a:lnTo>
                  <a:lnTo>
                    <a:pt x="0" y="37"/>
                  </a:lnTo>
                  <a:lnTo>
                    <a:pt x="2" y="24"/>
                  </a:lnTo>
                  <a:lnTo>
                    <a:pt x="9" y="12"/>
                  </a:lnTo>
                  <a:lnTo>
                    <a:pt x="20" y="5"/>
                  </a:lnTo>
                  <a:lnTo>
                    <a:pt x="33" y="2"/>
                  </a:lnTo>
                  <a:lnTo>
                    <a:pt x="117" y="2"/>
                  </a:lnTo>
                  <a:lnTo>
                    <a:pt x="129" y="3"/>
                  </a:lnTo>
                  <a:lnTo>
                    <a:pt x="138" y="8"/>
                  </a:lnTo>
                  <a:lnTo>
                    <a:pt x="145" y="15"/>
                  </a:lnTo>
                  <a:lnTo>
                    <a:pt x="151" y="25"/>
                  </a:lnTo>
                  <a:lnTo>
                    <a:pt x="151" y="26"/>
                  </a:lnTo>
                  <a:lnTo>
                    <a:pt x="151" y="26"/>
                  </a:lnTo>
                  <a:lnTo>
                    <a:pt x="152" y="27"/>
                  </a:lnTo>
                  <a:lnTo>
                    <a:pt x="203" y="193"/>
                  </a:lnTo>
                  <a:lnTo>
                    <a:pt x="208" y="213"/>
                  </a:lnTo>
                  <a:lnTo>
                    <a:pt x="216" y="193"/>
                  </a:lnTo>
                  <a:lnTo>
                    <a:pt x="257" y="90"/>
                  </a:lnTo>
                  <a:lnTo>
                    <a:pt x="246" y="55"/>
                  </a:lnTo>
                  <a:lnTo>
                    <a:pt x="243" y="46"/>
                  </a:lnTo>
                  <a:lnTo>
                    <a:pt x="242" y="37"/>
                  </a:lnTo>
                  <a:lnTo>
                    <a:pt x="244" y="24"/>
                  </a:lnTo>
                  <a:lnTo>
                    <a:pt x="251" y="12"/>
                  </a:lnTo>
                  <a:lnTo>
                    <a:pt x="262" y="5"/>
                  </a:lnTo>
                  <a:lnTo>
                    <a:pt x="276" y="2"/>
                  </a:lnTo>
                  <a:lnTo>
                    <a:pt x="359" y="2"/>
                  </a:lnTo>
                  <a:lnTo>
                    <a:pt x="374" y="5"/>
                  </a:lnTo>
                  <a:lnTo>
                    <a:pt x="386" y="13"/>
                  </a:lnTo>
                  <a:lnTo>
                    <a:pt x="393" y="25"/>
                  </a:lnTo>
                  <a:lnTo>
                    <a:pt x="393" y="26"/>
                  </a:lnTo>
                  <a:lnTo>
                    <a:pt x="394" y="26"/>
                  </a:lnTo>
                  <a:lnTo>
                    <a:pt x="394" y="27"/>
                  </a:lnTo>
                  <a:lnTo>
                    <a:pt x="447" y="193"/>
                  </a:lnTo>
                  <a:lnTo>
                    <a:pt x="452" y="213"/>
                  </a:lnTo>
                  <a:lnTo>
                    <a:pt x="457" y="193"/>
                  </a:lnTo>
                  <a:lnTo>
                    <a:pt x="525" y="23"/>
                  </a:lnTo>
                  <a:lnTo>
                    <a:pt x="533" y="11"/>
                  </a:lnTo>
                  <a:lnTo>
                    <a:pt x="544" y="3"/>
                  </a:lnTo>
                  <a:lnTo>
                    <a:pt x="558" y="0"/>
                  </a:lnTo>
                  <a:close/>
                </a:path>
              </a:pathLst>
            </a:custGeom>
            <a:solidFill>
              <a:srgbClr val="000000"/>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215"/>
            </a:p>
          </p:txBody>
        </p:sp>
        <p:sp>
          <p:nvSpPr>
            <p:cNvPr id="41" name="Freeform 8">
              <a:extLst>
                <a:ext uri="{FF2B5EF4-FFF2-40B4-BE49-F238E27FC236}">
                  <a16:creationId xmlns:a16="http://schemas.microsoft.com/office/drawing/2014/main" id="{511B5758-892B-40E6-9BDD-381A991E5DBC}"/>
                </a:ext>
              </a:extLst>
            </p:cNvPr>
            <p:cNvSpPr>
              <a:spLocks/>
            </p:cNvSpPr>
            <p:nvPr/>
          </p:nvSpPr>
          <p:spPr bwMode="auto">
            <a:xfrm>
              <a:off x="4595" y="2983"/>
              <a:ext cx="198" cy="153"/>
            </a:xfrm>
            <a:custGeom>
              <a:avLst/>
              <a:gdLst>
                <a:gd name="T0" fmla="*/ 573 w 594"/>
                <a:gd name="T1" fmla="*/ 3 h 457"/>
                <a:gd name="T2" fmla="*/ 592 w 594"/>
                <a:gd name="T3" fmla="*/ 22 h 457"/>
                <a:gd name="T4" fmla="*/ 594 w 594"/>
                <a:gd name="T5" fmla="*/ 42 h 457"/>
                <a:gd name="T6" fmla="*/ 591 w 594"/>
                <a:gd name="T7" fmla="*/ 51 h 457"/>
                <a:gd name="T8" fmla="*/ 436 w 594"/>
                <a:gd name="T9" fmla="*/ 442 h 457"/>
                <a:gd name="T10" fmla="*/ 419 w 594"/>
                <a:gd name="T11" fmla="*/ 455 h 457"/>
                <a:gd name="T12" fmla="*/ 395 w 594"/>
                <a:gd name="T13" fmla="*/ 455 h 457"/>
                <a:gd name="T14" fmla="*/ 378 w 594"/>
                <a:gd name="T15" fmla="*/ 442 h 457"/>
                <a:gd name="T16" fmla="*/ 298 w 594"/>
                <a:gd name="T17" fmla="*/ 209 h 457"/>
                <a:gd name="T18" fmla="*/ 286 w 594"/>
                <a:gd name="T19" fmla="*/ 210 h 457"/>
                <a:gd name="T20" fmla="*/ 193 w 594"/>
                <a:gd name="T21" fmla="*/ 443 h 457"/>
                <a:gd name="T22" fmla="*/ 175 w 594"/>
                <a:gd name="T23" fmla="*/ 455 h 457"/>
                <a:gd name="T24" fmla="*/ 152 w 594"/>
                <a:gd name="T25" fmla="*/ 455 h 457"/>
                <a:gd name="T26" fmla="*/ 135 w 594"/>
                <a:gd name="T27" fmla="*/ 442 h 457"/>
                <a:gd name="T28" fmla="*/ 4 w 594"/>
                <a:gd name="T29" fmla="*/ 55 h 457"/>
                <a:gd name="T30" fmla="*/ 0 w 594"/>
                <a:gd name="T31" fmla="*/ 37 h 457"/>
                <a:gd name="T32" fmla="*/ 9 w 594"/>
                <a:gd name="T33" fmla="*/ 12 h 457"/>
                <a:gd name="T34" fmla="*/ 34 w 594"/>
                <a:gd name="T35" fmla="*/ 2 h 457"/>
                <a:gd name="T36" fmla="*/ 132 w 594"/>
                <a:gd name="T37" fmla="*/ 5 h 457"/>
                <a:gd name="T38" fmla="*/ 151 w 594"/>
                <a:gd name="T39" fmla="*/ 25 h 457"/>
                <a:gd name="T40" fmla="*/ 152 w 594"/>
                <a:gd name="T41" fmla="*/ 26 h 457"/>
                <a:gd name="T42" fmla="*/ 204 w 594"/>
                <a:gd name="T43" fmla="*/ 193 h 457"/>
                <a:gd name="T44" fmla="*/ 216 w 594"/>
                <a:gd name="T45" fmla="*/ 193 h 457"/>
                <a:gd name="T46" fmla="*/ 247 w 594"/>
                <a:gd name="T47" fmla="*/ 55 h 457"/>
                <a:gd name="T48" fmla="*/ 242 w 594"/>
                <a:gd name="T49" fmla="*/ 37 h 457"/>
                <a:gd name="T50" fmla="*/ 252 w 594"/>
                <a:gd name="T51" fmla="*/ 12 h 457"/>
                <a:gd name="T52" fmla="*/ 276 w 594"/>
                <a:gd name="T53" fmla="*/ 2 h 457"/>
                <a:gd name="T54" fmla="*/ 374 w 594"/>
                <a:gd name="T55" fmla="*/ 5 h 457"/>
                <a:gd name="T56" fmla="*/ 394 w 594"/>
                <a:gd name="T57" fmla="*/ 25 h 457"/>
                <a:gd name="T58" fmla="*/ 394 w 594"/>
                <a:gd name="T59" fmla="*/ 26 h 457"/>
                <a:gd name="T60" fmla="*/ 447 w 594"/>
                <a:gd name="T61" fmla="*/ 193 h 457"/>
                <a:gd name="T62" fmla="*/ 458 w 594"/>
                <a:gd name="T63" fmla="*/ 193 h 457"/>
                <a:gd name="T64" fmla="*/ 533 w 594"/>
                <a:gd name="T65" fmla="*/ 11 h 457"/>
                <a:gd name="T66" fmla="*/ 558 w 594"/>
                <a:gd name="T67" fmla="*/ 0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94" h="457">
                  <a:moveTo>
                    <a:pt x="558" y="0"/>
                  </a:moveTo>
                  <a:lnTo>
                    <a:pt x="573" y="3"/>
                  </a:lnTo>
                  <a:lnTo>
                    <a:pt x="583" y="10"/>
                  </a:lnTo>
                  <a:lnTo>
                    <a:pt x="592" y="22"/>
                  </a:lnTo>
                  <a:lnTo>
                    <a:pt x="594" y="36"/>
                  </a:lnTo>
                  <a:lnTo>
                    <a:pt x="594" y="42"/>
                  </a:lnTo>
                  <a:lnTo>
                    <a:pt x="593" y="46"/>
                  </a:lnTo>
                  <a:lnTo>
                    <a:pt x="591" y="51"/>
                  </a:lnTo>
                  <a:lnTo>
                    <a:pt x="442" y="431"/>
                  </a:lnTo>
                  <a:lnTo>
                    <a:pt x="436" y="442"/>
                  </a:lnTo>
                  <a:lnTo>
                    <a:pt x="428" y="450"/>
                  </a:lnTo>
                  <a:lnTo>
                    <a:pt x="419" y="455"/>
                  </a:lnTo>
                  <a:lnTo>
                    <a:pt x="407" y="457"/>
                  </a:lnTo>
                  <a:lnTo>
                    <a:pt x="395" y="455"/>
                  </a:lnTo>
                  <a:lnTo>
                    <a:pt x="385" y="450"/>
                  </a:lnTo>
                  <a:lnTo>
                    <a:pt x="378" y="442"/>
                  </a:lnTo>
                  <a:lnTo>
                    <a:pt x="372" y="430"/>
                  </a:lnTo>
                  <a:lnTo>
                    <a:pt x="298" y="209"/>
                  </a:lnTo>
                  <a:lnTo>
                    <a:pt x="293" y="190"/>
                  </a:lnTo>
                  <a:lnTo>
                    <a:pt x="286" y="210"/>
                  </a:lnTo>
                  <a:lnTo>
                    <a:pt x="198" y="432"/>
                  </a:lnTo>
                  <a:lnTo>
                    <a:pt x="193" y="443"/>
                  </a:lnTo>
                  <a:lnTo>
                    <a:pt x="186" y="450"/>
                  </a:lnTo>
                  <a:lnTo>
                    <a:pt x="175" y="455"/>
                  </a:lnTo>
                  <a:lnTo>
                    <a:pt x="165" y="457"/>
                  </a:lnTo>
                  <a:lnTo>
                    <a:pt x="152" y="455"/>
                  </a:lnTo>
                  <a:lnTo>
                    <a:pt x="143" y="450"/>
                  </a:lnTo>
                  <a:lnTo>
                    <a:pt x="135" y="442"/>
                  </a:lnTo>
                  <a:lnTo>
                    <a:pt x="130" y="430"/>
                  </a:lnTo>
                  <a:lnTo>
                    <a:pt x="4" y="55"/>
                  </a:lnTo>
                  <a:lnTo>
                    <a:pt x="1" y="46"/>
                  </a:lnTo>
                  <a:lnTo>
                    <a:pt x="0" y="37"/>
                  </a:lnTo>
                  <a:lnTo>
                    <a:pt x="2" y="24"/>
                  </a:lnTo>
                  <a:lnTo>
                    <a:pt x="9" y="12"/>
                  </a:lnTo>
                  <a:lnTo>
                    <a:pt x="20" y="5"/>
                  </a:lnTo>
                  <a:lnTo>
                    <a:pt x="34" y="2"/>
                  </a:lnTo>
                  <a:lnTo>
                    <a:pt x="119" y="2"/>
                  </a:lnTo>
                  <a:lnTo>
                    <a:pt x="132" y="5"/>
                  </a:lnTo>
                  <a:lnTo>
                    <a:pt x="144" y="13"/>
                  </a:lnTo>
                  <a:lnTo>
                    <a:pt x="151" y="25"/>
                  </a:lnTo>
                  <a:lnTo>
                    <a:pt x="151" y="26"/>
                  </a:lnTo>
                  <a:lnTo>
                    <a:pt x="152" y="26"/>
                  </a:lnTo>
                  <a:lnTo>
                    <a:pt x="152" y="27"/>
                  </a:lnTo>
                  <a:lnTo>
                    <a:pt x="204" y="193"/>
                  </a:lnTo>
                  <a:lnTo>
                    <a:pt x="209" y="213"/>
                  </a:lnTo>
                  <a:lnTo>
                    <a:pt x="216" y="193"/>
                  </a:lnTo>
                  <a:lnTo>
                    <a:pt x="257" y="90"/>
                  </a:lnTo>
                  <a:lnTo>
                    <a:pt x="247" y="55"/>
                  </a:lnTo>
                  <a:lnTo>
                    <a:pt x="243" y="46"/>
                  </a:lnTo>
                  <a:lnTo>
                    <a:pt x="242" y="37"/>
                  </a:lnTo>
                  <a:lnTo>
                    <a:pt x="244" y="24"/>
                  </a:lnTo>
                  <a:lnTo>
                    <a:pt x="252" y="12"/>
                  </a:lnTo>
                  <a:lnTo>
                    <a:pt x="262" y="5"/>
                  </a:lnTo>
                  <a:lnTo>
                    <a:pt x="276" y="2"/>
                  </a:lnTo>
                  <a:lnTo>
                    <a:pt x="360" y="2"/>
                  </a:lnTo>
                  <a:lnTo>
                    <a:pt x="374" y="5"/>
                  </a:lnTo>
                  <a:lnTo>
                    <a:pt x="386" y="13"/>
                  </a:lnTo>
                  <a:lnTo>
                    <a:pt x="394" y="25"/>
                  </a:lnTo>
                  <a:lnTo>
                    <a:pt x="394" y="26"/>
                  </a:lnTo>
                  <a:lnTo>
                    <a:pt x="394" y="26"/>
                  </a:lnTo>
                  <a:lnTo>
                    <a:pt x="394" y="27"/>
                  </a:lnTo>
                  <a:lnTo>
                    <a:pt x="447" y="193"/>
                  </a:lnTo>
                  <a:lnTo>
                    <a:pt x="451" y="213"/>
                  </a:lnTo>
                  <a:lnTo>
                    <a:pt x="458" y="193"/>
                  </a:lnTo>
                  <a:lnTo>
                    <a:pt x="526" y="23"/>
                  </a:lnTo>
                  <a:lnTo>
                    <a:pt x="533" y="11"/>
                  </a:lnTo>
                  <a:lnTo>
                    <a:pt x="544" y="3"/>
                  </a:lnTo>
                  <a:lnTo>
                    <a:pt x="558" y="0"/>
                  </a:lnTo>
                  <a:close/>
                </a:path>
              </a:pathLst>
            </a:custGeom>
            <a:solidFill>
              <a:srgbClr val="000000"/>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215"/>
            </a:p>
          </p:txBody>
        </p:sp>
        <p:sp>
          <p:nvSpPr>
            <p:cNvPr id="42" name="Freeform 9">
              <a:extLst>
                <a:ext uri="{FF2B5EF4-FFF2-40B4-BE49-F238E27FC236}">
                  <a16:creationId xmlns:a16="http://schemas.microsoft.com/office/drawing/2014/main" id="{D0AEDA1D-FAB8-449F-BCA5-3C1524858E51}"/>
                </a:ext>
              </a:extLst>
            </p:cNvPr>
            <p:cNvSpPr>
              <a:spLocks/>
            </p:cNvSpPr>
            <p:nvPr/>
          </p:nvSpPr>
          <p:spPr bwMode="auto">
            <a:xfrm>
              <a:off x="4809" y="2984"/>
              <a:ext cx="120" cy="151"/>
            </a:xfrm>
            <a:custGeom>
              <a:avLst/>
              <a:gdLst>
                <a:gd name="T0" fmla="*/ 45 w 361"/>
                <a:gd name="T1" fmla="*/ 0 h 453"/>
                <a:gd name="T2" fmla="*/ 83 w 361"/>
                <a:gd name="T3" fmla="*/ 0 h 453"/>
                <a:gd name="T4" fmla="*/ 164 w 361"/>
                <a:gd name="T5" fmla="*/ 0 h 453"/>
                <a:gd name="T6" fmla="*/ 222 w 361"/>
                <a:gd name="T7" fmla="*/ 0 h 453"/>
                <a:gd name="T8" fmla="*/ 295 w 361"/>
                <a:gd name="T9" fmla="*/ 0 h 453"/>
                <a:gd name="T10" fmla="*/ 322 w 361"/>
                <a:gd name="T11" fmla="*/ 0 h 453"/>
                <a:gd name="T12" fmla="*/ 339 w 361"/>
                <a:gd name="T13" fmla="*/ 3 h 453"/>
                <a:gd name="T14" fmla="*/ 358 w 361"/>
                <a:gd name="T15" fmla="*/ 21 h 453"/>
                <a:gd name="T16" fmla="*/ 358 w 361"/>
                <a:gd name="T17" fmla="*/ 47 h 453"/>
                <a:gd name="T18" fmla="*/ 341 w 361"/>
                <a:gd name="T19" fmla="*/ 66 h 453"/>
                <a:gd name="T20" fmla="*/ 324 w 361"/>
                <a:gd name="T21" fmla="*/ 69 h 453"/>
                <a:gd name="T22" fmla="*/ 299 w 361"/>
                <a:gd name="T23" fmla="*/ 69 h 453"/>
                <a:gd name="T24" fmla="*/ 216 w 361"/>
                <a:gd name="T25" fmla="*/ 69 h 453"/>
                <a:gd name="T26" fmla="*/ 177 w 361"/>
                <a:gd name="T27" fmla="*/ 69 h 453"/>
                <a:gd name="T28" fmla="*/ 153 w 361"/>
                <a:gd name="T29" fmla="*/ 69 h 453"/>
                <a:gd name="T30" fmla="*/ 150 w 361"/>
                <a:gd name="T31" fmla="*/ 173 h 453"/>
                <a:gd name="T32" fmla="*/ 163 w 361"/>
                <a:gd name="T33" fmla="*/ 173 h 453"/>
                <a:gd name="T34" fmla="*/ 192 w 361"/>
                <a:gd name="T35" fmla="*/ 173 h 453"/>
                <a:gd name="T36" fmla="*/ 243 w 361"/>
                <a:gd name="T37" fmla="*/ 173 h 453"/>
                <a:gd name="T38" fmla="*/ 265 w 361"/>
                <a:gd name="T39" fmla="*/ 173 h 453"/>
                <a:gd name="T40" fmla="*/ 282 w 361"/>
                <a:gd name="T41" fmla="*/ 176 h 453"/>
                <a:gd name="T42" fmla="*/ 299 w 361"/>
                <a:gd name="T43" fmla="*/ 192 h 453"/>
                <a:gd name="T44" fmla="*/ 299 w 361"/>
                <a:gd name="T45" fmla="*/ 218 h 453"/>
                <a:gd name="T46" fmla="*/ 282 w 361"/>
                <a:gd name="T47" fmla="*/ 235 h 453"/>
                <a:gd name="T48" fmla="*/ 266 w 361"/>
                <a:gd name="T49" fmla="*/ 238 h 453"/>
                <a:gd name="T50" fmla="*/ 243 w 361"/>
                <a:gd name="T51" fmla="*/ 238 h 453"/>
                <a:gd name="T52" fmla="*/ 210 w 361"/>
                <a:gd name="T53" fmla="*/ 238 h 453"/>
                <a:gd name="T54" fmla="*/ 175 w 361"/>
                <a:gd name="T55" fmla="*/ 238 h 453"/>
                <a:gd name="T56" fmla="*/ 153 w 361"/>
                <a:gd name="T57" fmla="*/ 238 h 453"/>
                <a:gd name="T58" fmla="*/ 150 w 361"/>
                <a:gd name="T59" fmla="*/ 242 h 453"/>
                <a:gd name="T60" fmla="*/ 150 w 361"/>
                <a:gd name="T61" fmla="*/ 267 h 453"/>
                <a:gd name="T62" fmla="*/ 150 w 361"/>
                <a:gd name="T63" fmla="*/ 353 h 453"/>
                <a:gd name="T64" fmla="*/ 150 w 361"/>
                <a:gd name="T65" fmla="*/ 421 h 453"/>
                <a:gd name="T66" fmla="*/ 139 w 361"/>
                <a:gd name="T67" fmla="*/ 444 h 453"/>
                <a:gd name="T68" fmla="*/ 117 w 361"/>
                <a:gd name="T69" fmla="*/ 453 h 453"/>
                <a:gd name="T70" fmla="*/ 103 w 361"/>
                <a:gd name="T71" fmla="*/ 453 h 453"/>
                <a:gd name="T72" fmla="*/ 63 w 361"/>
                <a:gd name="T73" fmla="*/ 453 h 453"/>
                <a:gd name="T74" fmla="*/ 21 w 361"/>
                <a:gd name="T75" fmla="*/ 451 h 453"/>
                <a:gd name="T76" fmla="*/ 3 w 361"/>
                <a:gd name="T77" fmla="*/ 433 h 453"/>
                <a:gd name="T78" fmla="*/ 0 w 361"/>
                <a:gd name="T79" fmla="*/ 418 h 453"/>
                <a:gd name="T80" fmla="*/ 0 w 361"/>
                <a:gd name="T81" fmla="*/ 288 h 453"/>
                <a:gd name="T82" fmla="*/ 0 w 361"/>
                <a:gd name="T83" fmla="*/ 224 h 453"/>
                <a:gd name="T84" fmla="*/ 0 w 361"/>
                <a:gd name="T85" fmla="*/ 132 h 453"/>
                <a:gd name="T86" fmla="*/ 0 w 361"/>
                <a:gd name="T87" fmla="*/ 30 h 453"/>
                <a:gd name="T88" fmla="*/ 9 w 361"/>
                <a:gd name="T89" fmla="*/ 9 h 453"/>
                <a:gd name="T90" fmla="*/ 31 w 361"/>
                <a:gd name="T91" fmla="*/ 0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61" h="453">
                  <a:moveTo>
                    <a:pt x="35" y="0"/>
                  </a:moveTo>
                  <a:lnTo>
                    <a:pt x="45" y="0"/>
                  </a:lnTo>
                  <a:lnTo>
                    <a:pt x="62" y="0"/>
                  </a:lnTo>
                  <a:lnTo>
                    <a:pt x="83" y="0"/>
                  </a:lnTo>
                  <a:lnTo>
                    <a:pt x="134" y="0"/>
                  </a:lnTo>
                  <a:lnTo>
                    <a:pt x="164" y="0"/>
                  </a:lnTo>
                  <a:lnTo>
                    <a:pt x="193" y="0"/>
                  </a:lnTo>
                  <a:lnTo>
                    <a:pt x="222" y="0"/>
                  </a:lnTo>
                  <a:lnTo>
                    <a:pt x="274" y="0"/>
                  </a:lnTo>
                  <a:lnTo>
                    <a:pt x="295" y="0"/>
                  </a:lnTo>
                  <a:lnTo>
                    <a:pt x="311" y="0"/>
                  </a:lnTo>
                  <a:lnTo>
                    <a:pt x="322" y="0"/>
                  </a:lnTo>
                  <a:lnTo>
                    <a:pt x="326" y="0"/>
                  </a:lnTo>
                  <a:lnTo>
                    <a:pt x="339" y="3"/>
                  </a:lnTo>
                  <a:lnTo>
                    <a:pt x="350" y="10"/>
                  </a:lnTo>
                  <a:lnTo>
                    <a:pt x="358" y="21"/>
                  </a:lnTo>
                  <a:lnTo>
                    <a:pt x="361" y="34"/>
                  </a:lnTo>
                  <a:lnTo>
                    <a:pt x="358" y="47"/>
                  </a:lnTo>
                  <a:lnTo>
                    <a:pt x="350" y="58"/>
                  </a:lnTo>
                  <a:lnTo>
                    <a:pt x="341" y="66"/>
                  </a:lnTo>
                  <a:lnTo>
                    <a:pt x="327" y="69"/>
                  </a:lnTo>
                  <a:lnTo>
                    <a:pt x="324" y="69"/>
                  </a:lnTo>
                  <a:lnTo>
                    <a:pt x="314" y="69"/>
                  </a:lnTo>
                  <a:lnTo>
                    <a:pt x="299" y="69"/>
                  </a:lnTo>
                  <a:lnTo>
                    <a:pt x="238" y="69"/>
                  </a:lnTo>
                  <a:lnTo>
                    <a:pt x="216" y="69"/>
                  </a:lnTo>
                  <a:lnTo>
                    <a:pt x="196" y="69"/>
                  </a:lnTo>
                  <a:lnTo>
                    <a:pt x="177" y="69"/>
                  </a:lnTo>
                  <a:lnTo>
                    <a:pt x="163" y="69"/>
                  </a:lnTo>
                  <a:lnTo>
                    <a:pt x="153" y="69"/>
                  </a:lnTo>
                  <a:lnTo>
                    <a:pt x="150" y="69"/>
                  </a:lnTo>
                  <a:lnTo>
                    <a:pt x="150" y="173"/>
                  </a:lnTo>
                  <a:lnTo>
                    <a:pt x="153" y="173"/>
                  </a:lnTo>
                  <a:lnTo>
                    <a:pt x="163" y="173"/>
                  </a:lnTo>
                  <a:lnTo>
                    <a:pt x="175" y="173"/>
                  </a:lnTo>
                  <a:lnTo>
                    <a:pt x="192" y="173"/>
                  </a:lnTo>
                  <a:lnTo>
                    <a:pt x="227" y="173"/>
                  </a:lnTo>
                  <a:lnTo>
                    <a:pt x="243" y="173"/>
                  </a:lnTo>
                  <a:lnTo>
                    <a:pt x="257" y="173"/>
                  </a:lnTo>
                  <a:lnTo>
                    <a:pt x="265" y="173"/>
                  </a:lnTo>
                  <a:lnTo>
                    <a:pt x="270" y="173"/>
                  </a:lnTo>
                  <a:lnTo>
                    <a:pt x="282" y="176"/>
                  </a:lnTo>
                  <a:lnTo>
                    <a:pt x="292" y="183"/>
                  </a:lnTo>
                  <a:lnTo>
                    <a:pt x="299" y="192"/>
                  </a:lnTo>
                  <a:lnTo>
                    <a:pt x="301" y="205"/>
                  </a:lnTo>
                  <a:lnTo>
                    <a:pt x="299" y="218"/>
                  </a:lnTo>
                  <a:lnTo>
                    <a:pt x="293" y="228"/>
                  </a:lnTo>
                  <a:lnTo>
                    <a:pt x="282" y="235"/>
                  </a:lnTo>
                  <a:lnTo>
                    <a:pt x="270" y="238"/>
                  </a:lnTo>
                  <a:lnTo>
                    <a:pt x="266" y="238"/>
                  </a:lnTo>
                  <a:lnTo>
                    <a:pt x="257" y="238"/>
                  </a:lnTo>
                  <a:lnTo>
                    <a:pt x="243" y="238"/>
                  </a:lnTo>
                  <a:lnTo>
                    <a:pt x="228" y="238"/>
                  </a:lnTo>
                  <a:lnTo>
                    <a:pt x="210" y="238"/>
                  </a:lnTo>
                  <a:lnTo>
                    <a:pt x="192" y="238"/>
                  </a:lnTo>
                  <a:lnTo>
                    <a:pt x="175" y="238"/>
                  </a:lnTo>
                  <a:lnTo>
                    <a:pt x="163" y="238"/>
                  </a:lnTo>
                  <a:lnTo>
                    <a:pt x="153" y="238"/>
                  </a:lnTo>
                  <a:lnTo>
                    <a:pt x="150" y="238"/>
                  </a:lnTo>
                  <a:lnTo>
                    <a:pt x="150" y="242"/>
                  </a:lnTo>
                  <a:lnTo>
                    <a:pt x="150" y="252"/>
                  </a:lnTo>
                  <a:lnTo>
                    <a:pt x="150" y="267"/>
                  </a:lnTo>
                  <a:lnTo>
                    <a:pt x="150" y="331"/>
                  </a:lnTo>
                  <a:lnTo>
                    <a:pt x="150" y="353"/>
                  </a:lnTo>
                  <a:lnTo>
                    <a:pt x="150" y="375"/>
                  </a:lnTo>
                  <a:lnTo>
                    <a:pt x="150" y="421"/>
                  </a:lnTo>
                  <a:lnTo>
                    <a:pt x="147" y="433"/>
                  </a:lnTo>
                  <a:lnTo>
                    <a:pt x="139" y="444"/>
                  </a:lnTo>
                  <a:lnTo>
                    <a:pt x="130" y="450"/>
                  </a:lnTo>
                  <a:lnTo>
                    <a:pt x="117" y="453"/>
                  </a:lnTo>
                  <a:lnTo>
                    <a:pt x="113" y="453"/>
                  </a:lnTo>
                  <a:lnTo>
                    <a:pt x="103" y="453"/>
                  </a:lnTo>
                  <a:lnTo>
                    <a:pt x="86" y="453"/>
                  </a:lnTo>
                  <a:lnTo>
                    <a:pt x="63" y="453"/>
                  </a:lnTo>
                  <a:lnTo>
                    <a:pt x="34" y="453"/>
                  </a:lnTo>
                  <a:lnTo>
                    <a:pt x="21" y="451"/>
                  </a:lnTo>
                  <a:lnTo>
                    <a:pt x="10" y="444"/>
                  </a:lnTo>
                  <a:lnTo>
                    <a:pt x="3" y="433"/>
                  </a:lnTo>
                  <a:lnTo>
                    <a:pt x="0" y="421"/>
                  </a:lnTo>
                  <a:lnTo>
                    <a:pt x="0" y="418"/>
                  </a:lnTo>
                  <a:lnTo>
                    <a:pt x="0" y="407"/>
                  </a:lnTo>
                  <a:lnTo>
                    <a:pt x="0" y="288"/>
                  </a:lnTo>
                  <a:lnTo>
                    <a:pt x="0" y="256"/>
                  </a:lnTo>
                  <a:lnTo>
                    <a:pt x="0" y="224"/>
                  </a:lnTo>
                  <a:lnTo>
                    <a:pt x="0" y="160"/>
                  </a:lnTo>
                  <a:lnTo>
                    <a:pt x="0" y="132"/>
                  </a:lnTo>
                  <a:lnTo>
                    <a:pt x="0" y="106"/>
                  </a:lnTo>
                  <a:lnTo>
                    <a:pt x="0" y="30"/>
                  </a:lnTo>
                  <a:lnTo>
                    <a:pt x="3" y="19"/>
                  </a:lnTo>
                  <a:lnTo>
                    <a:pt x="9" y="9"/>
                  </a:lnTo>
                  <a:lnTo>
                    <a:pt x="19" y="2"/>
                  </a:lnTo>
                  <a:lnTo>
                    <a:pt x="31" y="0"/>
                  </a:lnTo>
                  <a:lnTo>
                    <a:pt x="35" y="0"/>
                  </a:lnTo>
                  <a:close/>
                </a:path>
              </a:pathLst>
            </a:custGeom>
            <a:solidFill>
              <a:srgbClr val="000000"/>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215"/>
            </a:p>
          </p:txBody>
        </p:sp>
        <p:sp>
          <p:nvSpPr>
            <p:cNvPr id="43" name="Freeform 10">
              <a:extLst>
                <a:ext uri="{FF2B5EF4-FFF2-40B4-BE49-F238E27FC236}">
                  <a16:creationId xmlns:a16="http://schemas.microsoft.com/office/drawing/2014/main" id="{7714104E-63DD-4021-B99F-9CB32C8F4A8A}"/>
                </a:ext>
              </a:extLst>
            </p:cNvPr>
            <p:cNvSpPr>
              <a:spLocks/>
            </p:cNvSpPr>
            <p:nvPr/>
          </p:nvSpPr>
          <p:spPr bwMode="auto">
            <a:xfrm>
              <a:off x="4764" y="2523"/>
              <a:ext cx="85" cy="107"/>
            </a:xfrm>
            <a:custGeom>
              <a:avLst/>
              <a:gdLst>
                <a:gd name="T0" fmla="*/ 106 w 255"/>
                <a:gd name="T1" fmla="*/ 0 h 321"/>
                <a:gd name="T2" fmla="*/ 124 w 255"/>
                <a:gd name="T3" fmla="*/ 0 h 321"/>
                <a:gd name="T4" fmla="*/ 145 w 255"/>
                <a:gd name="T5" fmla="*/ 6 h 321"/>
                <a:gd name="T6" fmla="*/ 169 w 255"/>
                <a:gd name="T7" fmla="*/ 17 h 321"/>
                <a:gd name="T8" fmla="*/ 192 w 255"/>
                <a:gd name="T9" fmla="*/ 34 h 321"/>
                <a:gd name="T10" fmla="*/ 212 w 255"/>
                <a:gd name="T11" fmla="*/ 55 h 321"/>
                <a:gd name="T12" fmla="*/ 226 w 255"/>
                <a:gd name="T13" fmla="*/ 78 h 321"/>
                <a:gd name="T14" fmla="*/ 239 w 255"/>
                <a:gd name="T15" fmla="*/ 103 h 321"/>
                <a:gd name="T16" fmla="*/ 247 w 255"/>
                <a:gd name="T17" fmla="*/ 129 h 321"/>
                <a:gd name="T18" fmla="*/ 252 w 255"/>
                <a:gd name="T19" fmla="*/ 156 h 321"/>
                <a:gd name="T20" fmla="*/ 255 w 255"/>
                <a:gd name="T21" fmla="*/ 183 h 321"/>
                <a:gd name="T22" fmla="*/ 252 w 255"/>
                <a:gd name="T23" fmla="*/ 209 h 321"/>
                <a:gd name="T24" fmla="*/ 247 w 255"/>
                <a:gd name="T25" fmla="*/ 234 h 321"/>
                <a:gd name="T26" fmla="*/ 240 w 255"/>
                <a:gd name="T27" fmla="*/ 257 h 321"/>
                <a:gd name="T28" fmla="*/ 228 w 255"/>
                <a:gd name="T29" fmla="*/ 277 h 321"/>
                <a:gd name="T30" fmla="*/ 214 w 255"/>
                <a:gd name="T31" fmla="*/ 293 h 321"/>
                <a:gd name="T32" fmla="*/ 197 w 255"/>
                <a:gd name="T33" fmla="*/ 305 h 321"/>
                <a:gd name="T34" fmla="*/ 175 w 255"/>
                <a:gd name="T35" fmla="*/ 315 h 321"/>
                <a:gd name="T36" fmla="*/ 155 w 255"/>
                <a:gd name="T37" fmla="*/ 320 h 321"/>
                <a:gd name="T38" fmla="*/ 137 w 255"/>
                <a:gd name="T39" fmla="*/ 321 h 321"/>
                <a:gd name="T40" fmla="*/ 121 w 255"/>
                <a:gd name="T41" fmla="*/ 319 h 321"/>
                <a:gd name="T42" fmla="*/ 107 w 255"/>
                <a:gd name="T43" fmla="*/ 312 h 321"/>
                <a:gd name="T44" fmla="*/ 95 w 255"/>
                <a:gd name="T45" fmla="*/ 303 h 321"/>
                <a:gd name="T46" fmla="*/ 84 w 255"/>
                <a:gd name="T47" fmla="*/ 292 h 321"/>
                <a:gd name="T48" fmla="*/ 74 w 255"/>
                <a:gd name="T49" fmla="*/ 278 h 321"/>
                <a:gd name="T50" fmla="*/ 65 w 255"/>
                <a:gd name="T51" fmla="*/ 262 h 321"/>
                <a:gd name="T52" fmla="*/ 57 w 255"/>
                <a:gd name="T53" fmla="*/ 246 h 321"/>
                <a:gd name="T54" fmla="*/ 49 w 255"/>
                <a:gd name="T55" fmla="*/ 229 h 321"/>
                <a:gd name="T56" fmla="*/ 43 w 255"/>
                <a:gd name="T57" fmla="*/ 212 h 321"/>
                <a:gd name="T58" fmla="*/ 35 w 255"/>
                <a:gd name="T59" fmla="*/ 195 h 321"/>
                <a:gd name="T60" fmla="*/ 28 w 255"/>
                <a:gd name="T61" fmla="*/ 178 h 321"/>
                <a:gd name="T62" fmla="*/ 20 w 255"/>
                <a:gd name="T63" fmla="*/ 163 h 321"/>
                <a:gd name="T64" fmla="*/ 12 w 255"/>
                <a:gd name="T65" fmla="*/ 149 h 321"/>
                <a:gd name="T66" fmla="*/ 3 w 255"/>
                <a:gd name="T67" fmla="*/ 138 h 321"/>
                <a:gd name="T68" fmla="*/ 1 w 255"/>
                <a:gd name="T69" fmla="*/ 133 h 321"/>
                <a:gd name="T70" fmla="*/ 0 w 255"/>
                <a:gd name="T71" fmla="*/ 127 h 321"/>
                <a:gd name="T72" fmla="*/ 2 w 255"/>
                <a:gd name="T73" fmla="*/ 121 h 321"/>
                <a:gd name="T74" fmla="*/ 11 w 255"/>
                <a:gd name="T75" fmla="*/ 98 h 321"/>
                <a:gd name="T76" fmla="*/ 21 w 255"/>
                <a:gd name="T77" fmla="*/ 76 h 321"/>
                <a:gd name="T78" fmla="*/ 32 w 255"/>
                <a:gd name="T79" fmla="*/ 57 h 321"/>
                <a:gd name="T80" fmla="*/ 44 w 255"/>
                <a:gd name="T81" fmla="*/ 39 h 321"/>
                <a:gd name="T82" fmla="*/ 57 w 255"/>
                <a:gd name="T83" fmla="*/ 23 h 321"/>
                <a:gd name="T84" fmla="*/ 72 w 255"/>
                <a:gd name="T85" fmla="*/ 12 h 321"/>
                <a:gd name="T86" fmla="*/ 88 w 255"/>
                <a:gd name="T87" fmla="*/ 4 h 321"/>
                <a:gd name="T88" fmla="*/ 106 w 255"/>
                <a:gd name="T89" fmla="*/ 0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55" h="321">
                  <a:moveTo>
                    <a:pt x="106" y="0"/>
                  </a:moveTo>
                  <a:lnTo>
                    <a:pt x="124" y="0"/>
                  </a:lnTo>
                  <a:lnTo>
                    <a:pt x="145" y="6"/>
                  </a:lnTo>
                  <a:lnTo>
                    <a:pt x="169" y="17"/>
                  </a:lnTo>
                  <a:lnTo>
                    <a:pt x="192" y="34"/>
                  </a:lnTo>
                  <a:lnTo>
                    <a:pt x="212" y="55"/>
                  </a:lnTo>
                  <a:lnTo>
                    <a:pt x="226" y="78"/>
                  </a:lnTo>
                  <a:lnTo>
                    <a:pt x="239" y="103"/>
                  </a:lnTo>
                  <a:lnTo>
                    <a:pt x="247" y="129"/>
                  </a:lnTo>
                  <a:lnTo>
                    <a:pt x="252" y="156"/>
                  </a:lnTo>
                  <a:lnTo>
                    <a:pt x="255" y="183"/>
                  </a:lnTo>
                  <a:lnTo>
                    <a:pt x="252" y="209"/>
                  </a:lnTo>
                  <a:lnTo>
                    <a:pt x="247" y="234"/>
                  </a:lnTo>
                  <a:lnTo>
                    <a:pt x="240" y="257"/>
                  </a:lnTo>
                  <a:lnTo>
                    <a:pt x="228" y="277"/>
                  </a:lnTo>
                  <a:lnTo>
                    <a:pt x="214" y="293"/>
                  </a:lnTo>
                  <a:lnTo>
                    <a:pt x="197" y="305"/>
                  </a:lnTo>
                  <a:lnTo>
                    <a:pt x="175" y="315"/>
                  </a:lnTo>
                  <a:lnTo>
                    <a:pt x="155" y="320"/>
                  </a:lnTo>
                  <a:lnTo>
                    <a:pt x="137" y="321"/>
                  </a:lnTo>
                  <a:lnTo>
                    <a:pt x="121" y="319"/>
                  </a:lnTo>
                  <a:lnTo>
                    <a:pt x="107" y="312"/>
                  </a:lnTo>
                  <a:lnTo>
                    <a:pt x="95" y="303"/>
                  </a:lnTo>
                  <a:lnTo>
                    <a:pt x="84" y="292"/>
                  </a:lnTo>
                  <a:lnTo>
                    <a:pt x="74" y="278"/>
                  </a:lnTo>
                  <a:lnTo>
                    <a:pt x="65" y="262"/>
                  </a:lnTo>
                  <a:lnTo>
                    <a:pt x="57" y="246"/>
                  </a:lnTo>
                  <a:lnTo>
                    <a:pt x="49" y="229"/>
                  </a:lnTo>
                  <a:lnTo>
                    <a:pt x="43" y="212"/>
                  </a:lnTo>
                  <a:lnTo>
                    <a:pt x="35" y="195"/>
                  </a:lnTo>
                  <a:lnTo>
                    <a:pt x="28" y="178"/>
                  </a:lnTo>
                  <a:lnTo>
                    <a:pt x="20" y="163"/>
                  </a:lnTo>
                  <a:lnTo>
                    <a:pt x="12" y="149"/>
                  </a:lnTo>
                  <a:lnTo>
                    <a:pt x="3" y="138"/>
                  </a:lnTo>
                  <a:lnTo>
                    <a:pt x="1" y="133"/>
                  </a:lnTo>
                  <a:lnTo>
                    <a:pt x="0" y="127"/>
                  </a:lnTo>
                  <a:lnTo>
                    <a:pt x="2" y="121"/>
                  </a:lnTo>
                  <a:lnTo>
                    <a:pt x="11" y="98"/>
                  </a:lnTo>
                  <a:lnTo>
                    <a:pt x="21" y="76"/>
                  </a:lnTo>
                  <a:lnTo>
                    <a:pt x="32" y="57"/>
                  </a:lnTo>
                  <a:lnTo>
                    <a:pt x="44" y="39"/>
                  </a:lnTo>
                  <a:lnTo>
                    <a:pt x="57" y="23"/>
                  </a:lnTo>
                  <a:lnTo>
                    <a:pt x="72" y="12"/>
                  </a:lnTo>
                  <a:lnTo>
                    <a:pt x="88" y="4"/>
                  </a:lnTo>
                  <a:lnTo>
                    <a:pt x="106" y="0"/>
                  </a:lnTo>
                  <a:close/>
                </a:path>
              </a:pathLst>
            </a:custGeom>
            <a:solidFill>
              <a:srgbClr val="000000"/>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215"/>
            </a:p>
          </p:txBody>
        </p:sp>
        <p:sp>
          <p:nvSpPr>
            <p:cNvPr id="44" name="Freeform 11">
              <a:extLst>
                <a:ext uri="{FF2B5EF4-FFF2-40B4-BE49-F238E27FC236}">
                  <a16:creationId xmlns:a16="http://schemas.microsoft.com/office/drawing/2014/main" id="{CE86FA53-6D46-4615-9FE9-F8336C7ACE22}"/>
                </a:ext>
              </a:extLst>
            </p:cNvPr>
            <p:cNvSpPr>
              <a:spLocks/>
            </p:cNvSpPr>
            <p:nvPr/>
          </p:nvSpPr>
          <p:spPr bwMode="auto">
            <a:xfrm>
              <a:off x="4609" y="2504"/>
              <a:ext cx="88" cy="102"/>
            </a:xfrm>
            <a:custGeom>
              <a:avLst/>
              <a:gdLst>
                <a:gd name="T0" fmla="*/ 158 w 264"/>
                <a:gd name="T1" fmla="*/ 0 h 306"/>
                <a:gd name="T2" fmla="*/ 178 w 264"/>
                <a:gd name="T3" fmla="*/ 2 h 306"/>
                <a:gd name="T4" fmla="*/ 196 w 264"/>
                <a:gd name="T5" fmla="*/ 7 h 306"/>
                <a:gd name="T6" fmla="*/ 212 w 264"/>
                <a:gd name="T7" fmla="*/ 17 h 306"/>
                <a:gd name="T8" fmla="*/ 226 w 264"/>
                <a:gd name="T9" fmla="*/ 30 h 306"/>
                <a:gd name="T10" fmla="*/ 238 w 264"/>
                <a:gd name="T11" fmla="*/ 46 h 306"/>
                <a:gd name="T12" fmla="*/ 248 w 264"/>
                <a:gd name="T13" fmla="*/ 65 h 306"/>
                <a:gd name="T14" fmla="*/ 255 w 264"/>
                <a:gd name="T15" fmla="*/ 85 h 306"/>
                <a:gd name="T16" fmla="*/ 260 w 264"/>
                <a:gd name="T17" fmla="*/ 108 h 306"/>
                <a:gd name="T18" fmla="*/ 263 w 264"/>
                <a:gd name="T19" fmla="*/ 131 h 306"/>
                <a:gd name="T20" fmla="*/ 264 w 264"/>
                <a:gd name="T21" fmla="*/ 155 h 306"/>
                <a:gd name="T22" fmla="*/ 264 w 264"/>
                <a:gd name="T23" fmla="*/ 158 h 306"/>
                <a:gd name="T24" fmla="*/ 262 w 264"/>
                <a:gd name="T25" fmla="*/ 160 h 306"/>
                <a:gd name="T26" fmla="*/ 260 w 264"/>
                <a:gd name="T27" fmla="*/ 163 h 306"/>
                <a:gd name="T28" fmla="*/ 258 w 264"/>
                <a:gd name="T29" fmla="*/ 166 h 306"/>
                <a:gd name="T30" fmla="*/ 245 w 264"/>
                <a:gd name="T31" fmla="*/ 178 h 306"/>
                <a:gd name="T32" fmla="*/ 234 w 264"/>
                <a:gd name="T33" fmla="*/ 192 h 306"/>
                <a:gd name="T34" fmla="*/ 221 w 264"/>
                <a:gd name="T35" fmla="*/ 208 h 306"/>
                <a:gd name="T36" fmla="*/ 209 w 264"/>
                <a:gd name="T37" fmla="*/ 225 h 306"/>
                <a:gd name="T38" fmla="*/ 196 w 264"/>
                <a:gd name="T39" fmla="*/ 242 h 306"/>
                <a:gd name="T40" fmla="*/ 184 w 264"/>
                <a:gd name="T41" fmla="*/ 257 h 306"/>
                <a:gd name="T42" fmla="*/ 170 w 264"/>
                <a:gd name="T43" fmla="*/ 272 h 306"/>
                <a:gd name="T44" fmla="*/ 155 w 264"/>
                <a:gd name="T45" fmla="*/ 286 h 306"/>
                <a:gd name="T46" fmla="*/ 139 w 264"/>
                <a:gd name="T47" fmla="*/ 296 h 306"/>
                <a:gd name="T48" fmla="*/ 123 w 264"/>
                <a:gd name="T49" fmla="*/ 302 h 306"/>
                <a:gd name="T50" fmla="*/ 104 w 264"/>
                <a:gd name="T51" fmla="*/ 306 h 306"/>
                <a:gd name="T52" fmla="*/ 83 w 264"/>
                <a:gd name="T53" fmla="*/ 305 h 306"/>
                <a:gd name="T54" fmla="*/ 60 w 264"/>
                <a:gd name="T55" fmla="*/ 297 h 306"/>
                <a:gd name="T56" fmla="*/ 43 w 264"/>
                <a:gd name="T57" fmla="*/ 286 h 306"/>
                <a:gd name="T58" fmla="*/ 28 w 264"/>
                <a:gd name="T59" fmla="*/ 272 h 306"/>
                <a:gd name="T60" fmla="*/ 17 w 264"/>
                <a:gd name="T61" fmla="*/ 254 h 306"/>
                <a:gd name="T62" fmla="*/ 8 w 264"/>
                <a:gd name="T63" fmla="*/ 235 h 306"/>
                <a:gd name="T64" fmla="*/ 2 w 264"/>
                <a:gd name="T65" fmla="*/ 214 h 306"/>
                <a:gd name="T66" fmla="*/ 0 w 264"/>
                <a:gd name="T67" fmla="*/ 191 h 306"/>
                <a:gd name="T68" fmla="*/ 1 w 264"/>
                <a:gd name="T69" fmla="*/ 167 h 306"/>
                <a:gd name="T70" fmla="*/ 5 w 264"/>
                <a:gd name="T71" fmla="*/ 143 h 306"/>
                <a:gd name="T72" fmla="*/ 13 w 264"/>
                <a:gd name="T73" fmla="*/ 119 h 306"/>
                <a:gd name="T74" fmla="*/ 24 w 264"/>
                <a:gd name="T75" fmla="*/ 95 h 306"/>
                <a:gd name="T76" fmla="*/ 40 w 264"/>
                <a:gd name="T77" fmla="*/ 72 h 306"/>
                <a:gd name="T78" fmla="*/ 60 w 264"/>
                <a:gd name="T79" fmla="*/ 50 h 306"/>
                <a:gd name="T80" fmla="*/ 84 w 264"/>
                <a:gd name="T81" fmla="*/ 30 h 306"/>
                <a:gd name="T82" fmla="*/ 112 w 264"/>
                <a:gd name="T83" fmla="*/ 12 h 306"/>
                <a:gd name="T84" fmla="*/ 136 w 264"/>
                <a:gd name="T85" fmla="*/ 4 h 306"/>
                <a:gd name="T86" fmla="*/ 158 w 264"/>
                <a:gd name="T87" fmla="*/ 0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64" h="306">
                  <a:moveTo>
                    <a:pt x="158" y="0"/>
                  </a:moveTo>
                  <a:lnTo>
                    <a:pt x="178" y="2"/>
                  </a:lnTo>
                  <a:lnTo>
                    <a:pt x="196" y="7"/>
                  </a:lnTo>
                  <a:lnTo>
                    <a:pt x="212" y="17"/>
                  </a:lnTo>
                  <a:lnTo>
                    <a:pt x="226" y="30"/>
                  </a:lnTo>
                  <a:lnTo>
                    <a:pt x="238" y="46"/>
                  </a:lnTo>
                  <a:lnTo>
                    <a:pt x="248" y="65"/>
                  </a:lnTo>
                  <a:lnTo>
                    <a:pt x="255" y="85"/>
                  </a:lnTo>
                  <a:lnTo>
                    <a:pt x="260" y="108"/>
                  </a:lnTo>
                  <a:lnTo>
                    <a:pt x="263" y="131"/>
                  </a:lnTo>
                  <a:lnTo>
                    <a:pt x="264" y="155"/>
                  </a:lnTo>
                  <a:lnTo>
                    <a:pt x="264" y="158"/>
                  </a:lnTo>
                  <a:lnTo>
                    <a:pt x="262" y="160"/>
                  </a:lnTo>
                  <a:lnTo>
                    <a:pt x="260" y="163"/>
                  </a:lnTo>
                  <a:lnTo>
                    <a:pt x="258" y="166"/>
                  </a:lnTo>
                  <a:lnTo>
                    <a:pt x="245" y="178"/>
                  </a:lnTo>
                  <a:lnTo>
                    <a:pt x="234" y="192"/>
                  </a:lnTo>
                  <a:lnTo>
                    <a:pt x="221" y="208"/>
                  </a:lnTo>
                  <a:lnTo>
                    <a:pt x="209" y="225"/>
                  </a:lnTo>
                  <a:lnTo>
                    <a:pt x="196" y="242"/>
                  </a:lnTo>
                  <a:lnTo>
                    <a:pt x="184" y="257"/>
                  </a:lnTo>
                  <a:lnTo>
                    <a:pt x="170" y="272"/>
                  </a:lnTo>
                  <a:lnTo>
                    <a:pt x="155" y="286"/>
                  </a:lnTo>
                  <a:lnTo>
                    <a:pt x="139" y="296"/>
                  </a:lnTo>
                  <a:lnTo>
                    <a:pt x="123" y="302"/>
                  </a:lnTo>
                  <a:lnTo>
                    <a:pt x="104" y="306"/>
                  </a:lnTo>
                  <a:lnTo>
                    <a:pt x="83" y="305"/>
                  </a:lnTo>
                  <a:lnTo>
                    <a:pt x="60" y="297"/>
                  </a:lnTo>
                  <a:lnTo>
                    <a:pt x="43" y="286"/>
                  </a:lnTo>
                  <a:lnTo>
                    <a:pt x="28" y="272"/>
                  </a:lnTo>
                  <a:lnTo>
                    <a:pt x="17" y="254"/>
                  </a:lnTo>
                  <a:lnTo>
                    <a:pt x="8" y="235"/>
                  </a:lnTo>
                  <a:lnTo>
                    <a:pt x="2" y="214"/>
                  </a:lnTo>
                  <a:lnTo>
                    <a:pt x="0" y="191"/>
                  </a:lnTo>
                  <a:lnTo>
                    <a:pt x="1" y="167"/>
                  </a:lnTo>
                  <a:lnTo>
                    <a:pt x="5" y="143"/>
                  </a:lnTo>
                  <a:lnTo>
                    <a:pt x="13" y="119"/>
                  </a:lnTo>
                  <a:lnTo>
                    <a:pt x="24" y="95"/>
                  </a:lnTo>
                  <a:lnTo>
                    <a:pt x="40" y="72"/>
                  </a:lnTo>
                  <a:lnTo>
                    <a:pt x="60" y="50"/>
                  </a:lnTo>
                  <a:lnTo>
                    <a:pt x="84" y="30"/>
                  </a:lnTo>
                  <a:lnTo>
                    <a:pt x="112" y="12"/>
                  </a:lnTo>
                  <a:lnTo>
                    <a:pt x="136" y="4"/>
                  </a:lnTo>
                  <a:lnTo>
                    <a:pt x="158" y="0"/>
                  </a:lnTo>
                  <a:close/>
                </a:path>
              </a:pathLst>
            </a:custGeom>
            <a:solidFill>
              <a:srgbClr val="000000"/>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215"/>
            </a:p>
          </p:txBody>
        </p:sp>
        <p:sp>
          <p:nvSpPr>
            <p:cNvPr id="45" name="Freeform 12">
              <a:extLst>
                <a:ext uri="{FF2B5EF4-FFF2-40B4-BE49-F238E27FC236}">
                  <a16:creationId xmlns:a16="http://schemas.microsoft.com/office/drawing/2014/main" id="{6A0A4941-7C63-454F-80FE-E2870DBDB753}"/>
                </a:ext>
              </a:extLst>
            </p:cNvPr>
            <p:cNvSpPr>
              <a:spLocks/>
            </p:cNvSpPr>
            <p:nvPr/>
          </p:nvSpPr>
          <p:spPr bwMode="auto">
            <a:xfrm>
              <a:off x="4678" y="2638"/>
              <a:ext cx="76" cy="42"/>
            </a:xfrm>
            <a:custGeom>
              <a:avLst/>
              <a:gdLst>
                <a:gd name="T0" fmla="*/ 57 w 228"/>
                <a:gd name="T1" fmla="*/ 0 h 126"/>
                <a:gd name="T2" fmla="*/ 83 w 228"/>
                <a:gd name="T3" fmla="*/ 0 h 126"/>
                <a:gd name="T4" fmla="*/ 112 w 228"/>
                <a:gd name="T5" fmla="*/ 3 h 126"/>
                <a:gd name="T6" fmla="*/ 140 w 228"/>
                <a:gd name="T7" fmla="*/ 6 h 126"/>
                <a:gd name="T8" fmla="*/ 167 w 228"/>
                <a:gd name="T9" fmla="*/ 12 h 126"/>
                <a:gd name="T10" fmla="*/ 193 w 228"/>
                <a:gd name="T11" fmla="*/ 18 h 126"/>
                <a:gd name="T12" fmla="*/ 204 w 228"/>
                <a:gd name="T13" fmla="*/ 23 h 126"/>
                <a:gd name="T14" fmla="*/ 214 w 228"/>
                <a:gd name="T15" fmla="*/ 29 h 126"/>
                <a:gd name="T16" fmla="*/ 221 w 228"/>
                <a:gd name="T17" fmla="*/ 38 h 126"/>
                <a:gd name="T18" fmla="*/ 226 w 228"/>
                <a:gd name="T19" fmla="*/ 46 h 126"/>
                <a:gd name="T20" fmla="*/ 228 w 228"/>
                <a:gd name="T21" fmla="*/ 56 h 126"/>
                <a:gd name="T22" fmla="*/ 228 w 228"/>
                <a:gd name="T23" fmla="*/ 65 h 126"/>
                <a:gd name="T24" fmla="*/ 224 w 228"/>
                <a:gd name="T25" fmla="*/ 72 h 126"/>
                <a:gd name="T26" fmla="*/ 217 w 228"/>
                <a:gd name="T27" fmla="*/ 80 h 126"/>
                <a:gd name="T28" fmla="*/ 206 w 228"/>
                <a:gd name="T29" fmla="*/ 85 h 126"/>
                <a:gd name="T30" fmla="*/ 192 w 228"/>
                <a:gd name="T31" fmla="*/ 88 h 126"/>
                <a:gd name="T32" fmla="*/ 171 w 228"/>
                <a:gd name="T33" fmla="*/ 91 h 126"/>
                <a:gd name="T34" fmla="*/ 155 w 228"/>
                <a:gd name="T35" fmla="*/ 96 h 126"/>
                <a:gd name="T36" fmla="*/ 141 w 228"/>
                <a:gd name="T37" fmla="*/ 103 h 126"/>
                <a:gd name="T38" fmla="*/ 131 w 228"/>
                <a:gd name="T39" fmla="*/ 109 h 126"/>
                <a:gd name="T40" fmla="*/ 123 w 228"/>
                <a:gd name="T41" fmla="*/ 115 h 126"/>
                <a:gd name="T42" fmla="*/ 117 w 228"/>
                <a:gd name="T43" fmla="*/ 120 h 126"/>
                <a:gd name="T44" fmla="*/ 113 w 228"/>
                <a:gd name="T45" fmla="*/ 125 h 126"/>
                <a:gd name="T46" fmla="*/ 109 w 228"/>
                <a:gd name="T47" fmla="*/ 126 h 126"/>
                <a:gd name="T48" fmla="*/ 106 w 228"/>
                <a:gd name="T49" fmla="*/ 125 h 126"/>
                <a:gd name="T50" fmla="*/ 100 w 228"/>
                <a:gd name="T51" fmla="*/ 119 h 126"/>
                <a:gd name="T52" fmla="*/ 95 w 228"/>
                <a:gd name="T53" fmla="*/ 110 h 126"/>
                <a:gd name="T54" fmla="*/ 81 w 228"/>
                <a:gd name="T55" fmla="*/ 94 h 126"/>
                <a:gd name="T56" fmla="*/ 68 w 228"/>
                <a:gd name="T57" fmla="*/ 84 h 126"/>
                <a:gd name="T58" fmla="*/ 55 w 228"/>
                <a:gd name="T59" fmla="*/ 76 h 126"/>
                <a:gd name="T60" fmla="*/ 40 w 228"/>
                <a:gd name="T61" fmla="*/ 71 h 126"/>
                <a:gd name="T62" fmla="*/ 25 w 228"/>
                <a:gd name="T63" fmla="*/ 65 h 126"/>
                <a:gd name="T64" fmla="*/ 14 w 228"/>
                <a:gd name="T65" fmla="*/ 62 h 126"/>
                <a:gd name="T66" fmla="*/ 7 w 228"/>
                <a:gd name="T67" fmla="*/ 56 h 126"/>
                <a:gd name="T68" fmla="*/ 2 w 228"/>
                <a:gd name="T69" fmla="*/ 47 h 126"/>
                <a:gd name="T70" fmla="*/ 0 w 228"/>
                <a:gd name="T71" fmla="*/ 39 h 126"/>
                <a:gd name="T72" fmla="*/ 1 w 228"/>
                <a:gd name="T73" fmla="*/ 30 h 126"/>
                <a:gd name="T74" fmla="*/ 4 w 228"/>
                <a:gd name="T75" fmla="*/ 21 h 126"/>
                <a:gd name="T76" fmla="*/ 11 w 228"/>
                <a:gd name="T77" fmla="*/ 14 h 126"/>
                <a:gd name="T78" fmla="*/ 23 w 228"/>
                <a:gd name="T79" fmla="*/ 6 h 126"/>
                <a:gd name="T80" fmla="*/ 38 w 228"/>
                <a:gd name="T81" fmla="*/ 2 h 126"/>
                <a:gd name="T82" fmla="*/ 57 w 228"/>
                <a:gd name="T83"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28" h="126">
                  <a:moveTo>
                    <a:pt x="57" y="0"/>
                  </a:moveTo>
                  <a:lnTo>
                    <a:pt x="83" y="0"/>
                  </a:lnTo>
                  <a:lnTo>
                    <a:pt x="112" y="3"/>
                  </a:lnTo>
                  <a:lnTo>
                    <a:pt x="140" y="6"/>
                  </a:lnTo>
                  <a:lnTo>
                    <a:pt x="167" y="12"/>
                  </a:lnTo>
                  <a:lnTo>
                    <a:pt x="193" y="18"/>
                  </a:lnTo>
                  <a:lnTo>
                    <a:pt x="204" y="23"/>
                  </a:lnTo>
                  <a:lnTo>
                    <a:pt x="214" y="29"/>
                  </a:lnTo>
                  <a:lnTo>
                    <a:pt x="221" y="38"/>
                  </a:lnTo>
                  <a:lnTo>
                    <a:pt x="226" y="46"/>
                  </a:lnTo>
                  <a:lnTo>
                    <a:pt x="228" y="56"/>
                  </a:lnTo>
                  <a:lnTo>
                    <a:pt x="228" y="65"/>
                  </a:lnTo>
                  <a:lnTo>
                    <a:pt x="224" y="72"/>
                  </a:lnTo>
                  <a:lnTo>
                    <a:pt x="217" y="80"/>
                  </a:lnTo>
                  <a:lnTo>
                    <a:pt x="206" y="85"/>
                  </a:lnTo>
                  <a:lnTo>
                    <a:pt x="192" y="88"/>
                  </a:lnTo>
                  <a:lnTo>
                    <a:pt x="171" y="91"/>
                  </a:lnTo>
                  <a:lnTo>
                    <a:pt x="155" y="96"/>
                  </a:lnTo>
                  <a:lnTo>
                    <a:pt x="141" y="103"/>
                  </a:lnTo>
                  <a:lnTo>
                    <a:pt x="131" y="109"/>
                  </a:lnTo>
                  <a:lnTo>
                    <a:pt x="123" y="115"/>
                  </a:lnTo>
                  <a:lnTo>
                    <a:pt x="117" y="120"/>
                  </a:lnTo>
                  <a:lnTo>
                    <a:pt x="113" y="125"/>
                  </a:lnTo>
                  <a:lnTo>
                    <a:pt x="109" y="126"/>
                  </a:lnTo>
                  <a:lnTo>
                    <a:pt x="106" y="125"/>
                  </a:lnTo>
                  <a:lnTo>
                    <a:pt x="100" y="119"/>
                  </a:lnTo>
                  <a:lnTo>
                    <a:pt x="95" y="110"/>
                  </a:lnTo>
                  <a:lnTo>
                    <a:pt x="81" y="94"/>
                  </a:lnTo>
                  <a:lnTo>
                    <a:pt x="68" y="84"/>
                  </a:lnTo>
                  <a:lnTo>
                    <a:pt x="55" y="76"/>
                  </a:lnTo>
                  <a:lnTo>
                    <a:pt x="40" y="71"/>
                  </a:lnTo>
                  <a:lnTo>
                    <a:pt x="25" y="65"/>
                  </a:lnTo>
                  <a:lnTo>
                    <a:pt x="14" y="62"/>
                  </a:lnTo>
                  <a:lnTo>
                    <a:pt x="7" y="56"/>
                  </a:lnTo>
                  <a:lnTo>
                    <a:pt x="2" y="47"/>
                  </a:lnTo>
                  <a:lnTo>
                    <a:pt x="0" y="39"/>
                  </a:lnTo>
                  <a:lnTo>
                    <a:pt x="1" y="30"/>
                  </a:lnTo>
                  <a:lnTo>
                    <a:pt x="4" y="21"/>
                  </a:lnTo>
                  <a:lnTo>
                    <a:pt x="11" y="14"/>
                  </a:lnTo>
                  <a:lnTo>
                    <a:pt x="23" y="6"/>
                  </a:lnTo>
                  <a:lnTo>
                    <a:pt x="38" y="2"/>
                  </a:lnTo>
                  <a:lnTo>
                    <a:pt x="57" y="0"/>
                  </a:lnTo>
                  <a:close/>
                </a:path>
              </a:pathLst>
            </a:custGeom>
            <a:solidFill>
              <a:srgbClr val="000000"/>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215"/>
            </a:p>
          </p:txBody>
        </p:sp>
        <p:sp>
          <p:nvSpPr>
            <p:cNvPr id="46" name="Freeform 13">
              <a:extLst>
                <a:ext uri="{FF2B5EF4-FFF2-40B4-BE49-F238E27FC236}">
                  <a16:creationId xmlns:a16="http://schemas.microsoft.com/office/drawing/2014/main" id="{B1950C89-F1A5-4385-A297-3AED9900292C}"/>
                </a:ext>
              </a:extLst>
            </p:cNvPr>
            <p:cNvSpPr>
              <a:spLocks/>
            </p:cNvSpPr>
            <p:nvPr/>
          </p:nvSpPr>
          <p:spPr bwMode="auto">
            <a:xfrm>
              <a:off x="4820" y="2333"/>
              <a:ext cx="115" cy="112"/>
            </a:xfrm>
            <a:custGeom>
              <a:avLst/>
              <a:gdLst>
                <a:gd name="T0" fmla="*/ 157 w 345"/>
                <a:gd name="T1" fmla="*/ 0 h 338"/>
                <a:gd name="T2" fmla="*/ 180 w 345"/>
                <a:gd name="T3" fmla="*/ 1 h 338"/>
                <a:gd name="T4" fmla="*/ 202 w 345"/>
                <a:gd name="T5" fmla="*/ 5 h 338"/>
                <a:gd name="T6" fmla="*/ 224 w 345"/>
                <a:gd name="T7" fmla="*/ 12 h 338"/>
                <a:gd name="T8" fmla="*/ 245 w 345"/>
                <a:gd name="T9" fmla="*/ 22 h 338"/>
                <a:gd name="T10" fmla="*/ 263 w 345"/>
                <a:gd name="T11" fmla="*/ 34 h 338"/>
                <a:gd name="T12" fmla="*/ 280 w 345"/>
                <a:gd name="T13" fmla="*/ 48 h 338"/>
                <a:gd name="T14" fmla="*/ 305 w 345"/>
                <a:gd name="T15" fmla="*/ 75 h 338"/>
                <a:gd name="T16" fmla="*/ 324 w 345"/>
                <a:gd name="T17" fmla="*/ 103 h 338"/>
                <a:gd name="T18" fmla="*/ 336 w 345"/>
                <a:gd name="T19" fmla="*/ 132 h 338"/>
                <a:gd name="T20" fmla="*/ 343 w 345"/>
                <a:gd name="T21" fmla="*/ 159 h 338"/>
                <a:gd name="T22" fmla="*/ 345 w 345"/>
                <a:gd name="T23" fmla="*/ 186 h 338"/>
                <a:gd name="T24" fmla="*/ 340 w 345"/>
                <a:gd name="T25" fmla="*/ 211 h 338"/>
                <a:gd name="T26" fmla="*/ 331 w 345"/>
                <a:gd name="T27" fmla="*/ 234 h 338"/>
                <a:gd name="T28" fmla="*/ 322 w 345"/>
                <a:gd name="T29" fmla="*/ 251 h 338"/>
                <a:gd name="T30" fmla="*/ 310 w 345"/>
                <a:gd name="T31" fmla="*/ 269 h 338"/>
                <a:gd name="T32" fmla="*/ 296 w 345"/>
                <a:gd name="T33" fmla="*/ 286 h 338"/>
                <a:gd name="T34" fmla="*/ 282 w 345"/>
                <a:gd name="T35" fmla="*/ 301 h 338"/>
                <a:gd name="T36" fmla="*/ 266 w 345"/>
                <a:gd name="T37" fmla="*/ 315 h 338"/>
                <a:gd name="T38" fmla="*/ 249 w 345"/>
                <a:gd name="T39" fmla="*/ 325 h 338"/>
                <a:gd name="T40" fmla="*/ 231 w 345"/>
                <a:gd name="T41" fmla="*/ 334 h 338"/>
                <a:gd name="T42" fmla="*/ 215 w 345"/>
                <a:gd name="T43" fmla="*/ 338 h 338"/>
                <a:gd name="T44" fmla="*/ 197 w 345"/>
                <a:gd name="T45" fmla="*/ 338 h 338"/>
                <a:gd name="T46" fmla="*/ 180 w 345"/>
                <a:gd name="T47" fmla="*/ 333 h 338"/>
                <a:gd name="T48" fmla="*/ 164 w 345"/>
                <a:gd name="T49" fmla="*/ 322 h 338"/>
                <a:gd name="T50" fmla="*/ 150 w 345"/>
                <a:gd name="T51" fmla="*/ 305 h 338"/>
                <a:gd name="T52" fmla="*/ 136 w 345"/>
                <a:gd name="T53" fmla="*/ 290 h 338"/>
                <a:gd name="T54" fmla="*/ 121 w 345"/>
                <a:gd name="T55" fmla="*/ 274 h 338"/>
                <a:gd name="T56" fmla="*/ 104 w 345"/>
                <a:gd name="T57" fmla="*/ 258 h 338"/>
                <a:gd name="T58" fmla="*/ 87 w 345"/>
                <a:gd name="T59" fmla="*/ 245 h 338"/>
                <a:gd name="T60" fmla="*/ 69 w 345"/>
                <a:gd name="T61" fmla="*/ 232 h 338"/>
                <a:gd name="T62" fmla="*/ 53 w 345"/>
                <a:gd name="T63" fmla="*/ 222 h 338"/>
                <a:gd name="T64" fmla="*/ 38 w 345"/>
                <a:gd name="T65" fmla="*/ 215 h 338"/>
                <a:gd name="T66" fmla="*/ 24 w 345"/>
                <a:gd name="T67" fmla="*/ 207 h 338"/>
                <a:gd name="T68" fmla="*/ 12 w 345"/>
                <a:gd name="T69" fmla="*/ 197 h 338"/>
                <a:gd name="T70" fmla="*/ 4 w 345"/>
                <a:gd name="T71" fmla="*/ 184 h 338"/>
                <a:gd name="T72" fmla="*/ 0 w 345"/>
                <a:gd name="T73" fmla="*/ 168 h 338"/>
                <a:gd name="T74" fmla="*/ 0 w 345"/>
                <a:gd name="T75" fmla="*/ 151 h 338"/>
                <a:gd name="T76" fmla="*/ 5 w 345"/>
                <a:gd name="T77" fmla="*/ 131 h 338"/>
                <a:gd name="T78" fmla="*/ 13 w 345"/>
                <a:gd name="T79" fmla="*/ 109 h 338"/>
                <a:gd name="T80" fmla="*/ 27 w 345"/>
                <a:gd name="T81" fmla="*/ 83 h 338"/>
                <a:gd name="T82" fmla="*/ 46 w 345"/>
                <a:gd name="T83" fmla="*/ 57 h 338"/>
                <a:gd name="T84" fmla="*/ 66 w 345"/>
                <a:gd name="T85" fmla="*/ 36 h 338"/>
                <a:gd name="T86" fmla="*/ 88 w 345"/>
                <a:gd name="T87" fmla="*/ 21 h 338"/>
                <a:gd name="T88" fmla="*/ 110 w 345"/>
                <a:gd name="T89" fmla="*/ 9 h 338"/>
                <a:gd name="T90" fmla="*/ 133 w 345"/>
                <a:gd name="T91" fmla="*/ 3 h 338"/>
                <a:gd name="T92" fmla="*/ 157 w 345"/>
                <a:gd name="T93" fmla="*/ 0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45" h="338">
                  <a:moveTo>
                    <a:pt x="157" y="0"/>
                  </a:moveTo>
                  <a:lnTo>
                    <a:pt x="180" y="1"/>
                  </a:lnTo>
                  <a:lnTo>
                    <a:pt x="202" y="5"/>
                  </a:lnTo>
                  <a:lnTo>
                    <a:pt x="224" y="12"/>
                  </a:lnTo>
                  <a:lnTo>
                    <a:pt x="245" y="22"/>
                  </a:lnTo>
                  <a:lnTo>
                    <a:pt x="263" y="34"/>
                  </a:lnTo>
                  <a:lnTo>
                    <a:pt x="280" y="48"/>
                  </a:lnTo>
                  <a:lnTo>
                    <a:pt x="305" y="75"/>
                  </a:lnTo>
                  <a:lnTo>
                    <a:pt x="324" y="103"/>
                  </a:lnTo>
                  <a:lnTo>
                    <a:pt x="336" y="132"/>
                  </a:lnTo>
                  <a:lnTo>
                    <a:pt x="343" y="159"/>
                  </a:lnTo>
                  <a:lnTo>
                    <a:pt x="345" y="186"/>
                  </a:lnTo>
                  <a:lnTo>
                    <a:pt x="340" y="211"/>
                  </a:lnTo>
                  <a:lnTo>
                    <a:pt x="331" y="234"/>
                  </a:lnTo>
                  <a:lnTo>
                    <a:pt x="322" y="251"/>
                  </a:lnTo>
                  <a:lnTo>
                    <a:pt x="310" y="269"/>
                  </a:lnTo>
                  <a:lnTo>
                    <a:pt x="296" y="286"/>
                  </a:lnTo>
                  <a:lnTo>
                    <a:pt x="282" y="301"/>
                  </a:lnTo>
                  <a:lnTo>
                    <a:pt x="266" y="315"/>
                  </a:lnTo>
                  <a:lnTo>
                    <a:pt x="249" y="325"/>
                  </a:lnTo>
                  <a:lnTo>
                    <a:pt x="231" y="334"/>
                  </a:lnTo>
                  <a:lnTo>
                    <a:pt x="215" y="338"/>
                  </a:lnTo>
                  <a:lnTo>
                    <a:pt x="197" y="338"/>
                  </a:lnTo>
                  <a:lnTo>
                    <a:pt x="180" y="333"/>
                  </a:lnTo>
                  <a:lnTo>
                    <a:pt x="164" y="322"/>
                  </a:lnTo>
                  <a:lnTo>
                    <a:pt x="150" y="305"/>
                  </a:lnTo>
                  <a:lnTo>
                    <a:pt x="136" y="290"/>
                  </a:lnTo>
                  <a:lnTo>
                    <a:pt x="121" y="274"/>
                  </a:lnTo>
                  <a:lnTo>
                    <a:pt x="104" y="258"/>
                  </a:lnTo>
                  <a:lnTo>
                    <a:pt x="87" y="245"/>
                  </a:lnTo>
                  <a:lnTo>
                    <a:pt x="69" y="232"/>
                  </a:lnTo>
                  <a:lnTo>
                    <a:pt x="53" y="222"/>
                  </a:lnTo>
                  <a:lnTo>
                    <a:pt x="38" y="215"/>
                  </a:lnTo>
                  <a:lnTo>
                    <a:pt x="24" y="207"/>
                  </a:lnTo>
                  <a:lnTo>
                    <a:pt x="12" y="197"/>
                  </a:lnTo>
                  <a:lnTo>
                    <a:pt x="4" y="184"/>
                  </a:lnTo>
                  <a:lnTo>
                    <a:pt x="0" y="168"/>
                  </a:lnTo>
                  <a:lnTo>
                    <a:pt x="0" y="151"/>
                  </a:lnTo>
                  <a:lnTo>
                    <a:pt x="5" y="131"/>
                  </a:lnTo>
                  <a:lnTo>
                    <a:pt x="13" y="109"/>
                  </a:lnTo>
                  <a:lnTo>
                    <a:pt x="27" y="83"/>
                  </a:lnTo>
                  <a:lnTo>
                    <a:pt x="46" y="57"/>
                  </a:lnTo>
                  <a:lnTo>
                    <a:pt x="66" y="36"/>
                  </a:lnTo>
                  <a:lnTo>
                    <a:pt x="88" y="21"/>
                  </a:lnTo>
                  <a:lnTo>
                    <a:pt x="110" y="9"/>
                  </a:lnTo>
                  <a:lnTo>
                    <a:pt x="133" y="3"/>
                  </a:lnTo>
                  <a:lnTo>
                    <a:pt x="157" y="0"/>
                  </a:lnTo>
                  <a:close/>
                </a:path>
              </a:pathLst>
            </a:custGeom>
            <a:solidFill>
              <a:srgbClr val="000000"/>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215"/>
            </a:p>
          </p:txBody>
        </p:sp>
        <p:sp>
          <p:nvSpPr>
            <p:cNvPr id="47" name="Freeform 14">
              <a:extLst>
                <a:ext uri="{FF2B5EF4-FFF2-40B4-BE49-F238E27FC236}">
                  <a16:creationId xmlns:a16="http://schemas.microsoft.com/office/drawing/2014/main" id="{B61AC3E6-764B-4AA2-BF13-043836BD3D37}"/>
                </a:ext>
              </a:extLst>
            </p:cNvPr>
            <p:cNvSpPr>
              <a:spLocks noEditPoints="1"/>
            </p:cNvSpPr>
            <p:nvPr/>
          </p:nvSpPr>
          <p:spPr bwMode="auto">
            <a:xfrm>
              <a:off x="4377" y="2301"/>
              <a:ext cx="555" cy="626"/>
            </a:xfrm>
            <a:custGeom>
              <a:avLst/>
              <a:gdLst>
                <a:gd name="T0" fmla="*/ 930 w 1665"/>
                <a:gd name="T1" fmla="*/ 1242 h 1879"/>
                <a:gd name="T2" fmla="*/ 1061 w 1665"/>
                <a:gd name="T3" fmla="*/ 1261 h 1879"/>
                <a:gd name="T4" fmla="*/ 1097 w 1665"/>
                <a:gd name="T5" fmla="*/ 1219 h 1879"/>
                <a:gd name="T6" fmla="*/ 912 w 1665"/>
                <a:gd name="T7" fmla="*/ 1195 h 1879"/>
                <a:gd name="T8" fmla="*/ 861 w 1665"/>
                <a:gd name="T9" fmla="*/ 30 h 1879"/>
                <a:gd name="T10" fmla="*/ 933 w 1665"/>
                <a:gd name="T11" fmla="*/ 186 h 1879"/>
                <a:gd name="T12" fmla="*/ 870 w 1665"/>
                <a:gd name="T13" fmla="*/ 251 h 1879"/>
                <a:gd name="T14" fmla="*/ 760 w 1665"/>
                <a:gd name="T15" fmla="*/ 325 h 1879"/>
                <a:gd name="T16" fmla="*/ 663 w 1665"/>
                <a:gd name="T17" fmla="*/ 324 h 1879"/>
                <a:gd name="T18" fmla="*/ 527 w 1665"/>
                <a:gd name="T19" fmla="*/ 662 h 1879"/>
                <a:gd name="T20" fmla="*/ 610 w 1665"/>
                <a:gd name="T21" fmla="*/ 946 h 1879"/>
                <a:gd name="T22" fmla="*/ 811 w 1665"/>
                <a:gd name="T23" fmla="*/ 1067 h 1879"/>
                <a:gd name="T24" fmla="*/ 897 w 1665"/>
                <a:gd name="T25" fmla="*/ 1173 h 1879"/>
                <a:gd name="T26" fmla="*/ 998 w 1665"/>
                <a:gd name="T27" fmla="*/ 1166 h 1879"/>
                <a:gd name="T28" fmla="*/ 1126 w 1665"/>
                <a:gd name="T29" fmla="*/ 1198 h 1879"/>
                <a:gd name="T30" fmla="*/ 1187 w 1665"/>
                <a:gd name="T31" fmla="*/ 1147 h 1879"/>
                <a:gd name="T32" fmla="*/ 1357 w 1665"/>
                <a:gd name="T33" fmla="*/ 1108 h 1879"/>
                <a:gd name="T34" fmla="*/ 1558 w 1665"/>
                <a:gd name="T35" fmla="*/ 942 h 1879"/>
                <a:gd name="T36" fmla="*/ 1619 w 1665"/>
                <a:gd name="T37" fmla="*/ 688 h 1879"/>
                <a:gd name="T38" fmla="*/ 1631 w 1665"/>
                <a:gd name="T39" fmla="*/ 681 h 1879"/>
                <a:gd name="T40" fmla="*/ 1664 w 1665"/>
                <a:gd name="T41" fmla="*/ 983 h 1879"/>
                <a:gd name="T42" fmla="*/ 1587 w 1665"/>
                <a:gd name="T43" fmla="*/ 1420 h 1879"/>
                <a:gd name="T44" fmla="*/ 1442 w 1665"/>
                <a:gd name="T45" fmla="*/ 1712 h 1879"/>
                <a:gd name="T46" fmla="*/ 1290 w 1665"/>
                <a:gd name="T47" fmla="*/ 1787 h 1879"/>
                <a:gd name="T48" fmla="*/ 1167 w 1665"/>
                <a:gd name="T49" fmla="*/ 1765 h 1879"/>
                <a:gd name="T50" fmla="*/ 1150 w 1665"/>
                <a:gd name="T51" fmla="*/ 1594 h 1879"/>
                <a:gd name="T52" fmla="*/ 1153 w 1665"/>
                <a:gd name="T53" fmla="*/ 1360 h 1879"/>
                <a:gd name="T54" fmla="*/ 1079 w 1665"/>
                <a:gd name="T55" fmla="*/ 1324 h 1879"/>
                <a:gd name="T56" fmla="*/ 1019 w 1665"/>
                <a:gd name="T57" fmla="*/ 1464 h 1879"/>
                <a:gd name="T58" fmla="*/ 1054 w 1665"/>
                <a:gd name="T59" fmla="*/ 1721 h 1879"/>
                <a:gd name="T60" fmla="*/ 1088 w 1665"/>
                <a:gd name="T61" fmla="*/ 1805 h 1879"/>
                <a:gd name="T62" fmla="*/ 1011 w 1665"/>
                <a:gd name="T63" fmla="*/ 1873 h 1879"/>
                <a:gd name="T64" fmla="*/ 739 w 1665"/>
                <a:gd name="T65" fmla="*/ 1827 h 1879"/>
                <a:gd name="T66" fmla="*/ 568 w 1665"/>
                <a:gd name="T67" fmla="*/ 1626 h 1879"/>
                <a:gd name="T68" fmla="*/ 450 w 1665"/>
                <a:gd name="T69" fmla="*/ 1375 h 1879"/>
                <a:gd name="T70" fmla="*/ 444 w 1665"/>
                <a:gd name="T71" fmla="*/ 1448 h 1879"/>
                <a:gd name="T72" fmla="*/ 479 w 1665"/>
                <a:gd name="T73" fmla="*/ 1580 h 1879"/>
                <a:gd name="T74" fmla="*/ 417 w 1665"/>
                <a:gd name="T75" fmla="*/ 1648 h 1879"/>
                <a:gd name="T76" fmla="*/ 248 w 1665"/>
                <a:gd name="T77" fmla="*/ 1628 h 1879"/>
                <a:gd name="T78" fmla="*/ 112 w 1665"/>
                <a:gd name="T79" fmla="*/ 1463 h 1879"/>
                <a:gd name="T80" fmla="*/ 32 w 1665"/>
                <a:gd name="T81" fmla="*/ 1204 h 1879"/>
                <a:gd name="T82" fmla="*/ 31 w 1665"/>
                <a:gd name="T83" fmla="*/ 1076 h 1879"/>
                <a:gd name="T84" fmla="*/ 0 w 1665"/>
                <a:gd name="T85" fmla="*/ 828 h 1879"/>
                <a:gd name="T86" fmla="*/ 76 w 1665"/>
                <a:gd name="T87" fmla="*/ 525 h 1879"/>
                <a:gd name="T88" fmla="*/ 335 w 1665"/>
                <a:gd name="T89" fmla="*/ 275 h 1879"/>
                <a:gd name="T90" fmla="*/ 362 w 1665"/>
                <a:gd name="T91" fmla="*/ 274 h 1879"/>
                <a:gd name="T92" fmla="*/ 145 w 1665"/>
                <a:gd name="T93" fmla="*/ 551 h 1879"/>
                <a:gd name="T94" fmla="*/ 135 w 1665"/>
                <a:gd name="T95" fmla="*/ 858 h 1879"/>
                <a:gd name="T96" fmla="*/ 270 w 1665"/>
                <a:gd name="T97" fmla="*/ 1115 h 1879"/>
                <a:gd name="T98" fmla="*/ 368 w 1665"/>
                <a:gd name="T99" fmla="*/ 1192 h 1879"/>
                <a:gd name="T100" fmla="*/ 362 w 1665"/>
                <a:gd name="T101" fmla="*/ 1144 h 1879"/>
                <a:gd name="T102" fmla="*/ 345 w 1665"/>
                <a:gd name="T103" fmla="*/ 992 h 1879"/>
                <a:gd name="T104" fmla="*/ 355 w 1665"/>
                <a:gd name="T105" fmla="*/ 825 h 1879"/>
                <a:gd name="T106" fmla="*/ 411 w 1665"/>
                <a:gd name="T107" fmla="*/ 533 h 1879"/>
                <a:gd name="T108" fmla="*/ 611 w 1665"/>
                <a:gd name="T109" fmla="*/ 264 h 1879"/>
                <a:gd name="T110" fmla="*/ 610 w 1665"/>
                <a:gd name="T111" fmla="*/ 97 h 1879"/>
                <a:gd name="T112" fmla="*/ 722 w 1665"/>
                <a:gd name="T113" fmla="*/ 10 h 18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665" h="1879">
                  <a:moveTo>
                    <a:pt x="909" y="1194"/>
                  </a:moveTo>
                  <a:lnTo>
                    <a:pt x="908" y="1195"/>
                  </a:lnTo>
                  <a:lnTo>
                    <a:pt x="906" y="1195"/>
                  </a:lnTo>
                  <a:lnTo>
                    <a:pt x="906" y="1197"/>
                  </a:lnTo>
                  <a:lnTo>
                    <a:pt x="910" y="1214"/>
                  </a:lnTo>
                  <a:lnTo>
                    <a:pt x="918" y="1229"/>
                  </a:lnTo>
                  <a:lnTo>
                    <a:pt x="930" y="1242"/>
                  </a:lnTo>
                  <a:lnTo>
                    <a:pt x="946" y="1253"/>
                  </a:lnTo>
                  <a:lnTo>
                    <a:pt x="963" y="1261"/>
                  </a:lnTo>
                  <a:lnTo>
                    <a:pt x="983" y="1268"/>
                  </a:lnTo>
                  <a:lnTo>
                    <a:pt x="1003" y="1270"/>
                  </a:lnTo>
                  <a:lnTo>
                    <a:pt x="1023" y="1271"/>
                  </a:lnTo>
                  <a:lnTo>
                    <a:pt x="1043" y="1268"/>
                  </a:lnTo>
                  <a:lnTo>
                    <a:pt x="1061" y="1261"/>
                  </a:lnTo>
                  <a:lnTo>
                    <a:pt x="1077" y="1252"/>
                  </a:lnTo>
                  <a:lnTo>
                    <a:pt x="1090" y="1239"/>
                  </a:lnTo>
                  <a:lnTo>
                    <a:pt x="1100" y="1222"/>
                  </a:lnTo>
                  <a:lnTo>
                    <a:pt x="1100" y="1220"/>
                  </a:lnTo>
                  <a:lnTo>
                    <a:pt x="1099" y="1219"/>
                  </a:lnTo>
                  <a:lnTo>
                    <a:pt x="1098" y="1219"/>
                  </a:lnTo>
                  <a:lnTo>
                    <a:pt x="1097" y="1219"/>
                  </a:lnTo>
                  <a:lnTo>
                    <a:pt x="1096" y="1219"/>
                  </a:lnTo>
                  <a:lnTo>
                    <a:pt x="1095" y="1219"/>
                  </a:lnTo>
                  <a:lnTo>
                    <a:pt x="1065" y="1218"/>
                  </a:lnTo>
                  <a:lnTo>
                    <a:pt x="1031" y="1215"/>
                  </a:lnTo>
                  <a:lnTo>
                    <a:pt x="994" y="1211"/>
                  </a:lnTo>
                  <a:lnTo>
                    <a:pt x="954" y="1204"/>
                  </a:lnTo>
                  <a:lnTo>
                    <a:pt x="912" y="1195"/>
                  </a:lnTo>
                  <a:lnTo>
                    <a:pt x="911" y="1195"/>
                  </a:lnTo>
                  <a:lnTo>
                    <a:pt x="909" y="1194"/>
                  </a:lnTo>
                  <a:close/>
                  <a:moveTo>
                    <a:pt x="782" y="0"/>
                  </a:moveTo>
                  <a:lnTo>
                    <a:pt x="802" y="2"/>
                  </a:lnTo>
                  <a:lnTo>
                    <a:pt x="823" y="8"/>
                  </a:lnTo>
                  <a:lnTo>
                    <a:pt x="842" y="17"/>
                  </a:lnTo>
                  <a:lnTo>
                    <a:pt x="861" y="30"/>
                  </a:lnTo>
                  <a:lnTo>
                    <a:pt x="878" y="47"/>
                  </a:lnTo>
                  <a:lnTo>
                    <a:pt x="894" y="69"/>
                  </a:lnTo>
                  <a:lnTo>
                    <a:pt x="909" y="97"/>
                  </a:lnTo>
                  <a:lnTo>
                    <a:pt x="920" y="125"/>
                  </a:lnTo>
                  <a:lnTo>
                    <a:pt x="928" y="148"/>
                  </a:lnTo>
                  <a:lnTo>
                    <a:pt x="932" y="169"/>
                  </a:lnTo>
                  <a:lnTo>
                    <a:pt x="933" y="186"/>
                  </a:lnTo>
                  <a:lnTo>
                    <a:pt x="931" y="200"/>
                  </a:lnTo>
                  <a:lnTo>
                    <a:pt x="927" y="212"/>
                  </a:lnTo>
                  <a:lnTo>
                    <a:pt x="919" y="222"/>
                  </a:lnTo>
                  <a:lnTo>
                    <a:pt x="910" y="231"/>
                  </a:lnTo>
                  <a:lnTo>
                    <a:pt x="898" y="238"/>
                  </a:lnTo>
                  <a:lnTo>
                    <a:pt x="885" y="245"/>
                  </a:lnTo>
                  <a:lnTo>
                    <a:pt x="870" y="251"/>
                  </a:lnTo>
                  <a:lnTo>
                    <a:pt x="857" y="257"/>
                  </a:lnTo>
                  <a:lnTo>
                    <a:pt x="842" y="265"/>
                  </a:lnTo>
                  <a:lnTo>
                    <a:pt x="825" y="275"/>
                  </a:lnTo>
                  <a:lnTo>
                    <a:pt x="808" y="286"/>
                  </a:lnTo>
                  <a:lnTo>
                    <a:pt x="791" y="298"/>
                  </a:lnTo>
                  <a:lnTo>
                    <a:pt x="778" y="310"/>
                  </a:lnTo>
                  <a:lnTo>
                    <a:pt x="760" y="325"/>
                  </a:lnTo>
                  <a:lnTo>
                    <a:pt x="745" y="335"/>
                  </a:lnTo>
                  <a:lnTo>
                    <a:pt x="732" y="342"/>
                  </a:lnTo>
                  <a:lnTo>
                    <a:pt x="719" y="344"/>
                  </a:lnTo>
                  <a:lnTo>
                    <a:pt x="707" y="344"/>
                  </a:lnTo>
                  <a:lnTo>
                    <a:pt x="694" y="340"/>
                  </a:lnTo>
                  <a:lnTo>
                    <a:pt x="680" y="332"/>
                  </a:lnTo>
                  <a:lnTo>
                    <a:pt x="663" y="324"/>
                  </a:lnTo>
                  <a:lnTo>
                    <a:pt x="629" y="371"/>
                  </a:lnTo>
                  <a:lnTo>
                    <a:pt x="599" y="419"/>
                  </a:lnTo>
                  <a:lnTo>
                    <a:pt x="575" y="468"/>
                  </a:lnTo>
                  <a:lnTo>
                    <a:pt x="556" y="517"/>
                  </a:lnTo>
                  <a:lnTo>
                    <a:pt x="542" y="566"/>
                  </a:lnTo>
                  <a:lnTo>
                    <a:pt x="532" y="614"/>
                  </a:lnTo>
                  <a:lnTo>
                    <a:pt x="527" y="662"/>
                  </a:lnTo>
                  <a:lnTo>
                    <a:pt x="526" y="708"/>
                  </a:lnTo>
                  <a:lnTo>
                    <a:pt x="530" y="753"/>
                  </a:lnTo>
                  <a:lnTo>
                    <a:pt x="538" y="797"/>
                  </a:lnTo>
                  <a:lnTo>
                    <a:pt x="550" y="838"/>
                  </a:lnTo>
                  <a:lnTo>
                    <a:pt x="566" y="877"/>
                  </a:lnTo>
                  <a:lnTo>
                    <a:pt x="586" y="914"/>
                  </a:lnTo>
                  <a:lnTo>
                    <a:pt x="610" y="946"/>
                  </a:lnTo>
                  <a:lnTo>
                    <a:pt x="637" y="976"/>
                  </a:lnTo>
                  <a:lnTo>
                    <a:pt x="669" y="1002"/>
                  </a:lnTo>
                  <a:lnTo>
                    <a:pt x="702" y="1023"/>
                  </a:lnTo>
                  <a:lnTo>
                    <a:pt x="740" y="1041"/>
                  </a:lnTo>
                  <a:lnTo>
                    <a:pt x="781" y="1054"/>
                  </a:lnTo>
                  <a:lnTo>
                    <a:pt x="797" y="1059"/>
                  </a:lnTo>
                  <a:lnTo>
                    <a:pt x="811" y="1067"/>
                  </a:lnTo>
                  <a:lnTo>
                    <a:pt x="824" y="1079"/>
                  </a:lnTo>
                  <a:lnTo>
                    <a:pt x="834" y="1094"/>
                  </a:lnTo>
                  <a:lnTo>
                    <a:pt x="844" y="1114"/>
                  </a:lnTo>
                  <a:lnTo>
                    <a:pt x="857" y="1138"/>
                  </a:lnTo>
                  <a:lnTo>
                    <a:pt x="871" y="1155"/>
                  </a:lnTo>
                  <a:lnTo>
                    <a:pt x="885" y="1167"/>
                  </a:lnTo>
                  <a:lnTo>
                    <a:pt x="897" y="1173"/>
                  </a:lnTo>
                  <a:lnTo>
                    <a:pt x="911" y="1176"/>
                  </a:lnTo>
                  <a:lnTo>
                    <a:pt x="925" y="1176"/>
                  </a:lnTo>
                  <a:lnTo>
                    <a:pt x="938" y="1174"/>
                  </a:lnTo>
                  <a:lnTo>
                    <a:pt x="953" y="1171"/>
                  </a:lnTo>
                  <a:lnTo>
                    <a:pt x="968" y="1168"/>
                  </a:lnTo>
                  <a:lnTo>
                    <a:pt x="982" y="1166"/>
                  </a:lnTo>
                  <a:lnTo>
                    <a:pt x="998" y="1166"/>
                  </a:lnTo>
                  <a:lnTo>
                    <a:pt x="1016" y="1168"/>
                  </a:lnTo>
                  <a:lnTo>
                    <a:pt x="1034" y="1173"/>
                  </a:lnTo>
                  <a:lnTo>
                    <a:pt x="1053" y="1184"/>
                  </a:lnTo>
                  <a:lnTo>
                    <a:pt x="1076" y="1193"/>
                  </a:lnTo>
                  <a:lnTo>
                    <a:pt x="1096" y="1198"/>
                  </a:lnTo>
                  <a:lnTo>
                    <a:pt x="1112" y="1199"/>
                  </a:lnTo>
                  <a:lnTo>
                    <a:pt x="1126" y="1198"/>
                  </a:lnTo>
                  <a:lnTo>
                    <a:pt x="1139" y="1194"/>
                  </a:lnTo>
                  <a:lnTo>
                    <a:pt x="1148" y="1189"/>
                  </a:lnTo>
                  <a:lnTo>
                    <a:pt x="1157" y="1182"/>
                  </a:lnTo>
                  <a:lnTo>
                    <a:pt x="1165" y="1173"/>
                  </a:lnTo>
                  <a:lnTo>
                    <a:pt x="1172" y="1165"/>
                  </a:lnTo>
                  <a:lnTo>
                    <a:pt x="1180" y="1155"/>
                  </a:lnTo>
                  <a:lnTo>
                    <a:pt x="1187" y="1147"/>
                  </a:lnTo>
                  <a:lnTo>
                    <a:pt x="1194" y="1140"/>
                  </a:lnTo>
                  <a:lnTo>
                    <a:pt x="1204" y="1135"/>
                  </a:lnTo>
                  <a:lnTo>
                    <a:pt x="1214" y="1130"/>
                  </a:lnTo>
                  <a:lnTo>
                    <a:pt x="1227" y="1129"/>
                  </a:lnTo>
                  <a:lnTo>
                    <a:pt x="1274" y="1126"/>
                  </a:lnTo>
                  <a:lnTo>
                    <a:pt x="1317" y="1120"/>
                  </a:lnTo>
                  <a:lnTo>
                    <a:pt x="1357" y="1108"/>
                  </a:lnTo>
                  <a:lnTo>
                    <a:pt x="1395" y="1094"/>
                  </a:lnTo>
                  <a:lnTo>
                    <a:pt x="1429" y="1075"/>
                  </a:lnTo>
                  <a:lnTo>
                    <a:pt x="1461" y="1054"/>
                  </a:lnTo>
                  <a:lnTo>
                    <a:pt x="1489" y="1030"/>
                  </a:lnTo>
                  <a:lnTo>
                    <a:pt x="1515" y="1003"/>
                  </a:lnTo>
                  <a:lnTo>
                    <a:pt x="1538" y="973"/>
                  </a:lnTo>
                  <a:lnTo>
                    <a:pt x="1558" y="942"/>
                  </a:lnTo>
                  <a:lnTo>
                    <a:pt x="1575" y="908"/>
                  </a:lnTo>
                  <a:lnTo>
                    <a:pt x="1590" y="874"/>
                  </a:lnTo>
                  <a:lnTo>
                    <a:pt x="1601" y="838"/>
                  </a:lnTo>
                  <a:lnTo>
                    <a:pt x="1610" y="801"/>
                  </a:lnTo>
                  <a:lnTo>
                    <a:pt x="1616" y="764"/>
                  </a:lnTo>
                  <a:lnTo>
                    <a:pt x="1619" y="726"/>
                  </a:lnTo>
                  <a:lnTo>
                    <a:pt x="1619" y="688"/>
                  </a:lnTo>
                  <a:lnTo>
                    <a:pt x="1619" y="684"/>
                  </a:lnTo>
                  <a:lnTo>
                    <a:pt x="1620" y="680"/>
                  </a:lnTo>
                  <a:lnTo>
                    <a:pt x="1622" y="677"/>
                  </a:lnTo>
                  <a:lnTo>
                    <a:pt x="1623" y="676"/>
                  </a:lnTo>
                  <a:lnTo>
                    <a:pt x="1625" y="676"/>
                  </a:lnTo>
                  <a:lnTo>
                    <a:pt x="1628" y="678"/>
                  </a:lnTo>
                  <a:lnTo>
                    <a:pt x="1631" y="681"/>
                  </a:lnTo>
                  <a:lnTo>
                    <a:pt x="1633" y="685"/>
                  </a:lnTo>
                  <a:lnTo>
                    <a:pt x="1635" y="692"/>
                  </a:lnTo>
                  <a:lnTo>
                    <a:pt x="1648" y="744"/>
                  </a:lnTo>
                  <a:lnTo>
                    <a:pt x="1658" y="799"/>
                  </a:lnTo>
                  <a:lnTo>
                    <a:pt x="1663" y="858"/>
                  </a:lnTo>
                  <a:lnTo>
                    <a:pt x="1665" y="920"/>
                  </a:lnTo>
                  <a:lnTo>
                    <a:pt x="1664" y="983"/>
                  </a:lnTo>
                  <a:lnTo>
                    <a:pt x="1660" y="1047"/>
                  </a:lnTo>
                  <a:lnTo>
                    <a:pt x="1654" y="1110"/>
                  </a:lnTo>
                  <a:lnTo>
                    <a:pt x="1644" y="1175"/>
                  </a:lnTo>
                  <a:lnTo>
                    <a:pt x="1633" y="1239"/>
                  </a:lnTo>
                  <a:lnTo>
                    <a:pt x="1619" y="1302"/>
                  </a:lnTo>
                  <a:lnTo>
                    <a:pt x="1603" y="1363"/>
                  </a:lnTo>
                  <a:lnTo>
                    <a:pt x="1587" y="1420"/>
                  </a:lnTo>
                  <a:lnTo>
                    <a:pt x="1568" y="1476"/>
                  </a:lnTo>
                  <a:lnTo>
                    <a:pt x="1548" y="1528"/>
                  </a:lnTo>
                  <a:lnTo>
                    <a:pt x="1528" y="1575"/>
                  </a:lnTo>
                  <a:lnTo>
                    <a:pt x="1507" y="1618"/>
                  </a:lnTo>
                  <a:lnTo>
                    <a:pt x="1485" y="1656"/>
                  </a:lnTo>
                  <a:lnTo>
                    <a:pt x="1463" y="1687"/>
                  </a:lnTo>
                  <a:lnTo>
                    <a:pt x="1442" y="1712"/>
                  </a:lnTo>
                  <a:lnTo>
                    <a:pt x="1420" y="1729"/>
                  </a:lnTo>
                  <a:lnTo>
                    <a:pt x="1399" y="1743"/>
                  </a:lnTo>
                  <a:lnTo>
                    <a:pt x="1378" y="1754"/>
                  </a:lnTo>
                  <a:lnTo>
                    <a:pt x="1356" y="1765"/>
                  </a:lnTo>
                  <a:lnTo>
                    <a:pt x="1334" y="1774"/>
                  </a:lnTo>
                  <a:lnTo>
                    <a:pt x="1312" y="1782"/>
                  </a:lnTo>
                  <a:lnTo>
                    <a:pt x="1290" y="1787"/>
                  </a:lnTo>
                  <a:lnTo>
                    <a:pt x="1269" y="1791"/>
                  </a:lnTo>
                  <a:lnTo>
                    <a:pt x="1249" y="1793"/>
                  </a:lnTo>
                  <a:lnTo>
                    <a:pt x="1229" y="1792"/>
                  </a:lnTo>
                  <a:lnTo>
                    <a:pt x="1211" y="1789"/>
                  </a:lnTo>
                  <a:lnTo>
                    <a:pt x="1194" y="1784"/>
                  </a:lnTo>
                  <a:lnTo>
                    <a:pt x="1180" y="1775"/>
                  </a:lnTo>
                  <a:lnTo>
                    <a:pt x="1167" y="1765"/>
                  </a:lnTo>
                  <a:lnTo>
                    <a:pt x="1155" y="1751"/>
                  </a:lnTo>
                  <a:lnTo>
                    <a:pt x="1148" y="1734"/>
                  </a:lnTo>
                  <a:lnTo>
                    <a:pt x="1142" y="1713"/>
                  </a:lnTo>
                  <a:lnTo>
                    <a:pt x="1140" y="1689"/>
                  </a:lnTo>
                  <a:lnTo>
                    <a:pt x="1140" y="1661"/>
                  </a:lnTo>
                  <a:lnTo>
                    <a:pt x="1143" y="1630"/>
                  </a:lnTo>
                  <a:lnTo>
                    <a:pt x="1150" y="1594"/>
                  </a:lnTo>
                  <a:lnTo>
                    <a:pt x="1160" y="1548"/>
                  </a:lnTo>
                  <a:lnTo>
                    <a:pt x="1165" y="1505"/>
                  </a:lnTo>
                  <a:lnTo>
                    <a:pt x="1167" y="1469"/>
                  </a:lnTo>
                  <a:lnTo>
                    <a:pt x="1167" y="1435"/>
                  </a:lnTo>
                  <a:lnTo>
                    <a:pt x="1165" y="1406"/>
                  </a:lnTo>
                  <a:lnTo>
                    <a:pt x="1160" y="1381"/>
                  </a:lnTo>
                  <a:lnTo>
                    <a:pt x="1153" y="1360"/>
                  </a:lnTo>
                  <a:lnTo>
                    <a:pt x="1145" y="1343"/>
                  </a:lnTo>
                  <a:lnTo>
                    <a:pt x="1135" y="1330"/>
                  </a:lnTo>
                  <a:lnTo>
                    <a:pt x="1125" y="1321"/>
                  </a:lnTo>
                  <a:lnTo>
                    <a:pt x="1114" y="1317"/>
                  </a:lnTo>
                  <a:lnTo>
                    <a:pt x="1103" y="1315"/>
                  </a:lnTo>
                  <a:lnTo>
                    <a:pt x="1090" y="1318"/>
                  </a:lnTo>
                  <a:lnTo>
                    <a:pt x="1079" y="1324"/>
                  </a:lnTo>
                  <a:lnTo>
                    <a:pt x="1067" y="1333"/>
                  </a:lnTo>
                  <a:lnTo>
                    <a:pt x="1056" y="1347"/>
                  </a:lnTo>
                  <a:lnTo>
                    <a:pt x="1046" y="1364"/>
                  </a:lnTo>
                  <a:lnTo>
                    <a:pt x="1037" y="1384"/>
                  </a:lnTo>
                  <a:lnTo>
                    <a:pt x="1029" y="1408"/>
                  </a:lnTo>
                  <a:lnTo>
                    <a:pt x="1023" y="1435"/>
                  </a:lnTo>
                  <a:lnTo>
                    <a:pt x="1019" y="1464"/>
                  </a:lnTo>
                  <a:lnTo>
                    <a:pt x="1017" y="1498"/>
                  </a:lnTo>
                  <a:lnTo>
                    <a:pt x="1018" y="1535"/>
                  </a:lnTo>
                  <a:lnTo>
                    <a:pt x="1021" y="1574"/>
                  </a:lnTo>
                  <a:lnTo>
                    <a:pt x="1027" y="1617"/>
                  </a:lnTo>
                  <a:lnTo>
                    <a:pt x="1037" y="1662"/>
                  </a:lnTo>
                  <a:lnTo>
                    <a:pt x="1050" y="1711"/>
                  </a:lnTo>
                  <a:lnTo>
                    <a:pt x="1054" y="1721"/>
                  </a:lnTo>
                  <a:lnTo>
                    <a:pt x="1058" y="1733"/>
                  </a:lnTo>
                  <a:lnTo>
                    <a:pt x="1064" y="1744"/>
                  </a:lnTo>
                  <a:lnTo>
                    <a:pt x="1070" y="1756"/>
                  </a:lnTo>
                  <a:lnTo>
                    <a:pt x="1076" y="1768"/>
                  </a:lnTo>
                  <a:lnTo>
                    <a:pt x="1082" y="1781"/>
                  </a:lnTo>
                  <a:lnTo>
                    <a:pt x="1086" y="1792"/>
                  </a:lnTo>
                  <a:lnTo>
                    <a:pt x="1088" y="1805"/>
                  </a:lnTo>
                  <a:lnTo>
                    <a:pt x="1088" y="1817"/>
                  </a:lnTo>
                  <a:lnTo>
                    <a:pt x="1086" y="1828"/>
                  </a:lnTo>
                  <a:lnTo>
                    <a:pt x="1080" y="1839"/>
                  </a:lnTo>
                  <a:lnTo>
                    <a:pt x="1070" y="1849"/>
                  </a:lnTo>
                  <a:lnTo>
                    <a:pt x="1056" y="1858"/>
                  </a:lnTo>
                  <a:lnTo>
                    <a:pt x="1036" y="1867"/>
                  </a:lnTo>
                  <a:lnTo>
                    <a:pt x="1011" y="1873"/>
                  </a:lnTo>
                  <a:lnTo>
                    <a:pt x="980" y="1878"/>
                  </a:lnTo>
                  <a:lnTo>
                    <a:pt x="931" y="1879"/>
                  </a:lnTo>
                  <a:lnTo>
                    <a:pt x="887" y="1877"/>
                  </a:lnTo>
                  <a:lnTo>
                    <a:pt x="845" y="1870"/>
                  </a:lnTo>
                  <a:lnTo>
                    <a:pt x="807" y="1859"/>
                  </a:lnTo>
                  <a:lnTo>
                    <a:pt x="771" y="1845"/>
                  </a:lnTo>
                  <a:lnTo>
                    <a:pt x="739" y="1827"/>
                  </a:lnTo>
                  <a:lnTo>
                    <a:pt x="710" y="1806"/>
                  </a:lnTo>
                  <a:lnTo>
                    <a:pt x="681" y="1782"/>
                  </a:lnTo>
                  <a:lnTo>
                    <a:pt x="656" y="1756"/>
                  </a:lnTo>
                  <a:lnTo>
                    <a:pt x="632" y="1726"/>
                  </a:lnTo>
                  <a:lnTo>
                    <a:pt x="609" y="1695"/>
                  </a:lnTo>
                  <a:lnTo>
                    <a:pt x="588" y="1661"/>
                  </a:lnTo>
                  <a:lnTo>
                    <a:pt x="568" y="1626"/>
                  </a:lnTo>
                  <a:lnTo>
                    <a:pt x="548" y="1588"/>
                  </a:lnTo>
                  <a:lnTo>
                    <a:pt x="529" y="1549"/>
                  </a:lnTo>
                  <a:lnTo>
                    <a:pt x="510" y="1509"/>
                  </a:lnTo>
                  <a:lnTo>
                    <a:pt x="492" y="1468"/>
                  </a:lnTo>
                  <a:lnTo>
                    <a:pt x="474" y="1426"/>
                  </a:lnTo>
                  <a:lnTo>
                    <a:pt x="455" y="1384"/>
                  </a:lnTo>
                  <a:lnTo>
                    <a:pt x="450" y="1375"/>
                  </a:lnTo>
                  <a:lnTo>
                    <a:pt x="446" y="1371"/>
                  </a:lnTo>
                  <a:lnTo>
                    <a:pt x="442" y="1371"/>
                  </a:lnTo>
                  <a:lnTo>
                    <a:pt x="439" y="1373"/>
                  </a:lnTo>
                  <a:lnTo>
                    <a:pt x="438" y="1379"/>
                  </a:lnTo>
                  <a:lnTo>
                    <a:pt x="438" y="1403"/>
                  </a:lnTo>
                  <a:lnTo>
                    <a:pt x="440" y="1426"/>
                  </a:lnTo>
                  <a:lnTo>
                    <a:pt x="444" y="1448"/>
                  </a:lnTo>
                  <a:lnTo>
                    <a:pt x="448" y="1470"/>
                  </a:lnTo>
                  <a:lnTo>
                    <a:pt x="455" y="1491"/>
                  </a:lnTo>
                  <a:lnTo>
                    <a:pt x="461" y="1510"/>
                  </a:lnTo>
                  <a:lnTo>
                    <a:pt x="467" y="1529"/>
                  </a:lnTo>
                  <a:lnTo>
                    <a:pt x="472" y="1547"/>
                  </a:lnTo>
                  <a:lnTo>
                    <a:pt x="477" y="1564"/>
                  </a:lnTo>
                  <a:lnTo>
                    <a:pt x="479" y="1580"/>
                  </a:lnTo>
                  <a:lnTo>
                    <a:pt x="480" y="1594"/>
                  </a:lnTo>
                  <a:lnTo>
                    <a:pt x="478" y="1607"/>
                  </a:lnTo>
                  <a:lnTo>
                    <a:pt x="474" y="1618"/>
                  </a:lnTo>
                  <a:lnTo>
                    <a:pt x="465" y="1628"/>
                  </a:lnTo>
                  <a:lnTo>
                    <a:pt x="454" y="1636"/>
                  </a:lnTo>
                  <a:lnTo>
                    <a:pt x="438" y="1642"/>
                  </a:lnTo>
                  <a:lnTo>
                    <a:pt x="417" y="1648"/>
                  </a:lnTo>
                  <a:lnTo>
                    <a:pt x="391" y="1651"/>
                  </a:lnTo>
                  <a:lnTo>
                    <a:pt x="359" y="1652"/>
                  </a:lnTo>
                  <a:lnTo>
                    <a:pt x="335" y="1650"/>
                  </a:lnTo>
                  <a:lnTo>
                    <a:pt x="312" y="1647"/>
                  </a:lnTo>
                  <a:lnTo>
                    <a:pt x="290" y="1642"/>
                  </a:lnTo>
                  <a:lnTo>
                    <a:pt x="269" y="1636"/>
                  </a:lnTo>
                  <a:lnTo>
                    <a:pt x="248" y="1628"/>
                  </a:lnTo>
                  <a:lnTo>
                    <a:pt x="228" y="1616"/>
                  </a:lnTo>
                  <a:lnTo>
                    <a:pt x="208" y="1602"/>
                  </a:lnTo>
                  <a:lnTo>
                    <a:pt x="188" y="1584"/>
                  </a:lnTo>
                  <a:lnTo>
                    <a:pt x="169" y="1561"/>
                  </a:lnTo>
                  <a:lnTo>
                    <a:pt x="149" y="1534"/>
                  </a:lnTo>
                  <a:lnTo>
                    <a:pt x="131" y="1501"/>
                  </a:lnTo>
                  <a:lnTo>
                    <a:pt x="112" y="1463"/>
                  </a:lnTo>
                  <a:lnTo>
                    <a:pt x="92" y="1419"/>
                  </a:lnTo>
                  <a:lnTo>
                    <a:pt x="72" y="1368"/>
                  </a:lnTo>
                  <a:lnTo>
                    <a:pt x="53" y="1310"/>
                  </a:lnTo>
                  <a:lnTo>
                    <a:pt x="43" y="1278"/>
                  </a:lnTo>
                  <a:lnTo>
                    <a:pt x="38" y="1251"/>
                  </a:lnTo>
                  <a:lnTo>
                    <a:pt x="34" y="1226"/>
                  </a:lnTo>
                  <a:lnTo>
                    <a:pt x="32" y="1204"/>
                  </a:lnTo>
                  <a:lnTo>
                    <a:pt x="31" y="1184"/>
                  </a:lnTo>
                  <a:lnTo>
                    <a:pt x="31" y="1166"/>
                  </a:lnTo>
                  <a:lnTo>
                    <a:pt x="32" y="1148"/>
                  </a:lnTo>
                  <a:lnTo>
                    <a:pt x="33" y="1131"/>
                  </a:lnTo>
                  <a:lnTo>
                    <a:pt x="33" y="1114"/>
                  </a:lnTo>
                  <a:lnTo>
                    <a:pt x="33" y="1096"/>
                  </a:lnTo>
                  <a:lnTo>
                    <a:pt x="31" y="1076"/>
                  </a:lnTo>
                  <a:lnTo>
                    <a:pt x="28" y="1054"/>
                  </a:lnTo>
                  <a:lnTo>
                    <a:pt x="22" y="1030"/>
                  </a:lnTo>
                  <a:lnTo>
                    <a:pt x="15" y="992"/>
                  </a:lnTo>
                  <a:lnTo>
                    <a:pt x="9" y="952"/>
                  </a:lnTo>
                  <a:lnTo>
                    <a:pt x="4" y="912"/>
                  </a:lnTo>
                  <a:lnTo>
                    <a:pt x="2" y="871"/>
                  </a:lnTo>
                  <a:lnTo>
                    <a:pt x="0" y="828"/>
                  </a:lnTo>
                  <a:lnTo>
                    <a:pt x="3" y="785"/>
                  </a:lnTo>
                  <a:lnTo>
                    <a:pt x="8" y="741"/>
                  </a:lnTo>
                  <a:lnTo>
                    <a:pt x="15" y="697"/>
                  </a:lnTo>
                  <a:lnTo>
                    <a:pt x="26" y="654"/>
                  </a:lnTo>
                  <a:lnTo>
                    <a:pt x="39" y="610"/>
                  </a:lnTo>
                  <a:lnTo>
                    <a:pt x="56" y="567"/>
                  </a:lnTo>
                  <a:lnTo>
                    <a:pt x="76" y="525"/>
                  </a:lnTo>
                  <a:lnTo>
                    <a:pt x="100" y="484"/>
                  </a:lnTo>
                  <a:lnTo>
                    <a:pt x="128" y="444"/>
                  </a:lnTo>
                  <a:lnTo>
                    <a:pt x="161" y="407"/>
                  </a:lnTo>
                  <a:lnTo>
                    <a:pt x="198" y="370"/>
                  </a:lnTo>
                  <a:lnTo>
                    <a:pt x="239" y="335"/>
                  </a:lnTo>
                  <a:lnTo>
                    <a:pt x="285" y="304"/>
                  </a:lnTo>
                  <a:lnTo>
                    <a:pt x="335" y="275"/>
                  </a:lnTo>
                  <a:lnTo>
                    <a:pt x="347" y="268"/>
                  </a:lnTo>
                  <a:lnTo>
                    <a:pt x="356" y="265"/>
                  </a:lnTo>
                  <a:lnTo>
                    <a:pt x="362" y="264"/>
                  </a:lnTo>
                  <a:lnTo>
                    <a:pt x="365" y="265"/>
                  </a:lnTo>
                  <a:lnTo>
                    <a:pt x="367" y="267"/>
                  </a:lnTo>
                  <a:lnTo>
                    <a:pt x="364" y="271"/>
                  </a:lnTo>
                  <a:lnTo>
                    <a:pt x="362" y="274"/>
                  </a:lnTo>
                  <a:lnTo>
                    <a:pt x="316" y="308"/>
                  </a:lnTo>
                  <a:lnTo>
                    <a:pt x="275" y="345"/>
                  </a:lnTo>
                  <a:lnTo>
                    <a:pt x="240" y="384"/>
                  </a:lnTo>
                  <a:lnTo>
                    <a:pt x="209" y="423"/>
                  </a:lnTo>
                  <a:lnTo>
                    <a:pt x="183" y="465"/>
                  </a:lnTo>
                  <a:lnTo>
                    <a:pt x="162" y="507"/>
                  </a:lnTo>
                  <a:lnTo>
                    <a:pt x="145" y="551"/>
                  </a:lnTo>
                  <a:lnTo>
                    <a:pt x="133" y="595"/>
                  </a:lnTo>
                  <a:lnTo>
                    <a:pt x="123" y="639"/>
                  </a:lnTo>
                  <a:lnTo>
                    <a:pt x="119" y="684"/>
                  </a:lnTo>
                  <a:lnTo>
                    <a:pt x="118" y="728"/>
                  </a:lnTo>
                  <a:lnTo>
                    <a:pt x="120" y="772"/>
                  </a:lnTo>
                  <a:lnTo>
                    <a:pt x="125" y="816"/>
                  </a:lnTo>
                  <a:lnTo>
                    <a:pt x="135" y="858"/>
                  </a:lnTo>
                  <a:lnTo>
                    <a:pt x="146" y="900"/>
                  </a:lnTo>
                  <a:lnTo>
                    <a:pt x="161" y="941"/>
                  </a:lnTo>
                  <a:lnTo>
                    <a:pt x="178" y="980"/>
                  </a:lnTo>
                  <a:lnTo>
                    <a:pt x="198" y="1016"/>
                  </a:lnTo>
                  <a:lnTo>
                    <a:pt x="220" y="1052"/>
                  </a:lnTo>
                  <a:lnTo>
                    <a:pt x="244" y="1084"/>
                  </a:lnTo>
                  <a:lnTo>
                    <a:pt x="270" y="1115"/>
                  </a:lnTo>
                  <a:lnTo>
                    <a:pt x="297" y="1143"/>
                  </a:lnTo>
                  <a:lnTo>
                    <a:pt x="327" y="1168"/>
                  </a:lnTo>
                  <a:lnTo>
                    <a:pt x="357" y="1189"/>
                  </a:lnTo>
                  <a:lnTo>
                    <a:pt x="360" y="1191"/>
                  </a:lnTo>
                  <a:lnTo>
                    <a:pt x="363" y="1192"/>
                  </a:lnTo>
                  <a:lnTo>
                    <a:pt x="365" y="1192"/>
                  </a:lnTo>
                  <a:lnTo>
                    <a:pt x="368" y="1192"/>
                  </a:lnTo>
                  <a:lnTo>
                    <a:pt x="371" y="1192"/>
                  </a:lnTo>
                  <a:lnTo>
                    <a:pt x="372" y="1191"/>
                  </a:lnTo>
                  <a:lnTo>
                    <a:pt x="373" y="1189"/>
                  </a:lnTo>
                  <a:lnTo>
                    <a:pt x="374" y="1187"/>
                  </a:lnTo>
                  <a:lnTo>
                    <a:pt x="374" y="1183"/>
                  </a:lnTo>
                  <a:lnTo>
                    <a:pt x="373" y="1178"/>
                  </a:lnTo>
                  <a:lnTo>
                    <a:pt x="362" y="1144"/>
                  </a:lnTo>
                  <a:lnTo>
                    <a:pt x="354" y="1114"/>
                  </a:lnTo>
                  <a:lnTo>
                    <a:pt x="349" y="1087"/>
                  </a:lnTo>
                  <a:lnTo>
                    <a:pt x="346" y="1064"/>
                  </a:lnTo>
                  <a:lnTo>
                    <a:pt x="343" y="1044"/>
                  </a:lnTo>
                  <a:lnTo>
                    <a:pt x="342" y="1026"/>
                  </a:lnTo>
                  <a:lnTo>
                    <a:pt x="343" y="1009"/>
                  </a:lnTo>
                  <a:lnTo>
                    <a:pt x="345" y="992"/>
                  </a:lnTo>
                  <a:lnTo>
                    <a:pt x="347" y="974"/>
                  </a:lnTo>
                  <a:lnTo>
                    <a:pt x="350" y="956"/>
                  </a:lnTo>
                  <a:lnTo>
                    <a:pt x="352" y="936"/>
                  </a:lnTo>
                  <a:lnTo>
                    <a:pt x="354" y="914"/>
                  </a:lnTo>
                  <a:lnTo>
                    <a:pt x="355" y="887"/>
                  </a:lnTo>
                  <a:lnTo>
                    <a:pt x="356" y="858"/>
                  </a:lnTo>
                  <a:lnTo>
                    <a:pt x="355" y="825"/>
                  </a:lnTo>
                  <a:lnTo>
                    <a:pt x="355" y="784"/>
                  </a:lnTo>
                  <a:lnTo>
                    <a:pt x="357" y="743"/>
                  </a:lnTo>
                  <a:lnTo>
                    <a:pt x="360" y="701"/>
                  </a:lnTo>
                  <a:lnTo>
                    <a:pt x="368" y="659"/>
                  </a:lnTo>
                  <a:lnTo>
                    <a:pt x="378" y="617"/>
                  </a:lnTo>
                  <a:lnTo>
                    <a:pt x="393" y="575"/>
                  </a:lnTo>
                  <a:lnTo>
                    <a:pt x="411" y="533"/>
                  </a:lnTo>
                  <a:lnTo>
                    <a:pt x="434" y="491"/>
                  </a:lnTo>
                  <a:lnTo>
                    <a:pt x="461" y="450"/>
                  </a:lnTo>
                  <a:lnTo>
                    <a:pt x="495" y="409"/>
                  </a:lnTo>
                  <a:lnTo>
                    <a:pt x="533" y="369"/>
                  </a:lnTo>
                  <a:lnTo>
                    <a:pt x="578" y="330"/>
                  </a:lnTo>
                  <a:lnTo>
                    <a:pt x="631" y="293"/>
                  </a:lnTo>
                  <a:lnTo>
                    <a:pt x="611" y="264"/>
                  </a:lnTo>
                  <a:lnTo>
                    <a:pt x="596" y="237"/>
                  </a:lnTo>
                  <a:lnTo>
                    <a:pt x="588" y="211"/>
                  </a:lnTo>
                  <a:lnTo>
                    <a:pt x="585" y="186"/>
                  </a:lnTo>
                  <a:lnTo>
                    <a:pt x="585" y="162"/>
                  </a:lnTo>
                  <a:lnTo>
                    <a:pt x="590" y="139"/>
                  </a:lnTo>
                  <a:lnTo>
                    <a:pt x="598" y="118"/>
                  </a:lnTo>
                  <a:lnTo>
                    <a:pt x="610" y="97"/>
                  </a:lnTo>
                  <a:lnTo>
                    <a:pt x="625" y="78"/>
                  </a:lnTo>
                  <a:lnTo>
                    <a:pt x="640" y="61"/>
                  </a:lnTo>
                  <a:lnTo>
                    <a:pt x="658" y="45"/>
                  </a:lnTo>
                  <a:lnTo>
                    <a:pt x="672" y="35"/>
                  </a:lnTo>
                  <a:lnTo>
                    <a:pt x="688" y="25"/>
                  </a:lnTo>
                  <a:lnTo>
                    <a:pt x="704" y="17"/>
                  </a:lnTo>
                  <a:lnTo>
                    <a:pt x="722" y="10"/>
                  </a:lnTo>
                  <a:lnTo>
                    <a:pt x="742" y="5"/>
                  </a:lnTo>
                  <a:lnTo>
                    <a:pt x="762" y="1"/>
                  </a:lnTo>
                  <a:lnTo>
                    <a:pt x="782" y="0"/>
                  </a:lnTo>
                  <a:close/>
                </a:path>
              </a:pathLst>
            </a:custGeom>
            <a:solidFill>
              <a:srgbClr val="000000"/>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215"/>
            </a:p>
          </p:txBody>
        </p:sp>
        <p:sp>
          <p:nvSpPr>
            <p:cNvPr id="48" name="Freeform 15">
              <a:extLst>
                <a:ext uri="{FF2B5EF4-FFF2-40B4-BE49-F238E27FC236}">
                  <a16:creationId xmlns:a16="http://schemas.microsoft.com/office/drawing/2014/main" id="{0CC0291F-C080-4E17-974C-87F366A44F4D}"/>
                </a:ext>
              </a:extLst>
            </p:cNvPr>
            <p:cNvSpPr>
              <a:spLocks noEditPoints="1"/>
            </p:cNvSpPr>
            <p:nvPr/>
          </p:nvSpPr>
          <p:spPr bwMode="auto">
            <a:xfrm>
              <a:off x="4468" y="2865"/>
              <a:ext cx="40" cy="39"/>
            </a:xfrm>
            <a:custGeom>
              <a:avLst/>
              <a:gdLst>
                <a:gd name="T0" fmla="*/ 59 w 119"/>
                <a:gd name="T1" fmla="*/ 9 h 118"/>
                <a:gd name="T2" fmla="*/ 43 w 119"/>
                <a:gd name="T3" fmla="*/ 11 h 118"/>
                <a:gd name="T4" fmla="*/ 30 w 119"/>
                <a:gd name="T5" fmla="*/ 19 h 118"/>
                <a:gd name="T6" fmla="*/ 19 w 119"/>
                <a:gd name="T7" fmla="*/ 29 h 118"/>
                <a:gd name="T8" fmla="*/ 12 w 119"/>
                <a:gd name="T9" fmla="*/ 43 h 118"/>
                <a:gd name="T10" fmla="*/ 10 w 119"/>
                <a:gd name="T11" fmla="*/ 58 h 118"/>
                <a:gd name="T12" fmla="*/ 12 w 119"/>
                <a:gd name="T13" fmla="*/ 74 h 118"/>
                <a:gd name="T14" fmla="*/ 19 w 119"/>
                <a:gd name="T15" fmla="*/ 88 h 118"/>
                <a:gd name="T16" fmla="*/ 30 w 119"/>
                <a:gd name="T17" fmla="*/ 98 h 118"/>
                <a:gd name="T18" fmla="*/ 43 w 119"/>
                <a:gd name="T19" fmla="*/ 105 h 118"/>
                <a:gd name="T20" fmla="*/ 59 w 119"/>
                <a:gd name="T21" fmla="*/ 108 h 118"/>
                <a:gd name="T22" fmla="*/ 75 w 119"/>
                <a:gd name="T23" fmla="*/ 105 h 118"/>
                <a:gd name="T24" fmla="*/ 88 w 119"/>
                <a:gd name="T25" fmla="*/ 98 h 118"/>
                <a:gd name="T26" fmla="*/ 99 w 119"/>
                <a:gd name="T27" fmla="*/ 88 h 118"/>
                <a:gd name="T28" fmla="*/ 106 w 119"/>
                <a:gd name="T29" fmla="*/ 74 h 118"/>
                <a:gd name="T30" fmla="*/ 108 w 119"/>
                <a:gd name="T31" fmla="*/ 58 h 118"/>
                <a:gd name="T32" fmla="*/ 106 w 119"/>
                <a:gd name="T33" fmla="*/ 43 h 118"/>
                <a:gd name="T34" fmla="*/ 99 w 119"/>
                <a:gd name="T35" fmla="*/ 29 h 118"/>
                <a:gd name="T36" fmla="*/ 88 w 119"/>
                <a:gd name="T37" fmla="*/ 19 h 118"/>
                <a:gd name="T38" fmla="*/ 75 w 119"/>
                <a:gd name="T39" fmla="*/ 11 h 118"/>
                <a:gd name="T40" fmla="*/ 59 w 119"/>
                <a:gd name="T41" fmla="*/ 9 h 118"/>
                <a:gd name="T42" fmla="*/ 59 w 119"/>
                <a:gd name="T43" fmla="*/ 0 h 118"/>
                <a:gd name="T44" fmla="*/ 78 w 119"/>
                <a:gd name="T45" fmla="*/ 2 h 118"/>
                <a:gd name="T46" fmla="*/ 95 w 119"/>
                <a:gd name="T47" fmla="*/ 10 h 118"/>
                <a:gd name="T48" fmla="*/ 107 w 119"/>
                <a:gd name="T49" fmla="*/ 24 h 118"/>
                <a:gd name="T50" fmla="*/ 116 w 119"/>
                <a:gd name="T51" fmla="*/ 39 h 118"/>
                <a:gd name="T52" fmla="*/ 119 w 119"/>
                <a:gd name="T53" fmla="*/ 58 h 118"/>
                <a:gd name="T54" fmla="*/ 116 w 119"/>
                <a:gd name="T55" fmla="*/ 77 h 118"/>
                <a:gd name="T56" fmla="*/ 107 w 119"/>
                <a:gd name="T57" fmla="*/ 93 h 118"/>
                <a:gd name="T58" fmla="*/ 95 w 119"/>
                <a:gd name="T59" fmla="*/ 106 h 118"/>
                <a:gd name="T60" fmla="*/ 78 w 119"/>
                <a:gd name="T61" fmla="*/ 115 h 118"/>
                <a:gd name="T62" fmla="*/ 59 w 119"/>
                <a:gd name="T63" fmla="*/ 118 h 118"/>
                <a:gd name="T64" fmla="*/ 40 w 119"/>
                <a:gd name="T65" fmla="*/ 115 h 118"/>
                <a:gd name="T66" fmla="*/ 24 w 119"/>
                <a:gd name="T67" fmla="*/ 106 h 118"/>
                <a:gd name="T68" fmla="*/ 12 w 119"/>
                <a:gd name="T69" fmla="*/ 93 h 118"/>
                <a:gd name="T70" fmla="*/ 3 w 119"/>
                <a:gd name="T71" fmla="*/ 77 h 118"/>
                <a:gd name="T72" fmla="*/ 0 w 119"/>
                <a:gd name="T73" fmla="*/ 58 h 118"/>
                <a:gd name="T74" fmla="*/ 3 w 119"/>
                <a:gd name="T75" fmla="*/ 39 h 118"/>
                <a:gd name="T76" fmla="*/ 12 w 119"/>
                <a:gd name="T77" fmla="*/ 24 h 118"/>
                <a:gd name="T78" fmla="*/ 24 w 119"/>
                <a:gd name="T79" fmla="*/ 10 h 118"/>
                <a:gd name="T80" fmla="*/ 40 w 119"/>
                <a:gd name="T81" fmla="*/ 2 h 118"/>
                <a:gd name="T82" fmla="*/ 59 w 119"/>
                <a:gd name="T83" fmla="*/ 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19" h="118">
                  <a:moveTo>
                    <a:pt x="59" y="9"/>
                  </a:moveTo>
                  <a:lnTo>
                    <a:pt x="43" y="11"/>
                  </a:lnTo>
                  <a:lnTo>
                    <a:pt x="30" y="19"/>
                  </a:lnTo>
                  <a:lnTo>
                    <a:pt x="19" y="29"/>
                  </a:lnTo>
                  <a:lnTo>
                    <a:pt x="12" y="43"/>
                  </a:lnTo>
                  <a:lnTo>
                    <a:pt x="10" y="58"/>
                  </a:lnTo>
                  <a:lnTo>
                    <a:pt x="12" y="74"/>
                  </a:lnTo>
                  <a:lnTo>
                    <a:pt x="19" y="88"/>
                  </a:lnTo>
                  <a:lnTo>
                    <a:pt x="30" y="98"/>
                  </a:lnTo>
                  <a:lnTo>
                    <a:pt x="43" y="105"/>
                  </a:lnTo>
                  <a:lnTo>
                    <a:pt x="59" y="108"/>
                  </a:lnTo>
                  <a:lnTo>
                    <a:pt x="75" y="105"/>
                  </a:lnTo>
                  <a:lnTo>
                    <a:pt x="88" y="98"/>
                  </a:lnTo>
                  <a:lnTo>
                    <a:pt x="99" y="88"/>
                  </a:lnTo>
                  <a:lnTo>
                    <a:pt x="106" y="74"/>
                  </a:lnTo>
                  <a:lnTo>
                    <a:pt x="108" y="58"/>
                  </a:lnTo>
                  <a:lnTo>
                    <a:pt x="106" y="43"/>
                  </a:lnTo>
                  <a:lnTo>
                    <a:pt x="99" y="29"/>
                  </a:lnTo>
                  <a:lnTo>
                    <a:pt x="88" y="19"/>
                  </a:lnTo>
                  <a:lnTo>
                    <a:pt x="75" y="11"/>
                  </a:lnTo>
                  <a:lnTo>
                    <a:pt x="59" y="9"/>
                  </a:lnTo>
                  <a:close/>
                  <a:moveTo>
                    <a:pt x="59" y="0"/>
                  </a:moveTo>
                  <a:lnTo>
                    <a:pt x="78" y="2"/>
                  </a:lnTo>
                  <a:lnTo>
                    <a:pt x="95" y="10"/>
                  </a:lnTo>
                  <a:lnTo>
                    <a:pt x="107" y="24"/>
                  </a:lnTo>
                  <a:lnTo>
                    <a:pt x="116" y="39"/>
                  </a:lnTo>
                  <a:lnTo>
                    <a:pt x="119" y="58"/>
                  </a:lnTo>
                  <a:lnTo>
                    <a:pt x="116" y="77"/>
                  </a:lnTo>
                  <a:lnTo>
                    <a:pt x="107" y="93"/>
                  </a:lnTo>
                  <a:lnTo>
                    <a:pt x="95" y="106"/>
                  </a:lnTo>
                  <a:lnTo>
                    <a:pt x="78" y="115"/>
                  </a:lnTo>
                  <a:lnTo>
                    <a:pt x="59" y="118"/>
                  </a:lnTo>
                  <a:lnTo>
                    <a:pt x="40" y="115"/>
                  </a:lnTo>
                  <a:lnTo>
                    <a:pt x="24" y="106"/>
                  </a:lnTo>
                  <a:lnTo>
                    <a:pt x="12" y="93"/>
                  </a:lnTo>
                  <a:lnTo>
                    <a:pt x="3" y="77"/>
                  </a:lnTo>
                  <a:lnTo>
                    <a:pt x="0" y="58"/>
                  </a:lnTo>
                  <a:lnTo>
                    <a:pt x="3" y="39"/>
                  </a:lnTo>
                  <a:lnTo>
                    <a:pt x="12" y="24"/>
                  </a:lnTo>
                  <a:lnTo>
                    <a:pt x="24" y="10"/>
                  </a:lnTo>
                  <a:lnTo>
                    <a:pt x="40" y="2"/>
                  </a:lnTo>
                  <a:lnTo>
                    <a:pt x="59" y="0"/>
                  </a:lnTo>
                  <a:close/>
                </a:path>
              </a:pathLst>
            </a:custGeom>
            <a:solidFill>
              <a:srgbClr val="000000"/>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215"/>
            </a:p>
          </p:txBody>
        </p:sp>
        <p:sp>
          <p:nvSpPr>
            <p:cNvPr id="49" name="Freeform 16">
              <a:extLst>
                <a:ext uri="{FF2B5EF4-FFF2-40B4-BE49-F238E27FC236}">
                  <a16:creationId xmlns:a16="http://schemas.microsoft.com/office/drawing/2014/main" id="{12E7DFF1-B3FE-428A-979D-5DCA6293D8B7}"/>
                </a:ext>
              </a:extLst>
            </p:cNvPr>
            <p:cNvSpPr>
              <a:spLocks/>
            </p:cNvSpPr>
            <p:nvPr/>
          </p:nvSpPr>
          <p:spPr bwMode="auto">
            <a:xfrm>
              <a:off x="4479" y="2874"/>
              <a:ext cx="17" cy="20"/>
            </a:xfrm>
            <a:custGeom>
              <a:avLst/>
              <a:gdLst>
                <a:gd name="T0" fmla="*/ 27 w 52"/>
                <a:gd name="T1" fmla="*/ 0 h 60"/>
                <a:gd name="T2" fmla="*/ 36 w 52"/>
                <a:gd name="T3" fmla="*/ 2 h 60"/>
                <a:gd name="T4" fmla="*/ 44 w 52"/>
                <a:gd name="T5" fmla="*/ 5 h 60"/>
                <a:gd name="T6" fmla="*/ 49 w 52"/>
                <a:gd name="T7" fmla="*/ 13 h 60"/>
                <a:gd name="T8" fmla="*/ 51 w 52"/>
                <a:gd name="T9" fmla="*/ 21 h 60"/>
                <a:gd name="T10" fmla="*/ 43 w 52"/>
                <a:gd name="T11" fmla="*/ 21 h 60"/>
                <a:gd name="T12" fmla="*/ 42 w 52"/>
                <a:gd name="T13" fmla="*/ 17 h 60"/>
                <a:gd name="T14" fmla="*/ 40 w 52"/>
                <a:gd name="T15" fmla="*/ 14 h 60"/>
                <a:gd name="T16" fmla="*/ 36 w 52"/>
                <a:gd name="T17" fmla="*/ 11 h 60"/>
                <a:gd name="T18" fmla="*/ 32 w 52"/>
                <a:gd name="T19" fmla="*/ 9 h 60"/>
                <a:gd name="T20" fmla="*/ 28 w 52"/>
                <a:gd name="T21" fmla="*/ 9 h 60"/>
                <a:gd name="T22" fmla="*/ 20 w 52"/>
                <a:gd name="T23" fmla="*/ 10 h 60"/>
                <a:gd name="T24" fmla="*/ 13 w 52"/>
                <a:gd name="T25" fmla="*/ 16 h 60"/>
                <a:gd name="T26" fmla="*/ 10 w 52"/>
                <a:gd name="T27" fmla="*/ 22 h 60"/>
                <a:gd name="T28" fmla="*/ 9 w 52"/>
                <a:gd name="T29" fmla="*/ 30 h 60"/>
                <a:gd name="T30" fmla="*/ 10 w 52"/>
                <a:gd name="T31" fmla="*/ 39 h 60"/>
                <a:gd name="T32" fmla="*/ 14 w 52"/>
                <a:gd name="T33" fmla="*/ 45 h 60"/>
                <a:gd name="T34" fmla="*/ 20 w 52"/>
                <a:gd name="T35" fmla="*/ 50 h 60"/>
                <a:gd name="T36" fmla="*/ 28 w 52"/>
                <a:gd name="T37" fmla="*/ 51 h 60"/>
                <a:gd name="T38" fmla="*/ 32 w 52"/>
                <a:gd name="T39" fmla="*/ 51 h 60"/>
                <a:gd name="T40" fmla="*/ 36 w 52"/>
                <a:gd name="T41" fmla="*/ 49 h 60"/>
                <a:gd name="T42" fmla="*/ 40 w 52"/>
                <a:gd name="T43" fmla="*/ 47 h 60"/>
                <a:gd name="T44" fmla="*/ 42 w 52"/>
                <a:gd name="T45" fmla="*/ 44 h 60"/>
                <a:gd name="T46" fmla="*/ 43 w 52"/>
                <a:gd name="T47" fmla="*/ 40 h 60"/>
                <a:gd name="T48" fmla="*/ 52 w 52"/>
                <a:gd name="T49" fmla="*/ 40 h 60"/>
                <a:gd name="T50" fmla="*/ 47 w 52"/>
                <a:gd name="T51" fmla="*/ 50 h 60"/>
                <a:gd name="T52" fmla="*/ 39 w 52"/>
                <a:gd name="T53" fmla="*/ 58 h 60"/>
                <a:gd name="T54" fmla="*/ 28 w 52"/>
                <a:gd name="T55" fmla="*/ 60 h 60"/>
                <a:gd name="T56" fmla="*/ 16 w 52"/>
                <a:gd name="T57" fmla="*/ 58 h 60"/>
                <a:gd name="T58" fmla="*/ 7 w 52"/>
                <a:gd name="T59" fmla="*/ 51 h 60"/>
                <a:gd name="T60" fmla="*/ 2 w 52"/>
                <a:gd name="T61" fmla="*/ 42 h 60"/>
                <a:gd name="T62" fmla="*/ 0 w 52"/>
                <a:gd name="T63" fmla="*/ 30 h 60"/>
                <a:gd name="T64" fmla="*/ 2 w 52"/>
                <a:gd name="T65" fmla="*/ 19 h 60"/>
                <a:gd name="T66" fmla="*/ 7 w 52"/>
                <a:gd name="T67" fmla="*/ 9 h 60"/>
                <a:gd name="T68" fmla="*/ 15 w 52"/>
                <a:gd name="T69" fmla="*/ 3 h 60"/>
                <a:gd name="T70" fmla="*/ 27 w 52"/>
                <a:gd name="T71"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2" h="60">
                  <a:moveTo>
                    <a:pt x="27" y="0"/>
                  </a:moveTo>
                  <a:lnTo>
                    <a:pt x="36" y="2"/>
                  </a:lnTo>
                  <a:lnTo>
                    <a:pt x="44" y="5"/>
                  </a:lnTo>
                  <a:lnTo>
                    <a:pt x="49" y="13"/>
                  </a:lnTo>
                  <a:lnTo>
                    <a:pt x="51" y="21"/>
                  </a:lnTo>
                  <a:lnTo>
                    <a:pt x="43" y="21"/>
                  </a:lnTo>
                  <a:lnTo>
                    <a:pt x="42" y="17"/>
                  </a:lnTo>
                  <a:lnTo>
                    <a:pt x="40" y="14"/>
                  </a:lnTo>
                  <a:lnTo>
                    <a:pt x="36" y="11"/>
                  </a:lnTo>
                  <a:lnTo>
                    <a:pt x="32" y="9"/>
                  </a:lnTo>
                  <a:lnTo>
                    <a:pt x="28" y="9"/>
                  </a:lnTo>
                  <a:lnTo>
                    <a:pt x="20" y="10"/>
                  </a:lnTo>
                  <a:lnTo>
                    <a:pt x="13" y="16"/>
                  </a:lnTo>
                  <a:lnTo>
                    <a:pt x="10" y="22"/>
                  </a:lnTo>
                  <a:lnTo>
                    <a:pt x="9" y="30"/>
                  </a:lnTo>
                  <a:lnTo>
                    <a:pt x="10" y="39"/>
                  </a:lnTo>
                  <a:lnTo>
                    <a:pt x="14" y="45"/>
                  </a:lnTo>
                  <a:lnTo>
                    <a:pt x="20" y="50"/>
                  </a:lnTo>
                  <a:lnTo>
                    <a:pt x="28" y="51"/>
                  </a:lnTo>
                  <a:lnTo>
                    <a:pt x="32" y="51"/>
                  </a:lnTo>
                  <a:lnTo>
                    <a:pt x="36" y="49"/>
                  </a:lnTo>
                  <a:lnTo>
                    <a:pt x="40" y="47"/>
                  </a:lnTo>
                  <a:lnTo>
                    <a:pt x="42" y="44"/>
                  </a:lnTo>
                  <a:lnTo>
                    <a:pt x="43" y="40"/>
                  </a:lnTo>
                  <a:lnTo>
                    <a:pt x="52" y="40"/>
                  </a:lnTo>
                  <a:lnTo>
                    <a:pt x="47" y="50"/>
                  </a:lnTo>
                  <a:lnTo>
                    <a:pt x="39" y="58"/>
                  </a:lnTo>
                  <a:lnTo>
                    <a:pt x="28" y="60"/>
                  </a:lnTo>
                  <a:lnTo>
                    <a:pt x="16" y="58"/>
                  </a:lnTo>
                  <a:lnTo>
                    <a:pt x="7" y="51"/>
                  </a:lnTo>
                  <a:lnTo>
                    <a:pt x="2" y="42"/>
                  </a:lnTo>
                  <a:lnTo>
                    <a:pt x="0" y="30"/>
                  </a:lnTo>
                  <a:lnTo>
                    <a:pt x="2" y="19"/>
                  </a:lnTo>
                  <a:lnTo>
                    <a:pt x="7" y="9"/>
                  </a:lnTo>
                  <a:lnTo>
                    <a:pt x="15" y="3"/>
                  </a:lnTo>
                  <a:lnTo>
                    <a:pt x="27" y="0"/>
                  </a:lnTo>
                  <a:close/>
                </a:path>
              </a:pathLst>
            </a:custGeom>
            <a:solidFill>
              <a:srgbClr val="000000"/>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215"/>
            </a:p>
          </p:txBody>
        </p:sp>
        <p:sp>
          <p:nvSpPr>
            <p:cNvPr id="50" name="Freeform 17">
              <a:extLst>
                <a:ext uri="{FF2B5EF4-FFF2-40B4-BE49-F238E27FC236}">
                  <a16:creationId xmlns:a16="http://schemas.microsoft.com/office/drawing/2014/main" id="{E85CC62C-04B5-453A-B70E-B464CF6A716F}"/>
                </a:ext>
              </a:extLst>
            </p:cNvPr>
            <p:cNvSpPr>
              <a:spLocks noEditPoints="1"/>
            </p:cNvSpPr>
            <p:nvPr/>
          </p:nvSpPr>
          <p:spPr bwMode="auto">
            <a:xfrm>
              <a:off x="4881" y="2929"/>
              <a:ext cx="40" cy="40"/>
            </a:xfrm>
            <a:custGeom>
              <a:avLst/>
              <a:gdLst>
                <a:gd name="T0" fmla="*/ 60 w 119"/>
                <a:gd name="T1" fmla="*/ 10 h 119"/>
                <a:gd name="T2" fmla="*/ 44 w 119"/>
                <a:gd name="T3" fmla="*/ 13 h 119"/>
                <a:gd name="T4" fmla="*/ 30 w 119"/>
                <a:gd name="T5" fmla="*/ 19 h 119"/>
                <a:gd name="T6" fmla="*/ 20 w 119"/>
                <a:gd name="T7" fmla="*/ 30 h 119"/>
                <a:gd name="T8" fmla="*/ 13 w 119"/>
                <a:gd name="T9" fmla="*/ 43 h 119"/>
                <a:gd name="T10" fmla="*/ 11 w 119"/>
                <a:gd name="T11" fmla="*/ 59 h 119"/>
                <a:gd name="T12" fmla="*/ 13 w 119"/>
                <a:gd name="T13" fmla="*/ 75 h 119"/>
                <a:gd name="T14" fmla="*/ 20 w 119"/>
                <a:gd name="T15" fmla="*/ 88 h 119"/>
                <a:gd name="T16" fmla="*/ 30 w 119"/>
                <a:gd name="T17" fmla="*/ 99 h 119"/>
                <a:gd name="T18" fmla="*/ 44 w 119"/>
                <a:gd name="T19" fmla="*/ 106 h 119"/>
                <a:gd name="T20" fmla="*/ 60 w 119"/>
                <a:gd name="T21" fmla="*/ 108 h 119"/>
                <a:gd name="T22" fmla="*/ 76 w 119"/>
                <a:gd name="T23" fmla="*/ 106 h 119"/>
                <a:gd name="T24" fmla="*/ 89 w 119"/>
                <a:gd name="T25" fmla="*/ 99 h 119"/>
                <a:gd name="T26" fmla="*/ 100 w 119"/>
                <a:gd name="T27" fmla="*/ 88 h 119"/>
                <a:gd name="T28" fmla="*/ 107 w 119"/>
                <a:gd name="T29" fmla="*/ 75 h 119"/>
                <a:gd name="T30" fmla="*/ 109 w 119"/>
                <a:gd name="T31" fmla="*/ 59 h 119"/>
                <a:gd name="T32" fmla="*/ 107 w 119"/>
                <a:gd name="T33" fmla="*/ 43 h 119"/>
                <a:gd name="T34" fmla="*/ 100 w 119"/>
                <a:gd name="T35" fmla="*/ 30 h 119"/>
                <a:gd name="T36" fmla="*/ 89 w 119"/>
                <a:gd name="T37" fmla="*/ 19 h 119"/>
                <a:gd name="T38" fmla="*/ 76 w 119"/>
                <a:gd name="T39" fmla="*/ 13 h 119"/>
                <a:gd name="T40" fmla="*/ 60 w 119"/>
                <a:gd name="T41" fmla="*/ 10 h 119"/>
                <a:gd name="T42" fmla="*/ 60 w 119"/>
                <a:gd name="T43" fmla="*/ 0 h 119"/>
                <a:gd name="T44" fmla="*/ 79 w 119"/>
                <a:gd name="T45" fmla="*/ 4 h 119"/>
                <a:gd name="T46" fmla="*/ 94 w 119"/>
                <a:gd name="T47" fmla="*/ 12 h 119"/>
                <a:gd name="T48" fmla="*/ 108 w 119"/>
                <a:gd name="T49" fmla="*/ 25 h 119"/>
                <a:gd name="T50" fmla="*/ 116 w 119"/>
                <a:gd name="T51" fmla="*/ 40 h 119"/>
                <a:gd name="T52" fmla="*/ 119 w 119"/>
                <a:gd name="T53" fmla="*/ 59 h 119"/>
                <a:gd name="T54" fmla="*/ 116 w 119"/>
                <a:gd name="T55" fmla="*/ 78 h 119"/>
                <a:gd name="T56" fmla="*/ 108 w 119"/>
                <a:gd name="T57" fmla="*/ 95 h 119"/>
                <a:gd name="T58" fmla="*/ 94 w 119"/>
                <a:gd name="T59" fmla="*/ 107 h 119"/>
                <a:gd name="T60" fmla="*/ 79 w 119"/>
                <a:gd name="T61" fmla="*/ 116 h 119"/>
                <a:gd name="T62" fmla="*/ 60 w 119"/>
                <a:gd name="T63" fmla="*/ 119 h 119"/>
                <a:gd name="T64" fmla="*/ 41 w 119"/>
                <a:gd name="T65" fmla="*/ 116 h 119"/>
                <a:gd name="T66" fmla="*/ 24 w 119"/>
                <a:gd name="T67" fmla="*/ 107 h 119"/>
                <a:gd name="T68" fmla="*/ 12 w 119"/>
                <a:gd name="T69" fmla="*/ 95 h 119"/>
                <a:gd name="T70" fmla="*/ 3 w 119"/>
                <a:gd name="T71" fmla="*/ 78 h 119"/>
                <a:gd name="T72" fmla="*/ 0 w 119"/>
                <a:gd name="T73" fmla="*/ 59 h 119"/>
                <a:gd name="T74" fmla="*/ 3 w 119"/>
                <a:gd name="T75" fmla="*/ 40 h 119"/>
                <a:gd name="T76" fmla="*/ 12 w 119"/>
                <a:gd name="T77" fmla="*/ 25 h 119"/>
                <a:gd name="T78" fmla="*/ 24 w 119"/>
                <a:gd name="T79" fmla="*/ 12 h 119"/>
                <a:gd name="T80" fmla="*/ 41 w 119"/>
                <a:gd name="T81" fmla="*/ 4 h 119"/>
                <a:gd name="T82" fmla="*/ 60 w 119"/>
                <a:gd name="T83" fmla="*/ 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19" h="119">
                  <a:moveTo>
                    <a:pt x="60" y="10"/>
                  </a:moveTo>
                  <a:lnTo>
                    <a:pt x="44" y="13"/>
                  </a:lnTo>
                  <a:lnTo>
                    <a:pt x="30" y="19"/>
                  </a:lnTo>
                  <a:lnTo>
                    <a:pt x="20" y="30"/>
                  </a:lnTo>
                  <a:lnTo>
                    <a:pt x="13" y="43"/>
                  </a:lnTo>
                  <a:lnTo>
                    <a:pt x="11" y="59"/>
                  </a:lnTo>
                  <a:lnTo>
                    <a:pt x="13" y="75"/>
                  </a:lnTo>
                  <a:lnTo>
                    <a:pt x="20" y="88"/>
                  </a:lnTo>
                  <a:lnTo>
                    <a:pt x="30" y="99"/>
                  </a:lnTo>
                  <a:lnTo>
                    <a:pt x="44" y="106"/>
                  </a:lnTo>
                  <a:lnTo>
                    <a:pt x="60" y="108"/>
                  </a:lnTo>
                  <a:lnTo>
                    <a:pt x="76" y="106"/>
                  </a:lnTo>
                  <a:lnTo>
                    <a:pt x="89" y="99"/>
                  </a:lnTo>
                  <a:lnTo>
                    <a:pt x="100" y="88"/>
                  </a:lnTo>
                  <a:lnTo>
                    <a:pt x="107" y="75"/>
                  </a:lnTo>
                  <a:lnTo>
                    <a:pt x="109" y="59"/>
                  </a:lnTo>
                  <a:lnTo>
                    <a:pt x="107" y="43"/>
                  </a:lnTo>
                  <a:lnTo>
                    <a:pt x="100" y="30"/>
                  </a:lnTo>
                  <a:lnTo>
                    <a:pt x="89" y="19"/>
                  </a:lnTo>
                  <a:lnTo>
                    <a:pt x="76" y="13"/>
                  </a:lnTo>
                  <a:lnTo>
                    <a:pt x="60" y="10"/>
                  </a:lnTo>
                  <a:close/>
                  <a:moveTo>
                    <a:pt x="60" y="0"/>
                  </a:moveTo>
                  <a:lnTo>
                    <a:pt x="79" y="4"/>
                  </a:lnTo>
                  <a:lnTo>
                    <a:pt x="94" y="12"/>
                  </a:lnTo>
                  <a:lnTo>
                    <a:pt x="108" y="25"/>
                  </a:lnTo>
                  <a:lnTo>
                    <a:pt x="116" y="40"/>
                  </a:lnTo>
                  <a:lnTo>
                    <a:pt x="119" y="59"/>
                  </a:lnTo>
                  <a:lnTo>
                    <a:pt x="116" y="78"/>
                  </a:lnTo>
                  <a:lnTo>
                    <a:pt x="108" y="95"/>
                  </a:lnTo>
                  <a:lnTo>
                    <a:pt x="94" y="107"/>
                  </a:lnTo>
                  <a:lnTo>
                    <a:pt x="79" y="116"/>
                  </a:lnTo>
                  <a:lnTo>
                    <a:pt x="60" y="119"/>
                  </a:lnTo>
                  <a:lnTo>
                    <a:pt x="41" y="116"/>
                  </a:lnTo>
                  <a:lnTo>
                    <a:pt x="24" y="107"/>
                  </a:lnTo>
                  <a:lnTo>
                    <a:pt x="12" y="95"/>
                  </a:lnTo>
                  <a:lnTo>
                    <a:pt x="3" y="78"/>
                  </a:lnTo>
                  <a:lnTo>
                    <a:pt x="0" y="59"/>
                  </a:lnTo>
                  <a:lnTo>
                    <a:pt x="3" y="40"/>
                  </a:lnTo>
                  <a:lnTo>
                    <a:pt x="12" y="25"/>
                  </a:lnTo>
                  <a:lnTo>
                    <a:pt x="24" y="12"/>
                  </a:lnTo>
                  <a:lnTo>
                    <a:pt x="41" y="4"/>
                  </a:lnTo>
                  <a:lnTo>
                    <a:pt x="60" y="0"/>
                  </a:lnTo>
                  <a:close/>
                </a:path>
              </a:pathLst>
            </a:custGeom>
            <a:solidFill>
              <a:srgbClr val="000000"/>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215"/>
            </a:p>
          </p:txBody>
        </p:sp>
        <p:sp>
          <p:nvSpPr>
            <p:cNvPr id="51" name="Freeform 18">
              <a:extLst>
                <a:ext uri="{FF2B5EF4-FFF2-40B4-BE49-F238E27FC236}">
                  <a16:creationId xmlns:a16="http://schemas.microsoft.com/office/drawing/2014/main" id="{69C41875-5321-4A21-AAB7-3A4F0D69DF3F}"/>
                </a:ext>
              </a:extLst>
            </p:cNvPr>
            <p:cNvSpPr>
              <a:spLocks noEditPoints="1"/>
            </p:cNvSpPr>
            <p:nvPr/>
          </p:nvSpPr>
          <p:spPr bwMode="auto">
            <a:xfrm>
              <a:off x="4895" y="2940"/>
              <a:ext cx="14" cy="18"/>
            </a:xfrm>
            <a:custGeom>
              <a:avLst/>
              <a:gdLst>
                <a:gd name="T0" fmla="*/ 8 w 42"/>
                <a:gd name="T1" fmla="*/ 6 h 55"/>
                <a:gd name="T2" fmla="*/ 8 w 42"/>
                <a:gd name="T3" fmla="*/ 24 h 55"/>
                <a:gd name="T4" fmla="*/ 19 w 42"/>
                <a:gd name="T5" fmla="*/ 24 h 55"/>
                <a:gd name="T6" fmla="*/ 22 w 42"/>
                <a:gd name="T7" fmla="*/ 24 h 55"/>
                <a:gd name="T8" fmla="*/ 24 w 42"/>
                <a:gd name="T9" fmla="*/ 24 h 55"/>
                <a:gd name="T10" fmla="*/ 27 w 42"/>
                <a:gd name="T11" fmla="*/ 23 h 55"/>
                <a:gd name="T12" fmla="*/ 29 w 42"/>
                <a:gd name="T13" fmla="*/ 22 h 55"/>
                <a:gd name="T14" fmla="*/ 30 w 42"/>
                <a:gd name="T15" fmla="*/ 21 h 55"/>
                <a:gd name="T16" fmla="*/ 31 w 42"/>
                <a:gd name="T17" fmla="*/ 18 h 55"/>
                <a:gd name="T18" fmla="*/ 32 w 42"/>
                <a:gd name="T19" fmla="*/ 15 h 55"/>
                <a:gd name="T20" fmla="*/ 31 w 42"/>
                <a:gd name="T21" fmla="*/ 12 h 55"/>
                <a:gd name="T22" fmla="*/ 30 w 42"/>
                <a:gd name="T23" fmla="*/ 9 h 55"/>
                <a:gd name="T24" fmla="*/ 28 w 42"/>
                <a:gd name="T25" fmla="*/ 8 h 55"/>
                <a:gd name="T26" fmla="*/ 26 w 42"/>
                <a:gd name="T27" fmla="*/ 7 h 55"/>
                <a:gd name="T28" fmla="*/ 23 w 42"/>
                <a:gd name="T29" fmla="*/ 7 h 55"/>
                <a:gd name="T30" fmla="*/ 20 w 42"/>
                <a:gd name="T31" fmla="*/ 6 h 55"/>
                <a:gd name="T32" fmla="*/ 8 w 42"/>
                <a:gd name="T33" fmla="*/ 6 h 55"/>
                <a:gd name="T34" fmla="*/ 0 w 42"/>
                <a:gd name="T35" fmla="*/ 0 h 55"/>
                <a:gd name="T36" fmla="*/ 21 w 42"/>
                <a:gd name="T37" fmla="*/ 0 h 55"/>
                <a:gd name="T38" fmla="*/ 30 w 42"/>
                <a:gd name="T39" fmla="*/ 1 h 55"/>
                <a:gd name="T40" fmla="*/ 36 w 42"/>
                <a:gd name="T41" fmla="*/ 3 h 55"/>
                <a:gd name="T42" fmla="*/ 40 w 42"/>
                <a:gd name="T43" fmla="*/ 8 h 55"/>
                <a:gd name="T44" fmla="*/ 41 w 42"/>
                <a:gd name="T45" fmla="*/ 16 h 55"/>
                <a:gd name="T46" fmla="*/ 41 w 42"/>
                <a:gd name="T47" fmla="*/ 20 h 55"/>
                <a:gd name="T48" fmla="*/ 39 w 42"/>
                <a:gd name="T49" fmla="*/ 24 h 55"/>
                <a:gd name="T50" fmla="*/ 37 w 42"/>
                <a:gd name="T51" fmla="*/ 26 h 55"/>
                <a:gd name="T52" fmla="*/ 34 w 42"/>
                <a:gd name="T53" fmla="*/ 28 h 55"/>
                <a:gd name="T54" fmla="*/ 30 w 42"/>
                <a:gd name="T55" fmla="*/ 30 h 55"/>
                <a:gd name="T56" fmla="*/ 26 w 42"/>
                <a:gd name="T57" fmla="*/ 30 h 55"/>
                <a:gd name="T58" fmla="*/ 42 w 42"/>
                <a:gd name="T59" fmla="*/ 55 h 55"/>
                <a:gd name="T60" fmla="*/ 34 w 42"/>
                <a:gd name="T61" fmla="*/ 55 h 55"/>
                <a:gd name="T62" fmla="*/ 18 w 42"/>
                <a:gd name="T63" fmla="*/ 31 h 55"/>
                <a:gd name="T64" fmla="*/ 8 w 42"/>
                <a:gd name="T65" fmla="*/ 31 h 55"/>
                <a:gd name="T66" fmla="*/ 8 w 42"/>
                <a:gd name="T67" fmla="*/ 55 h 55"/>
                <a:gd name="T68" fmla="*/ 0 w 42"/>
                <a:gd name="T69" fmla="*/ 55 h 55"/>
                <a:gd name="T70" fmla="*/ 0 w 42"/>
                <a:gd name="T71"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 h="55">
                  <a:moveTo>
                    <a:pt x="8" y="6"/>
                  </a:moveTo>
                  <a:lnTo>
                    <a:pt x="8" y="24"/>
                  </a:lnTo>
                  <a:lnTo>
                    <a:pt x="19" y="24"/>
                  </a:lnTo>
                  <a:lnTo>
                    <a:pt x="22" y="24"/>
                  </a:lnTo>
                  <a:lnTo>
                    <a:pt x="24" y="24"/>
                  </a:lnTo>
                  <a:lnTo>
                    <a:pt x="27" y="23"/>
                  </a:lnTo>
                  <a:lnTo>
                    <a:pt x="29" y="22"/>
                  </a:lnTo>
                  <a:lnTo>
                    <a:pt x="30" y="21"/>
                  </a:lnTo>
                  <a:lnTo>
                    <a:pt x="31" y="18"/>
                  </a:lnTo>
                  <a:lnTo>
                    <a:pt x="32" y="15"/>
                  </a:lnTo>
                  <a:lnTo>
                    <a:pt x="31" y="12"/>
                  </a:lnTo>
                  <a:lnTo>
                    <a:pt x="30" y="9"/>
                  </a:lnTo>
                  <a:lnTo>
                    <a:pt x="28" y="8"/>
                  </a:lnTo>
                  <a:lnTo>
                    <a:pt x="26" y="7"/>
                  </a:lnTo>
                  <a:lnTo>
                    <a:pt x="23" y="7"/>
                  </a:lnTo>
                  <a:lnTo>
                    <a:pt x="20" y="6"/>
                  </a:lnTo>
                  <a:lnTo>
                    <a:pt x="8" y="6"/>
                  </a:lnTo>
                  <a:close/>
                  <a:moveTo>
                    <a:pt x="0" y="0"/>
                  </a:moveTo>
                  <a:lnTo>
                    <a:pt x="21" y="0"/>
                  </a:lnTo>
                  <a:lnTo>
                    <a:pt x="30" y="1"/>
                  </a:lnTo>
                  <a:lnTo>
                    <a:pt x="36" y="3"/>
                  </a:lnTo>
                  <a:lnTo>
                    <a:pt x="40" y="8"/>
                  </a:lnTo>
                  <a:lnTo>
                    <a:pt x="41" y="16"/>
                  </a:lnTo>
                  <a:lnTo>
                    <a:pt x="41" y="20"/>
                  </a:lnTo>
                  <a:lnTo>
                    <a:pt x="39" y="24"/>
                  </a:lnTo>
                  <a:lnTo>
                    <a:pt x="37" y="26"/>
                  </a:lnTo>
                  <a:lnTo>
                    <a:pt x="34" y="28"/>
                  </a:lnTo>
                  <a:lnTo>
                    <a:pt x="30" y="30"/>
                  </a:lnTo>
                  <a:lnTo>
                    <a:pt x="26" y="30"/>
                  </a:lnTo>
                  <a:lnTo>
                    <a:pt x="42" y="55"/>
                  </a:lnTo>
                  <a:lnTo>
                    <a:pt x="34" y="55"/>
                  </a:lnTo>
                  <a:lnTo>
                    <a:pt x="18" y="31"/>
                  </a:lnTo>
                  <a:lnTo>
                    <a:pt x="8" y="31"/>
                  </a:lnTo>
                  <a:lnTo>
                    <a:pt x="8" y="55"/>
                  </a:lnTo>
                  <a:lnTo>
                    <a:pt x="0" y="55"/>
                  </a:lnTo>
                  <a:lnTo>
                    <a:pt x="0" y="0"/>
                  </a:lnTo>
                  <a:close/>
                </a:path>
              </a:pathLst>
            </a:custGeom>
            <a:solidFill>
              <a:srgbClr val="000000"/>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215"/>
            </a:p>
          </p:txBody>
        </p:sp>
      </p:grpSp>
    </p:spTree>
    <p:extLst>
      <p:ext uri="{BB962C8B-B14F-4D97-AF65-F5344CB8AC3E}">
        <p14:creationId xmlns:p14="http://schemas.microsoft.com/office/powerpoint/2010/main" val="348923957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par>
                                <p:cTn id="8" presetID="10" presetClass="entr" presetSubtype="0" fill="hold"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fade">
                                      <p:cBhvr>
                                        <p:cTn id="10" dur="500"/>
                                        <p:tgtEl>
                                          <p:spTgt spid="3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E6A4831-F292-436C-A1CD-D381E1BB821C}"/>
              </a:ext>
            </a:extLst>
          </p:cNvPr>
          <p:cNvPicPr>
            <a:picLocks noChangeAspect="1"/>
          </p:cNvPicPr>
          <p:nvPr/>
        </p:nvPicPr>
        <p:blipFill rotWithShape="1">
          <a:blip r:embed="rId3">
            <a:extLst>
              <a:ext uri="{28A0092B-C50C-407E-A947-70E740481C1C}">
                <a14:useLocalDpi xmlns:a14="http://schemas.microsoft.com/office/drawing/2010/main" val="0"/>
              </a:ext>
            </a:extLst>
          </a:blip>
          <a:srcRect l="42894" r="7106"/>
          <a:stretch/>
        </p:blipFill>
        <p:spPr>
          <a:xfrm flipH="1">
            <a:off x="0" y="0"/>
            <a:ext cx="4570645" cy="5143500"/>
          </a:xfrm>
          <a:prstGeom prst="rect">
            <a:avLst/>
          </a:prstGeom>
        </p:spPr>
      </p:pic>
      <p:cxnSp>
        <p:nvCxnSpPr>
          <p:cNvPr id="7" name="Straight Connector 6">
            <a:extLst>
              <a:ext uri="{FF2B5EF4-FFF2-40B4-BE49-F238E27FC236}">
                <a16:creationId xmlns:a16="http://schemas.microsoft.com/office/drawing/2014/main" id="{5B8440F6-50BE-44A3-AA31-6F12D718C9A3}"/>
              </a:ext>
            </a:extLst>
          </p:cNvPr>
          <p:cNvCxnSpPr/>
          <p:nvPr/>
        </p:nvCxnSpPr>
        <p:spPr>
          <a:xfrm>
            <a:off x="4572000" y="0"/>
            <a:ext cx="0" cy="51435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15" name="Smiling panda">
            <a:extLst>
              <a:ext uri="{FF2B5EF4-FFF2-40B4-BE49-F238E27FC236}">
                <a16:creationId xmlns:a16="http://schemas.microsoft.com/office/drawing/2014/main" id="{ED0B5DEA-3290-4078-B75E-5DA775CF1A5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91691" y="3260368"/>
            <a:ext cx="1511683" cy="1499492"/>
          </a:xfrm>
          <a:prstGeom prst="rect">
            <a:avLst/>
          </a:prstGeom>
          <a:effectLst>
            <a:outerShdw blurRad="88900" dist="88900" dir="2700000" algn="tl" rotWithShape="0">
              <a:prstClr val="black">
                <a:alpha val="40000"/>
              </a:prstClr>
            </a:outerShdw>
          </a:effectLst>
        </p:spPr>
      </p:pic>
      <p:sp>
        <p:nvSpPr>
          <p:cNvPr id="3" name="TextBox 2"/>
          <p:cNvSpPr txBox="1"/>
          <p:nvPr/>
        </p:nvSpPr>
        <p:spPr>
          <a:xfrm>
            <a:off x="4745301" y="514350"/>
            <a:ext cx="4264152" cy="954107"/>
          </a:xfrm>
          <a:prstGeom prst="rect">
            <a:avLst/>
          </a:prstGeom>
          <a:noFill/>
        </p:spPr>
        <p:txBody>
          <a:bodyPr wrap="square" rtlCol="0">
            <a:spAutoFit/>
          </a:bodyPr>
          <a:lstStyle/>
          <a:p>
            <a:r>
              <a:rPr lang="en-US" sz="5600" spc="-150" dirty="0">
                <a:solidFill>
                  <a:srgbClr val="9CE53B"/>
                </a:solidFill>
                <a:latin typeface="Open Sans Extrabold" panose="020B0906030804020204" pitchFamily="34" charset="0"/>
                <a:ea typeface="Open Sans Extrabold" panose="020B0906030804020204" pitchFamily="34" charset="0"/>
                <a:cs typeface="Open Sans Extrabold" panose="020B0906030804020204" pitchFamily="34" charset="0"/>
              </a:rPr>
              <a:t>Agriculture</a:t>
            </a:r>
          </a:p>
        </p:txBody>
      </p:sp>
      <p:sp>
        <p:nvSpPr>
          <p:cNvPr id="8" name="TextBox 7">
            <a:extLst>
              <a:ext uri="{FF2B5EF4-FFF2-40B4-BE49-F238E27FC236}">
                <a16:creationId xmlns:a16="http://schemas.microsoft.com/office/drawing/2014/main" id="{D22F0083-3513-44C4-8BC7-2DDB7974075C}"/>
              </a:ext>
            </a:extLst>
          </p:cNvPr>
          <p:cNvSpPr txBox="1"/>
          <p:nvPr/>
        </p:nvSpPr>
        <p:spPr>
          <a:xfrm>
            <a:off x="4751832" y="1415389"/>
            <a:ext cx="3998672" cy="1446550"/>
          </a:xfrm>
          <a:prstGeom prst="rect">
            <a:avLst/>
          </a:prstGeom>
          <a:noFill/>
        </p:spPr>
        <p:txBody>
          <a:bodyPr wrap="square" rtlCol="0">
            <a:spAutoFit/>
          </a:bodyPr>
          <a:lstStyle/>
          <a:p>
            <a:r>
              <a:rPr lang="en-US" sz="2200" dirty="0">
                <a:solidFill>
                  <a:schemeClr val="bg1"/>
                </a:solidFill>
                <a:latin typeface="Open Sans" panose="020B0606030504020204" pitchFamily="34" charset="0"/>
                <a:ea typeface="Open Sans" panose="020B0606030504020204" pitchFamily="34" charset="0"/>
                <a:cs typeface="Open Sans" panose="020B0606030504020204" pitchFamily="34" charset="0"/>
              </a:rPr>
              <a:t>provides food for people everywhere, but is also one of the greatest threats to all life on Earth.</a:t>
            </a:r>
          </a:p>
        </p:txBody>
      </p:sp>
      <p:sp>
        <p:nvSpPr>
          <p:cNvPr id="11" name="TextBox 10">
            <a:extLst>
              <a:ext uri="{FF2B5EF4-FFF2-40B4-BE49-F238E27FC236}">
                <a16:creationId xmlns:a16="http://schemas.microsoft.com/office/drawing/2014/main" id="{F6C8BBDC-E5F3-4230-BDD8-FA69152BAF9D}"/>
              </a:ext>
            </a:extLst>
          </p:cNvPr>
          <p:cNvSpPr txBox="1"/>
          <p:nvPr/>
        </p:nvSpPr>
        <p:spPr>
          <a:xfrm>
            <a:off x="4751832" y="3409950"/>
            <a:ext cx="4087368" cy="1107996"/>
          </a:xfrm>
          <a:prstGeom prst="rect">
            <a:avLst/>
          </a:prstGeom>
          <a:noFill/>
        </p:spPr>
        <p:txBody>
          <a:bodyPr wrap="square" rtlCol="0">
            <a:spAutoFit/>
          </a:bodyPr>
          <a:lstStyle/>
          <a:p>
            <a:r>
              <a:rPr lang="en-US" sz="2200" dirty="0">
                <a:solidFill>
                  <a:schemeClr val="bg1"/>
                </a:solidFill>
                <a:latin typeface="Open Sans" panose="020B0606030504020204" pitchFamily="34" charset="0"/>
                <a:ea typeface="Open Sans" panose="020B0606030504020204" pitchFamily="34" charset="0"/>
                <a:cs typeface="Open Sans" panose="020B0606030504020204" pitchFamily="34" charset="0"/>
              </a:rPr>
              <a:t>What natural resources do you think we use when we produce food?</a:t>
            </a:r>
          </a:p>
        </p:txBody>
      </p:sp>
      <p:sp>
        <p:nvSpPr>
          <p:cNvPr id="9" name="TextBox 8">
            <a:extLst>
              <a:ext uri="{FF2B5EF4-FFF2-40B4-BE49-F238E27FC236}">
                <a16:creationId xmlns:a16="http://schemas.microsoft.com/office/drawing/2014/main" id="{1BFFEEDE-596E-4040-B1F2-0408D1EC58C5}"/>
              </a:ext>
            </a:extLst>
          </p:cNvPr>
          <p:cNvSpPr txBox="1"/>
          <p:nvPr/>
        </p:nvSpPr>
        <p:spPr>
          <a:xfrm>
            <a:off x="0" y="4943445"/>
            <a:ext cx="2209800" cy="184666"/>
          </a:xfrm>
          <a:prstGeom prst="rect">
            <a:avLst/>
          </a:prstGeom>
          <a:noFill/>
        </p:spPr>
        <p:txBody>
          <a:bodyPr wrap="square" rtlCol="0">
            <a:spAutoFit/>
          </a:bodyPr>
          <a:lstStyle/>
          <a:p>
            <a:r>
              <a:rPr lang="en-US" sz="600" dirty="0">
                <a:solidFill>
                  <a:srgbClr val="F6E8CE"/>
                </a:solidFill>
                <a:latin typeface="Open Sans" panose="020B0606030504020204" pitchFamily="34" charset="0"/>
                <a:ea typeface="Open Sans" panose="020B0606030504020204" pitchFamily="34" charset="0"/>
                <a:cs typeface="Open Sans" panose="020B0606030504020204" pitchFamily="34" charset="0"/>
              </a:rPr>
              <a:t>Photo: Nat Geo / steinmetzal</a:t>
            </a:r>
          </a:p>
        </p:txBody>
      </p:sp>
    </p:spTree>
    <p:extLst>
      <p:ext uri="{BB962C8B-B14F-4D97-AF65-F5344CB8AC3E}">
        <p14:creationId xmlns:p14="http://schemas.microsoft.com/office/powerpoint/2010/main" val="9030653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5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25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250"/>
                                        <p:tgtEl>
                                          <p:spTgt spid="11"/>
                                        </p:tgtEl>
                                      </p:cBhvr>
                                    </p:animEffect>
                                  </p:childTnLst>
                                </p:cTn>
                              </p:par>
                              <p:par>
                                <p:cTn id="16" presetID="10" presetClass="entr" presetSubtype="0"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25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C4ED95B-DF82-43F2-BD2B-D82DF3452A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4570646" cy="5143500"/>
          </a:xfrm>
          <a:prstGeom prst="rect">
            <a:avLst/>
          </a:prstGeom>
        </p:spPr>
      </p:pic>
      <p:cxnSp>
        <p:nvCxnSpPr>
          <p:cNvPr id="15" name="Straight Connector 14">
            <a:extLst>
              <a:ext uri="{FF2B5EF4-FFF2-40B4-BE49-F238E27FC236}">
                <a16:creationId xmlns:a16="http://schemas.microsoft.com/office/drawing/2014/main" id="{19941EEA-841F-4939-8FAB-656999DE2EAF}"/>
              </a:ext>
            </a:extLst>
          </p:cNvPr>
          <p:cNvCxnSpPr/>
          <p:nvPr/>
        </p:nvCxnSpPr>
        <p:spPr>
          <a:xfrm>
            <a:off x="4572000" y="0"/>
            <a:ext cx="0" cy="51435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6" name="Group 15">
            <a:extLst>
              <a:ext uri="{FF2B5EF4-FFF2-40B4-BE49-F238E27FC236}">
                <a16:creationId xmlns:a16="http://schemas.microsoft.com/office/drawing/2014/main" id="{9FA2E36E-693E-4E8F-B221-424530C84A3A}"/>
              </a:ext>
            </a:extLst>
          </p:cNvPr>
          <p:cNvGrpSpPr/>
          <p:nvPr/>
        </p:nvGrpSpPr>
        <p:grpSpPr>
          <a:xfrm>
            <a:off x="4724400" y="1351404"/>
            <a:ext cx="4038600" cy="2440693"/>
            <a:chOff x="4724400" y="816856"/>
            <a:chExt cx="4038600" cy="2440693"/>
          </a:xfrm>
        </p:grpSpPr>
        <p:sp>
          <p:nvSpPr>
            <p:cNvPr id="5" name="Title 1"/>
            <p:cNvSpPr txBox="1">
              <a:spLocks/>
            </p:cNvSpPr>
            <p:nvPr/>
          </p:nvSpPr>
          <p:spPr>
            <a:xfrm>
              <a:off x="4724400" y="816856"/>
              <a:ext cx="4038600" cy="2440693"/>
            </a:xfrm>
            <a:prstGeom prst="rect">
              <a:avLst/>
            </a:prstGeom>
            <a:effectLst/>
          </p:spPr>
          <p:txBody>
            <a:bodyPr vert="horz" lIns="91440" tIns="45720" rIns="91440" bIns="45720" rtlCol="0" anchor="t">
              <a:noAutofit/>
            </a:bodyPr>
            <a:lstStyle/>
            <a:p>
              <a:pPr marL="0" marR="0" lvl="0" indent="0" defTabSz="914400" rtl="0" eaLnBrk="1" fontAlgn="auto" latinLnBrk="0" hangingPunct="1">
                <a:spcBef>
                  <a:spcPct val="0"/>
                </a:spcBef>
                <a:spcAft>
                  <a:spcPts val="0"/>
                </a:spcAft>
                <a:buClrTx/>
                <a:buSzTx/>
                <a:buFontTx/>
                <a:buNone/>
                <a:tabLst/>
                <a:defRPr/>
              </a:pPr>
              <a:r>
                <a:rPr kumimoji="0" lang="en-US" sz="2800" b="0"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Food production takes</a:t>
              </a:r>
              <a:br>
                <a:rPr kumimoji="0" lang="en-US" sz="6000" b="0" i="0" u="none" strike="noStrike" kern="1200" cap="none" spc="0" normalizeH="0" baseline="0" noProof="0" dirty="0">
                  <a:ln>
                    <a:noFill/>
                  </a:ln>
                  <a:solidFill>
                    <a:schemeClr val="bg1"/>
                  </a:solidFill>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br>
              <a:endParaRPr lang="en-US" sz="6000" dirty="0">
                <a:solidFill>
                  <a:schemeClr val="bg1"/>
                </a:solidFill>
                <a:effectLst/>
                <a:latin typeface="Open Sans Extrabold" panose="020B0906030804020204" pitchFamily="34" charset="0"/>
                <a:ea typeface="Open Sans Extrabold" panose="020B0906030804020204" pitchFamily="34" charset="0"/>
                <a:cs typeface="Open Sans Extrabold" panose="020B0906030804020204" pitchFamily="34" charset="0"/>
              </a:endParaRPr>
            </a:p>
            <a:p>
              <a:pPr marL="0" marR="0" lvl="0" indent="0" defTabSz="914400" rtl="0" eaLnBrk="1" fontAlgn="auto" latinLnBrk="0" hangingPunct="1">
                <a:spcBef>
                  <a:spcPct val="0"/>
                </a:spcBef>
                <a:spcAft>
                  <a:spcPts val="0"/>
                </a:spcAft>
                <a:buClrTx/>
                <a:buSzTx/>
                <a:buFontTx/>
                <a:buNone/>
                <a:tabLst/>
                <a:defRPr/>
              </a:pPr>
              <a:r>
                <a:rPr kumimoji="0" lang="en-US" sz="2800" b="0"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of all fresh water </a:t>
              </a:r>
            </a:p>
            <a:p>
              <a:pPr marL="0" marR="0" lvl="0" indent="0" defTabSz="914400" rtl="0" eaLnBrk="1" fontAlgn="auto" latinLnBrk="0" hangingPunct="1">
                <a:spcBef>
                  <a:spcPct val="0"/>
                </a:spcBef>
                <a:spcAft>
                  <a:spcPts val="0"/>
                </a:spcAft>
                <a:buClrTx/>
                <a:buSzTx/>
                <a:buFontTx/>
                <a:buNone/>
                <a:tabLst/>
                <a:defRPr/>
              </a:pPr>
              <a:r>
                <a:rPr kumimoji="0" lang="en-US" sz="2800" b="0"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used by people.</a:t>
              </a:r>
            </a:p>
          </p:txBody>
        </p:sp>
        <p:sp>
          <p:nvSpPr>
            <p:cNvPr id="7" name="Title 1">
              <a:extLst>
                <a:ext uri="{FF2B5EF4-FFF2-40B4-BE49-F238E27FC236}">
                  <a16:creationId xmlns:a16="http://schemas.microsoft.com/office/drawing/2014/main" id="{72F79EA8-0226-46B8-A350-ABC27887549A}"/>
                </a:ext>
              </a:extLst>
            </p:cNvPr>
            <p:cNvSpPr txBox="1">
              <a:spLocks/>
            </p:cNvSpPr>
            <p:nvPr/>
          </p:nvSpPr>
          <p:spPr>
            <a:xfrm>
              <a:off x="4724400" y="1227582"/>
              <a:ext cx="2057400" cy="1060036"/>
            </a:xfrm>
            <a:prstGeom prst="rect">
              <a:avLst/>
            </a:prstGeom>
            <a:effectLst/>
          </p:spPr>
          <p:txBody>
            <a:bodyPr vert="horz" lIns="91440" tIns="45720" rIns="91440" bIns="45720" rtlCol="0" anchor="ctr">
              <a:noAutofit/>
            </a:bodyPr>
            <a:lstStyle/>
            <a:p>
              <a:pPr marL="0" marR="0" lvl="0" indent="0" defTabSz="914400" rtl="0" eaLnBrk="1" fontAlgn="auto" latinLnBrk="0" hangingPunct="1">
                <a:spcBef>
                  <a:spcPct val="0"/>
                </a:spcBef>
                <a:spcAft>
                  <a:spcPts val="0"/>
                </a:spcAft>
                <a:buClrTx/>
                <a:buSzTx/>
                <a:buFontTx/>
                <a:buNone/>
                <a:tabLst/>
                <a:defRPr/>
              </a:pPr>
              <a:r>
                <a:rPr kumimoji="0" lang="en-US" sz="6600" b="0" i="0" u="none" strike="noStrike" kern="1200" cap="none" spc="0" normalizeH="0" baseline="0" noProof="0" dirty="0">
                  <a:ln>
                    <a:noFill/>
                  </a:ln>
                  <a:solidFill>
                    <a:srgbClr val="9CE53B"/>
                  </a:solidFill>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t>70%</a:t>
              </a:r>
              <a:endParaRPr kumimoji="0" lang="en-US" sz="6600" b="0" i="0" u="none" strike="noStrike" kern="1200" cap="none" spc="0" normalizeH="0" baseline="0" noProof="0" dirty="0">
                <a:ln>
                  <a:noFill/>
                </a:ln>
                <a:solidFill>
                  <a:srgbClr val="9CE53B"/>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sp>
        <p:nvSpPr>
          <p:cNvPr id="14" name="TextBox 13">
            <a:extLst>
              <a:ext uri="{FF2B5EF4-FFF2-40B4-BE49-F238E27FC236}">
                <a16:creationId xmlns:a16="http://schemas.microsoft.com/office/drawing/2014/main" id="{123F317E-20E1-4213-B6B5-737C39F338DB}"/>
              </a:ext>
            </a:extLst>
          </p:cNvPr>
          <p:cNvSpPr txBox="1"/>
          <p:nvPr/>
        </p:nvSpPr>
        <p:spPr>
          <a:xfrm>
            <a:off x="4781464" y="4943445"/>
            <a:ext cx="4286336" cy="184666"/>
          </a:xfrm>
          <a:prstGeom prst="rect">
            <a:avLst/>
          </a:prstGeom>
          <a:noFill/>
        </p:spPr>
        <p:txBody>
          <a:bodyPr wrap="square" rtlCol="0">
            <a:spAutoFit/>
          </a:bodyPr>
          <a:lstStyle/>
          <a:p>
            <a:pPr lvl="0"/>
            <a:r>
              <a:rPr lang="en-US" sz="600" dirty="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Source: http://wwf.panda.org/what_we_do/footprint/agriculture/impacts/water_use/</a:t>
            </a:r>
          </a:p>
        </p:txBody>
      </p:sp>
      <p:sp>
        <p:nvSpPr>
          <p:cNvPr id="8" name="TextBox 7">
            <a:extLst>
              <a:ext uri="{FF2B5EF4-FFF2-40B4-BE49-F238E27FC236}">
                <a16:creationId xmlns:a16="http://schemas.microsoft.com/office/drawing/2014/main" id="{168C51AA-E615-4E87-A5E6-542C8EECA992}"/>
              </a:ext>
            </a:extLst>
          </p:cNvPr>
          <p:cNvSpPr txBox="1"/>
          <p:nvPr/>
        </p:nvSpPr>
        <p:spPr>
          <a:xfrm>
            <a:off x="0" y="4943445"/>
            <a:ext cx="2209800" cy="184666"/>
          </a:xfrm>
          <a:prstGeom prst="rect">
            <a:avLst/>
          </a:prstGeom>
          <a:noFill/>
        </p:spPr>
        <p:txBody>
          <a:bodyPr wrap="square" rtlCol="0">
            <a:spAutoFit/>
          </a:bodyPr>
          <a:lstStyle/>
          <a:p>
            <a:r>
              <a:rPr lang="en-US" sz="600" dirty="0">
                <a:solidFill>
                  <a:srgbClr val="F6E8CE"/>
                </a:solidFill>
                <a:latin typeface="Open Sans" panose="020B0606030504020204" pitchFamily="34" charset="0"/>
                <a:ea typeface="Open Sans" panose="020B0606030504020204" pitchFamily="34" charset="0"/>
                <a:cs typeface="Open Sans" panose="020B0606030504020204" pitchFamily="34" charset="0"/>
              </a:rPr>
              <a:t>Photo: © Michel Gunther / WWF Regional</a:t>
            </a:r>
          </a:p>
        </p:txBody>
      </p:sp>
    </p:spTree>
    <p:extLst>
      <p:ext uri="{BB962C8B-B14F-4D97-AF65-F5344CB8AC3E}">
        <p14:creationId xmlns:p14="http://schemas.microsoft.com/office/powerpoint/2010/main" val="108555757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2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CAE2C06-5903-43BD-8510-36DFC0C95B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4570646" cy="5143500"/>
          </a:xfrm>
          <a:prstGeom prst="rect">
            <a:avLst/>
          </a:prstGeom>
        </p:spPr>
      </p:pic>
      <p:cxnSp>
        <p:nvCxnSpPr>
          <p:cNvPr id="13" name="Straight Connector 12">
            <a:extLst>
              <a:ext uri="{FF2B5EF4-FFF2-40B4-BE49-F238E27FC236}">
                <a16:creationId xmlns:a16="http://schemas.microsoft.com/office/drawing/2014/main" id="{5BD6D032-7CA7-49DD-ACD3-B1A830F1D091}"/>
              </a:ext>
            </a:extLst>
          </p:cNvPr>
          <p:cNvCxnSpPr/>
          <p:nvPr/>
        </p:nvCxnSpPr>
        <p:spPr>
          <a:xfrm>
            <a:off x="4572000" y="0"/>
            <a:ext cx="0" cy="51435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itle 1"/>
          <p:cNvSpPr txBox="1">
            <a:spLocks/>
          </p:cNvSpPr>
          <p:nvPr/>
        </p:nvSpPr>
        <p:spPr>
          <a:xfrm>
            <a:off x="4724400" y="1162050"/>
            <a:ext cx="4267200" cy="2819400"/>
          </a:xfrm>
          <a:prstGeom prst="rect">
            <a:avLst/>
          </a:prstGeom>
          <a:effectLst/>
        </p:spPr>
        <p:txBody>
          <a:bodyPr vert="horz" lIns="91440" tIns="45720" rIns="91440" bIns="45720" rtlCol="0" anchor="ctr">
            <a:noAutofit/>
          </a:bodyPr>
          <a:lstStyle/>
          <a:p>
            <a:pPr lvl="0" defTabSz="914400">
              <a:spcBef>
                <a:spcPts val="600"/>
              </a:spcBef>
              <a:defRPr/>
            </a:pPr>
            <a:r>
              <a:rPr kumimoji="0" lang="en-US" sz="2600" b="0"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Agriculture is the world’s</a:t>
            </a:r>
          </a:p>
          <a:p>
            <a:pPr lvl="0" defTabSz="914400">
              <a:spcBef>
                <a:spcPts val="600"/>
              </a:spcBef>
              <a:defRPr/>
            </a:pPr>
            <a:r>
              <a:rPr kumimoji="0" lang="en-US" sz="4800" b="0" i="0" u="none" strike="noStrike" kern="1200" cap="none" spc="0" normalizeH="0" baseline="0" noProof="0" dirty="0">
                <a:ln>
                  <a:noFill/>
                </a:ln>
                <a:solidFill>
                  <a:srgbClr val="9CE53B"/>
                </a:solidFill>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t>2</a:t>
            </a:r>
            <a:r>
              <a:rPr kumimoji="0" lang="en-US" sz="4800" b="0" i="0" u="none" strike="noStrike" kern="1200" cap="none" spc="0" normalizeH="0" baseline="30000" noProof="0" dirty="0">
                <a:ln>
                  <a:noFill/>
                </a:ln>
                <a:solidFill>
                  <a:srgbClr val="9CE53B"/>
                </a:solidFill>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t>nd</a:t>
            </a:r>
            <a:r>
              <a:rPr kumimoji="0" lang="en-US" sz="4800" b="0" i="0" u="none" strike="noStrike" kern="1200" cap="none" spc="0" normalizeH="0" baseline="0" noProof="0" dirty="0">
                <a:ln>
                  <a:noFill/>
                </a:ln>
                <a:solidFill>
                  <a:srgbClr val="9CE53B"/>
                </a:solidFill>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t> largest</a:t>
            </a:r>
            <a:r>
              <a:rPr kumimoji="0" lang="en-US" sz="4800" b="0" i="0" u="none" strike="noStrike" kern="1200" cap="none" spc="0" normalizeH="0" noProof="0" dirty="0">
                <a:ln>
                  <a:noFill/>
                </a:ln>
                <a:solidFill>
                  <a:srgbClr val="9CE53B"/>
                </a:solidFill>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t> </a:t>
            </a:r>
          </a:p>
          <a:p>
            <a:pPr lvl="0" defTabSz="914400">
              <a:spcBef>
                <a:spcPts val="600"/>
              </a:spcBef>
              <a:defRPr/>
            </a:pPr>
            <a:r>
              <a:rPr lang="en-US" sz="260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emitter of</a:t>
            </a:r>
          </a:p>
          <a:p>
            <a:pPr lvl="0" defTabSz="914400">
              <a:defRPr/>
            </a:pPr>
            <a:r>
              <a:rPr lang="en-US" sz="260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greenhouse gases</a:t>
            </a:r>
            <a:r>
              <a:rPr kumimoji="0" lang="en-US" sz="2600" b="0"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a:t>
            </a:r>
          </a:p>
        </p:txBody>
      </p:sp>
      <p:sp>
        <p:nvSpPr>
          <p:cNvPr id="12" name="TextBox 11">
            <a:extLst>
              <a:ext uri="{FF2B5EF4-FFF2-40B4-BE49-F238E27FC236}">
                <a16:creationId xmlns:a16="http://schemas.microsoft.com/office/drawing/2014/main" id="{67F504C2-FEE4-4A58-889B-42C205654F50}"/>
              </a:ext>
            </a:extLst>
          </p:cNvPr>
          <p:cNvSpPr txBox="1"/>
          <p:nvPr/>
        </p:nvSpPr>
        <p:spPr>
          <a:xfrm>
            <a:off x="4781464" y="4943445"/>
            <a:ext cx="3962400" cy="184666"/>
          </a:xfrm>
          <a:prstGeom prst="rect">
            <a:avLst/>
          </a:prstGeom>
          <a:noFill/>
        </p:spPr>
        <p:txBody>
          <a:bodyPr wrap="square" rtlCol="0">
            <a:spAutoFit/>
          </a:bodyPr>
          <a:lstStyle/>
          <a:p>
            <a:pPr lvl="0"/>
            <a:r>
              <a:rPr lang="en-US" sz="600" dirty="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Source: Word Resources Institute</a:t>
            </a:r>
          </a:p>
        </p:txBody>
      </p:sp>
      <p:sp>
        <p:nvSpPr>
          <p:cNvPr id="6" name="TextBox 5">
            <a:extLst>
              <a:ext uri="{FF2B5EF4-FFF2-40B4-BE49-F238E27FC236}">
                <a16:creationId xmlns:a16="http://schemas.microsoft.com/office/drawing/2014/main" id="{D6407A82-D4EB-4B3F-A149-D03C887C8055}"/>
              </a:ext>
            </a:extLst>
          </p:cNvPr>
          <p:cNvSpPr txBox="1"/>
          <p:nvPr/>
        </p:nvSpPr>
        <p:spPr>
          <a:xfrm>
            <a:off x="0" y="4943445"/>
            <a:ext cx="2209800" cy="184666"/>
          </a:xfrm>
          <a:prstGeom prst="rect">
            <a:avLst/>
          </a:prstGeom>
          <a:noFill/>
        </p:spPr>
        <p:txBody>
          <a:bodyPr wrap="square" rtlCol="0">
            <a:spAutoFit/>
          </a:bodyPr>
          <a:lstStyle/>
          <a:p>
            <a:r>
              <a:rPr lang="en-US" sz="600"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Photo: © Mauri </a:t>
            </a:r>
            <a:r>
              <a:rPr lang="en-US" sz="600" dirty="0" err="1">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Rautkari</a:t>
            </a:r>
            <a:r>
              <a:rPr lang="en-US" sz="600"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 / WWF-Canon</a:t>
            </a:r>
          </a:p>
        </p:txBody>
      </p:sp>
    </p:spTree>
    <p:extLst>
      <p:ext uri="{BB962C8B-B14F-4D97-AF65-F5344CB8AC3E}">
        <p14:creationId xmlns:p14="http://schemas.microsoft.com/office/powerpoint/2010/main" val="487041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0A5E10E1-A7FB-4289-A212-5A679D21A6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4570646" cy="5143500"/>
          </a:xfrm>
          <a:prstGeom prst="rect">
            <a:avLst/>
          </a:prstGeom>
        </p:spPr>
      </p:pic>
      <p:cxnSp>
        <p:nvCxnSpPr>
          <p:cNvPr id="19" name="Straight Connector 18">
            <a:extLst>
              <a:ext uri="{FF2B5EF4-FFF2-40B4-BE49-F238E27FC236}">
                <a16:creationId xmlns:a16="http://schemas.microsoft.com/office/drawing/2014/main" id="{92C66957-0E82-446E-B63A-A83930421141}"/>
              </a:ext>
            </a:extLst>
          </p:cNvPr>
          <p:cNvCxnSpPr/>
          <p:nvPr/>
        </p:nvCxnSpPr>
        <p:spPr>
          <a:xfrm>
            <a:off x="4572000" y="0"/>
            <a:ext cx="0" cy="51435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4781464" y="4943445"/>
            <a:ext cx="3962400" cy="184666"/>
          </a:xfrm>
          <a:prstGeom prst="rect">
            <a:avLst/>
          </a:prstGeom>
          <a:noFill/>
        </p:spPr>
        <p:txBody>
          <a:bodyPr wrap="square" rtlCol="0">
            <a:spAutoFit/>
          </a:bodyPr>
          <a:lstStyle/>
          <a:p>
            <a:pPr lvl="0"/>
            <a:r>
              <a:rPr lang="en-US" sz="600" dirty="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Source: Convention on Biological Diversity, CBD Technical Series No 79, 2014</a:t>
            </a:r>
          </a:p>
        </p:txBody>
      </p:sp>
      <p:sp>
        <p:nvSpPr>
          <p:cNvPr id="17" name="Title 1">
            <a:extLst>
              <a:ext uri="{FF2B5EF4-FFF2-40B4-BE49-F238E27FC236}">
                <a16:creationId xmlns:a16="http://schemas.microsoft.com/office/drawing/2014/main" id="{04AA6061-BFED-42E6-8C13-BD2A95E1F044}"/>
              </a:ext>
            </a:extLst>
          </p:cNvPr>
          <p:cNvSpPr txBox="1">
            <a:spLocks/>
          </p:cNvSpPr>
          <p:nvPr/>
        </p:nvSpPr>
        <p:spPr>
          <a:xfrm>
            <a:off x="4724400" y="463269"/>
            <a:ext cx="4149681" cy="2438400"/>
          </a:xfrm>
          <a:prstGeom prst="rect">
            <a:avLst/>
          </a:prstGeom>
          <a:effectLst/>
        </p:spPr>
        <p:txBody>
          <a:bodyPr vert="horz" lIns="91440" tIns="45720" rIns="91440" bIns="45720" rtlCol="0" anchor="t">
            <a:noAutofit/>
          </a:bodyPr>
          <a:lstStyle/>
          <a:p>
            <a:pPr lvl="0" defTabSz="914400">
              <a:lnSpc>
                <a:spcPct val="90000"/>
              </a:lnSpc>
              <a:spcBef>
                <a:spcPts val="600"/>
              </a:spcBef>
              <a:defRPr/>
            </a:pPr>
            <a:r>
              <a:rPr kumimoji="0" lang="en-US" sz="4800" b="0" i="0" u="none" strike="noStrike" kern="1200" cap="none" spc="0" normalizeH="0" baseline="0" noProof="0" dirty="0">
                <a:ln>
                  <a:noFill/>
                </a:ln>
                <a:solidFill>
                  <a:srgbClr val="9CE53B"/>
                </a:solidFill>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t>50%</a:t>
            </a:r>
            <a:endParaRPr kumimoji="0" lang="en-US" sz="4800" b="0" i="0" u="none" strike="noStrike" kern="1200" cap="none" spc="0" normalizeH="0" noProof="0" dirty="0">
              <a:ln>
                <a:noFill/>
              </a:ln>
              <a:solidFill>
                <a:srgbClr val="9CE53B"/>
              </a:solidFill>
              <a:effectLst/>
              <a:uLnTx/>
              <a:uFillTx/>
              <a:latin typeface="Open Sans Extrabold" panose="020B0906030804020204" pitchFamily="34" charset="0"/>
              <a:ea typeface="Open Sans Extrabold" panose="020B0906030804020204" pitchFamily="34" charset="0"/>
              <a:cs typeface="Open Sans Extrabold" panose="020B0906030804020204" pitchFamily="34" charset="0"/>
            </a:endParaRPr>
          </a:p>
          <a:p>
            <a:pPr lvl="0" defTabSz="914400">
              <a:lnSpc>
                <a:spcPct val="90000"/>
              </a:lnSpc>
              <a:defRPr/>
            </a:pPr>
            <a:r>
              <a:rPr lang="en-US" sz="240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of the world’s livable land</a:t>
            </a:r>
          </a:p>
          <a:p>
            <a:pPr lvl="0" defTabSz="914400">
              <a:lnSpc>
                <a:spcPct val="90000"/>
              </a:lnSpc>
              <a:spcBef>
                <a:spcPts val="600"/>
              </a:spcBef>
              <a:defRPr/>
            </a:pPr>
            <a:r>
              <a:rPr lang="en-US" sz="240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has already been </a:t>
            </a:r>
          </a:p>
          <a:p>
            <a:pPr lvl="0" defTabSz="914400">
              <a:lnSpc>
                <a:spcPct val="90000"/>
              </a:lnSpc>
              <a:spcBef>
                <a:spcPts val="600"/>
              </a:spcBef>
              <a:defRPr/>
            </a:pPr>
            <a:r>
              <a:rPr lang="en-US" sz="240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converted to farming.</a:t>
            </a:r>
          </a:p>
        </p:txBody>
      </p:sp>
      <p:sp>
        <p:nvSpPr>
          <p:cNvPr id="18" name="Title 1">
            <a:extLst>
              <a:ext uri="{FF2B5EF4-FFF2-40B4-BE49-F238E27FC236}">
                <a16:creationId xmlns:a16="http://schemas.microsoft.com/office/drawing/2014/main" id="{CE856625-7B89-49D6-87AE-76C8A1A63436}"/>
              </a:ext>
            </a:extLst>
          </p:cNvPr>
          <p:cNvSpPr txBox="1">
            <a:spLocks/>
          </p:cNvSpPr>
          <p:nvPr/>
        </p:nvSpPr>
        <p:spPr>
          <a:xfrm>
            <a:off x="4724400" y="2876550"/>
            <a:ext cx="4149681" cy="1898169"/>
          </a:xfrm>
          <a:prstGeom prst="rect">
            <a:avLst/>
          </a:prstGeom>
          <a:effectLst/>
        </p:spPr>
        <p:txBody>
          <a:bodyPr vert="horz" lIns="91440" tIns="45720" rIns="91440" bIns="45720" rtlCol="0" anchor="t">
            <a:noAutofit/>
          </a:bodyPr>
          <a:lstStyle/>
          <a:p>
            <a:pPr lvl="0" defTabSz="914400">
              <a:lnSpc>
                <a:spcPct val="90000"/>
              </a:lnSpc>
              <a:spcBef>
                <a:spcPts val="600"/>
              </a:spcBef>
              <a:defRPr/>
            </a:pPr>
            <a:r>
              <a:rPr kumimoji="0" lang="en-US" sz="4800" b="0" i="0" u="none" strike="noStrike" kern="1200" cap="none" spc="0" normalizeH="0" baseline="0" noProof="0" dirty="0">
                <a:ln>
                  <a:noFill/>
                </a:ln>
                <a:solidFill>
                  <a:srgbClr val="9CE53B"/>
                </a:solidFill>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t>70%</a:t>
            </a:r>
            <a:endParaRPr kumimoji="0" lang="en-US" sz="4800" b="0" i="0" u="none" strike="noStrike" kern="1200" cap="none" spc="0" normalizeH="0" noProof="0" dirty="0">
              <a:ln>
                <a:noFill/>
              </a:ln>
              <a:solidFill>
                <a:srgbClr val="9CE53B"/>
              </a:solidFill>
              <a:effectLst/>
              <a:uLnTx/>
              <a:uFillTx/>
              <a:latin typeface="Open Sans Extrabold" panose="020B0906030804020204" pitchFamily="34" charset="0"/>
              <a:ea typeface="Open Sans Extrabold" panose="020B0906030804020204" pitchFamily="34" charset="0"/>
              <a:cs typeface="Open Sans Extrabold" panose="020B0906030804020204" pitchFamily="34" charset="0"/>
            </a:endParaRPr>
          </a:p>
          <a:p>
            <a:pPr lvl="0" defTabSz="914400">
              <a:lnSpc>
                <a:spcPct val="90000"/>
              </a:lnSpc>
              <a:defRPr/>
            </a:pPr>
            <a:r>
              <a:rPr lang="en-US" sz="240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of biodiversity loss is due</a:t>
            </a:r>
          </a:p>
          <a:p>
            <a:pPr lvl="0" defTabSz="914400">
              <a:lnSpc>
                <a:spcPct val="90000"/>
              </a:lnSpc>
              <a:spcBef>
                <a:spcPts val="600"/>
              </a:spcBef>
              <a:defRPr/>
            </a:pPr>
            <a:r>
              <a:rPr lang="en-US" sz="240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to food production.</a:t>
            </a:r>
          </a:p>
        </p:txBody>
      </p:sp>
      <p:sp>
        <p:nvSpPr>
          <p:cNvPr id="7" name="TextBox 6">
            <a:extLst>
              <a:ext uri="{FF2B5EF4-FFF2-40B4-BE49-F238E27FC236}">
                <a16:creationId xmlns:a16="http://schemas.microsoft.com/office/drawing/2014/main" id="{CF9CCF1E-A3D8-4392-9531-41D3F62FDA06}"/>
              </a:ext>
            </a:extLst>
          </p:cNvPr>
          <p:cNvSpPr txBox="1"/>
          <p:nvPr/>
        </p:nvSpPr>
        <p:spPr>
          <a:xfrm>
            <a:off x="0" y="4943445"/>
            <a:ext cx="2209800" cy="184666"/>
          </a:xfrm>
          <a:prstGeom prst="rect">
            <a:avLst/>
          </a:prstGeom>
          <a:noFill/>
        </p:spPr>
        <p:txBody>
          <a:bodyPr wrap="square" rtlCol="0">
            <a:spAutoFit/>
          </a:bodyPr>
          <a:lstStyle/>
          <a:p>
            <a:r>
              <a:rPr lang="en-US" sz="600" dirty="0">
                <a:solidFill>
                  <a:schemeClr val="bg1"/>
                </a:solidFill>
                <a:latin typeface="Open Sans" panose="020B0606030504020204" pitchFamily="34" charset="0"/>
                <a:ea typeface="Open Sans" panose="020B0606030504020204" pitchFamily="34" charset="0"/>
                <a:cs typeface="Open Sans" panose="020B0606030504020204" pitchFamily="34" charset="0"/>
              </a:rPr>
              <a:t>Photo: earthnewsmedia.com</a:t>
            </a:r>
          </a:p>
        </p:txBody>
      </p:sp>
    </p:spTree>
    <p:extLst>
      <p:ext uri="{BB962C8B-B14F-4D97-AF65-F5344CB8AC3E}">
        <p14:creationId xmlns:p14="http://schemas.microsoft.com/office/powerpoint/2010/main" val="427605465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25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2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4BFDC65-B85E-4F6D-887E-263006EC85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3354" y="0"/>
            <a:ext cx="4570646" cy="5143500"/>
          </a:xfrm>
          <a:prstGeom prst="rect">
            <a:avLst/>
          </a:prstGeom>
        </p:spPr>
      </p:pic>
      <p:cxnSp>
        <p:nvCxnSpPr>
          <p:cNvPr id="10" name="Straight Connector 9">
            <a:extLst>
              <a:ext uri="{FF2B5EF4-FFF2-40B4-BE49-F238E27FC236}">
                <a16:creationId xmlns:a16="http://schemas.microsoft.com/office/drawing/2014/main" id="{945053B5-3706-4EB0-9D38-2E78B28AAC00}"/>
              </a:ext>
            </a:extLst>
          </p:cNvPr>
          <p:cNvCxnSpPr/>
          <p:nvPr/>
        </p:nvCxnSpPr>
        <p:spPr>
          <a:xfrm>
            <a:off x="4572000" y="0"/>
            <a:ext cx="0" cy="51435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Title 1"/>
          <p:cNvSpPr txBox="1">
            <a:spLocks/>
          </p:cNvSpPr>
          <p:nvPr/>
        </p:nvSpPr>
        <p:spPr>
          <a:xfrm>
            <a:off x="457200" y="285750"/>
            <a:ext cx="3810000" cy="1020102"/>
          </a:xfrm>
          <a:prstGeom prst="rect">
            <a:avLst/>
          </a:prstGeom>
          <a:effectLst/>
        </p:spPr>
        <p:txBody>
          <a:bodyPr vert="horz" lIns="91440" tIns="45720" rIns="91440" bIns="45720" rtlCol="0" anchor="t">
            <a:noAutofit/>
          </a:bodyPr>
          <a:lstStyle/>
          <a:p>
            <a:pPr lvl="0" algn="r">
              <a:lnSpc>
                <a:spcPct val="90000"/>
              </a:lnSpc>
              <a:spcBef>
                <a:spcPct val="0"/>
              </a:spcBef>
              <a:defRPr/>
            </a:pPr>
            <a:r>
              <a:rPr kumimoji="0" lang="en-US" sz="4000" b="1" u="none" strike="noStrike" kern="1200" cap="none" spc="-150" normalizeH="0" baseline="0" noProof="0" dirty="0">
                <a:ln>
                  <a:noFill/>
                </a:ln>
                <a:solidFill>
                  <a:srgbClr val="9CE53B"/>
                </a:solidFill>
                <a:uLnTx/>
                <a:uFillTx/>
                <a:latin typeface="Open Sans Extrabold" panose="020B0906030804020204" pitchFamily="34" charset="0"/>
                <a:ea typeface="Open Sans Extrabold" panose="020B0906030804020204" pitchFamily="34" charset="0"/>
                <a:cs typeface="Open Sans Extrabold" panose="020B0906030804020204" pitchFamily="34" charset="0"/>
              </a:rPr>
              <a:t>What</a:t>
            </a:r>
            <a:r>
              <a:rPr lang="en-US" sz="4000" b="1" dirty="0">
                <a:solidFill>
                  <a:srgbClr val="9CE53B"/>
                </a:solidFill>
                <a:latin typeface="Open Sans Extrabold" panose="020B0906030804020204" pitchFamily="34" charset="0"/>
                <a:ea typeface="Open Sans Extrabold" panose="020B0906030804020204" pitchFamily="34" charset="0"/>
                <a:cs typeface="Open Sans Extrabold" panose="020B0906030804020204" pitchFamily="34" charset="0"/>
              </a:rPr>
              <a:t> </a:t>
            </a:r>
          </a:p>
          <a:p>
            <a:pPr lvl="0" algn="r">
              <a:lnSpc>
                <a:spcPct val="90000"/>
              </a:lnSpc>
              <a:spcBef>
                <a:spcPct val="0"/>
              </a:spcBef>
              <a:defRPr/>
            </a:pPr>
            <a:r>
              <a:rPr lang="en-US" sz="26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i</a:t>
            </a:r>
            <a:r>
              <a:rPr kumimoji="0" lang="en-US" sz="2600" u="none" strike="noStrike" kern="1200" cap="none" spc="0" normalizeH="0" baseline="0" noProof="0" dirty="0">
                <a:ln>
                  <a:noFill/>
                </a:ln>
                <a:solidFill>
                  <a:schemeClr val="bg1"/>
                </a:solidFill>
                <a:uLnTx/>
                <a:uFillTx/>
                <a:latin typeface="Open Sans" panose="020B0606030504020204" pitchFamily="34" charset="0"/>
                <a:ea typeface="Open Sans" panose="020B0606030504020204" pitchFamily="34" charset="0"/>
                <a:cs typeface="Open Sans" panose="020B0606030504020204" pitchFamily="34" charset="0"/>
              </a:rPr>
              <a:t>s biodiversit</a:t>
            </a:r>
            <a:r>
              <a:rPr kumimoji="0" lang="en-US" sz="2600" u="none" strike="noStrike" kern="1200" cap="none" spc="300" normalizeH="0" baseline="0" noProof="0" dirty="0">
                <a:ln>
                  <a:noFill/>
                </a:ln>
                <a:solidFill>
                  <a:schemeClr val="bg1"/>
                </a:solidFill>
                <a:uLnTx/>
                <a:uFillTx/>
                <a:latin typeface="Open Sans" panose="020B0606030504020204" pitchFamily="34" charset="0"/>
                <a:ea typeface="Open Sans" panose="020B0606030504020204" pitchFamily="34" charset="0"/>
                <a:cs typeface="Open Sans" panose="020B0606030504020204" pitchFamily="34" charset="0"/>
              </a:rPr>
              <a:t>y</a:t>
            </a:r>
            <a:r>
              <a:rPr kumimoji="0" lang="en-US" sz="2600" u="none" strike="noStrike" kern="1200" cap="none" spc="0" normalizeH="0" baseline="0" noProof="0" dirty="0">
                <a:ln>
                  <a:noFill/>
                </a:ln>
                <a:solidFill>
                  <a:schemeClr val="bg1"/>
                </a:solidFill>
                <a:uLnTx/>
                <a:uFillTx/>
                <a:latin typeface="Open Sans" panose="020B0606030504020204" pitchFamily="34" charset="0"/>
                <a:ea typeface="Open Sans" panose="020B0606030504020204" pitchFamily="34" charset="0"/>
                <a:cs typeface="Open Sans" panose="020B0606030504020204" pitchFamily="34" charset="0"/>
              </a:rPr>
              <a:t>?</a:t>
            </a:r>
          </a:p>
        </p:txBody>
      </p:sp>
      <p:sp>
        <p:nvSpPr>
          <p:cNvPr id="8" name="Title 1">
            <a:extLst>
              <a:ext uri="{FF2B5EF4-FFF2-40B4-BE49-F238E27FC236}">
                <a16:creationId xmlns:a16="http://schemas.microsoft.com/office/drawing/2014/main" id="{36BB2234-4564-4D30-983F-20A9815292AF}"/>
              </a:ext>
            </a:extLst>
          </p:cNvPr>
          <p:cNvSpPr txBox="1">
            <a:spLocks/>
          </p:cNvSpPr>
          <p:nvPr/>
        </p:nvSpPr>
        <p:spPr>
          <a:xfrm>
            <a:off x="457200" y="1661052"/>
            <a:ext cx="3810000" cy="1437951"/>
          </a:xfrm>
          <a:prstGeom prst="rect">
            <a:avLst/>
          </a:prstGeom>
          <a:effectLst/>
        </p:spPr>
        <p:txBody>
          <a:bodyPr vert="horz" lIns="91440" tIns="45720" rIns="91440" bIns="45720" rtlCol="0" anchor="t">
            <a:noAutofit/>
          </a:bodyPr>
          <a:lstStyle/>
          <a:p>
            <a:pPr lvl="0" algn="r">
              <a:lnSpc>
                <a:spcPct val="90000"/>
              </a:lnSpc>
              <a:spcBef>
                <a:spcPct val="0"/>
              </a:spcBef>
              <a:defRPr/>
            </a:pPr>
            <a:r>
              <a:rPr kumimoji="0" lang="en-US" sz="4000" b="1" u="none" strike="noStrike" kern="1200" cap="none" spc="-150" normalizeH="0" baseline="0" noProof="0" dirty="0">
                <a:ln>
                  <a:noFill/>
                </a:ln>
                <a:solidFill>
                  <a:srgbClr val="9CE53B"/>
                </a:solidFill>
                <a:uLnTx/>
                <a:uFillTx/>
                <a:latin typeface="Open Sans Extrabold" panose="020B0906030804020204" pitchFamily="34" charset="0"/>
                <a:ea typeface="Open Sans Extrabold" panose="020B0906030804020204" pitchFamily="34" charset="0"/>
                <a:cs typeface="Open Sans Extrabold" panose="020B0906030804020204" pitchFamily="34" charset="0"/>
              </a:rPr>
              <a:t>Why</a:t>
            </a:r>
            <a:r>
              <a:rPr lang="en-US" sz="4000" b="1" dirty="0">
                <a:solidFill>
                  <a:srgbClr val="9CE53B"/>
                </a:solidFill>
                <a:latin typeface="Open Sans Extrabold" panose="020B0906030804020204" pitchFamily="34" charset="0"/>
                <a:ea typeface="Open Sans Extrabold" panose="020B0906030804020204" pitchFamily="34" charset="0"/>
                <a:cs typeface="Open Sans Extrabold" panose="020B0906030804020204" pitchFamily="34" charset="0"/>
              </a:rPr>
              <a:t> </a:t>
            </a:r>
          </a:p>
          <a:p>
            <a:pPr lvl="0" algn="r">
              <a:spcBef>
                <a:spcPct val="0"/>
              </a:spcBef>
              <a:defRPr/>
            </a:pPr>
            <a:r>
              <a:rPr lang="en-US" sz="2600" dirty="0">
                <a:solidFill>
                  <a:schemeClr val="bg1"/>
                </a:solidFill>
                <a:latin typeface="Open Sans" panose="020B0606030504020204" pitchFamily="34" charset="0"/>
                <a:ea typeface="Open Sans" panose="020B0606030504020204" pitchFamily="34" charset="0"/>
                <a:cs typeface="Open Sans" panose="020B0606030504020204" pitchFamily="34" charset="0"/>
              </a:rPr>
              <a:t>i</a:t>
            </a:r>
            <a:r>
              <a:rPr kumimoji="0" lang="en-US" sz="2600" u="none" strike="noStrike" kern="1200" cap="none" spc="0" normalizeH="0" baseline="0" noProof="0" dirty="0">
                <a:ln>
                  <a:noFill/>
                </a:ln>
                <a:solidFill>
                  <a:schemeClr val="bg1"/>
                </a:solidFill>
                <a:uLnTx/>
                <a:uFillTx/>
                <a:latin typeface="Open Sans" panose="020B0606030504020204" pitchFamily="34" charset="0"/>
                <a:ea typeface="Open Sans" panose="020B0606030504020204" pitchFamily="34" charset="0"/>
                <a:cs typeface="Open Sans" panose="020B0606030504020204" pitchFamily="34" charset="0"/>
              </a:rPr>
              <a:t>s biodiversity so importan</a:t>
            </a:r>
            <a:r>
              <a:rPr kumimoji="0" lang="en-US" sz="2600" u="none" strike="noStrike" kern="1200" cap="none" spc="300" normalizeH="0" baseline="0" noProof="0" dirty="0">
                <a:ln>
                  <a:noFill/>
                </a:ln>
                <a:solidFill>
                  <a:schemeClr val="bg1"/>
                </a:solidFill>
                <a:uLnTx/>
                <a:uFillTx/>
                <a:latin typeface="Open Sans" panose="020B0606030504020204" pitchFamily="34" charset="0"/>
                <a:ea typeface="Open Sans" panose="020B0606030504020204" pitchFamily="34" charset="0"/>
                <a:cs typeface="Open Sans" panose="020B0606030504020204" pitchFamily="34" charset="0"/>
              </a:rPr>
              <a:t>t</a:t>
            </a:r>
            <a:r>
              <a:rPr kumimoji="0" lang="en-US" sz="2600" u="none" strike="noStrike" kern="1200" cap="none" spc="0" normalizeH="0" baseline="0" noProof="0" dirty="0">
                <a:ln>
                  <a:noFill/>
                </a:ln>
                <a:solidFill>
                  <a:schemeClr val="bg1"/>
                </a:solidFill>
                <a:uLnTx/>
                <a:uFillTx/>
                <a:latin typeface="Open Sans" panose="020B0606030504020204" pitchFamily="34" charset="0"/>
                <a:ea typeface="Open Sans" panose="020B0606030504020204" pitchFamily="34" charset="0"/>
                <a:cs typeface="Open Sans" panose="020B0606030504020204" pitchFamily="34" charset="0"/>
              </a:rPr>
              <a:t>?</a:t>
            </a:r>
          </a:p>
        </p:txBody>
      </p:sp>
      <p:sp>
        <p:nvSpPr>
          <p:cNvPr id="9" name="Title 1">
            <a:extLst>
              <a:ext uri="{FF2B5EF4-FFF2-40B4-BE49-F238E27FC236}">
                <a16:creationId xmlns:a16="http://schemas.microsoft.com/office/drawing/2014/main" id="{3C0618A0-583B-413B-8372-A8F7EFC52EC4}"/>
              </a:ext>
            </a:extLst>
          </p:cNvPr>
          <p:cNvSpPr txBox="1">
            <a:spLocks/>
          </p:cNvSpPr>
          <p:nvPr/>
        </p:nvSpPr>
        <p:spPr>
          <a:xfrm>
            <a:off x="457200" y="3454203"/>
            <a:ext cx="3810000" cy="1437951"/>
          </a:xfrm>
          <a:prstGeom prst="rect">
            <a:avLst/>
          </a:prstGeom>
          <a:effectLst/>
        </p:spPr>
        <p:txBody>
          <a:bodyPr vert="horz" lIns="91440" tIns="45720" rIns="91440" bIns="45720" rtlCol="0" anchor="t">
            <a:noAutofit/>
          </a:bodyPr>
          <a:lstStyle/>
          <a:p>
            <a:pPr lvl="0" algn="r">
              <a:lnSpc>
                <a:spcPct val="90000"/>
              </a:lnSpc>
              <a:spcBef>
                <a:spcPct val="0"/>
              </a:spcBef>
              <a:defRPr/>
            </a:pPr>
            <a:r>
              <a:rPr kumimoji="0" lang="en-US" sz="4000" b="1" u="none" strike="noStrike" kern="1200" cap="none" spc="-150" normalizeH="0" baseline="0" noProof="0" dirty="0">
                <a:ln>
                  <a:noFill/>
                </a:ln>
                <a:solidFill>
                  <a:srgbClr val="9CE53B"/>
                </a:solidFill>
                <a:uLnTx/>
                <a:uFillTx/>
                <a:latin typeface="Open Sans Extrabold" panose="020B0906030804020204" pitchFamily="34" charset="0"/>
                <a:ea typeface="Open Sans Extrabold" panose="020B0906030804020204" pitchFamily="34" charset="0"/>
                <a:cs typeface="Open Sans Extrabold" panose="020B0906030804020204" pitchFamily="34" charset="0"/>
              </a:rPr>
              <a:t>How</a:t>
            </a:r>
            <a:r>
              <a:rPr lang="en-US" sz="4000" b="1" dirty="0">
                <a:solidFill>
                  <a:srgbClr val="9CE53B"/>
                </a:solidFill>
                <a:latin typeface="Open Sans Extrabold" panose="020B0906030804020204" pitchFamily="34" charset="0"/>
                <a:ea typeface="Open Sans Extrabold" panose="020B0906030804020204" pitchFamily="34" charset="0"/>
                <a:cs typeface="Open Sans Extrabold" panose="020B0906030804020204" pitchFamily="34" charset="0"/>
              </a:rPr>
              <a:t> </a:t>
            </a:r>
          </a:p>
          <a:p>
            <a:pPr lvl="0" algn="r">
              <a:spcBef>
                <a:spcPct val="0"/>
              </a:spcBef>
              <a:defRPr/>
            </a:pPr>
            <a:r>
              <a:rPr lang="en-US" sz="2600" dirty="0">
                <a:solidFill>
                  <a:schemeClr val="bg1"/>
                </a:solidFill>
                <a:latin typeface="Open Sans" panose="020B0606030504020204" pitchFamily="34" charset="0"/>
                <a:ea typeface="Open Sans" panose="020B0606030504020204" pitchFamily="34" charset="0"/>
                <a:cs typeface="Open Sans" panose="020B0606030504020204" pitchFamily="34" charset="0"/>
              </a:rPr>
              <a:t>does producing food affect biodiversit</a:t>
            </a:r>
            <a:r>
              <a:rPr lang="en-US" sz="2600" spc="300" dirty="0">
                <a:solidFill>
                  <a:schemeClr val="bg1"/>
                </a:solidFill>
                <a:latin typeface="Open Sans" panose="020B0606030504020204" pitchFamily="34" charset="0"/>
                <a:ea typeface="Open Sans" panose="020B0606030504020204" pitchFamily="34" charset="0"/>
                <a:cs typeface="Open Sans" panose="020B0606030504020204" pitchFamily="34" charset="0"/>
              </a:rPr>
              <a:t>y</a:t>
            </a:r>
            <a:r>
              <a:rPr lang="en-US" sz="26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kumimoji="0" lang="en-US" sz="2600" u="none" strike="noStrike" kern="1200" cap="none" spc="0" normalizeH="0" baseline="0" noProof="0" dirty="0">
              <a:ln>
                <a:noFill/>
              </a:ln>
              <a:solidFill>
                <a:schemeClr val="bg1"/>
              </a:solidFill>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16" name="Smiling panda">
            <a:extLst>
              <a:ext uri="{FF2B5EF4-FFF2-40B4-BE49-F238E27FC236}">
                <a16:creationId xmlns:a16="http://schemas.microsoft.com/office/drawing/2014/main" id="{4CEE904F-0689-4AED-AF87-02D04329F0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 y="284117"/>
            <a:ext cx="1511683" cy="1499492"/>
          </a:xfrm>
          <a:prstGeom prst="rect">
            <a:avLst/>
          </a:prstGeom>
          <a:effectLst>
            <a:outerShdw blurRad="88900" dist="88900" dir="2700000" algn="tl" rotWithShape="0">
              <a:prstClr val="black">
                <a:alpha val="40000"/>
              </a:prstClr>
            </a:outerShdw>
          </a:effectLst>
        </p:spPr>
      </p:pic>
    </p:spTree>
    <p:extLst>
      <p:ext uri="{BB962C8B-B14F-4D97-AF65-F5344CB8AC3E}">
        <p14:creationId xmlns:p14="http://schemas.microsoft.com/office/powerpoint/2010/main" val="181208853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5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25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25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2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pic>
        <p:nvPicPr>
          <p:cNvPr id="4" name="Picture 3">
            <a:extLst>
              <a:ext uri="{FF2B5EF4-FFF2-40B4-BE49-F238E27FC236}">
                <a16:creationId xmlns:a16="http://schemas.microsoft.com/office/drawing/2014/main" id="{E1D7C73C-D1BD-4560-BFEA-93CCE479CC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4" y="0"/>
            <a:ext cx="9141291" cy="5143500"/>
          </a:xfrm>
          <a:prstGeom prst="rect">
            <a:avLst/>
          </a:prstGeom>
        </p:spPr>
      </p:pic>
      <p:sp>
        <p:nvSpPr>
          <p:cNvPr id="14" name="Title 1"/>
          <p:cNvSpPr txBox="1">
            <a:spLocks/>
          </p:cNvSpPr>
          <p:nvPr/>
        </p:nvSpPr>
        <p:spPr>
          <a:xfrm>
            <a:off x="1542568" y="666750"/>
            <a:ext cx="6134100" cy="3733800"/>
          </a:xfrm>
          <a:prstGeom prst="rect">
            <a:avLst/>
          </a:prstGeom>
          <a:effectLst/>
        </p:spPr>
        <p:txBody>
          <a:bodyPr vert="horz" lIns="91440" tIns="45720" rIns="91440" bIns="45720" rtlCol="0" anchor="ctr">
            <a:noAutofit/>
          </a:bodyPr>
          <a:lstStyle/>
          <a:p>
            <a:pPr lvl="0" algn="ctr">
              <a:spcBef>
                <a:spcPct val="0"/>
              </a:spcBef>
              <a:defRPr/>
            </a:pPr>
            <a:r>
              <a:rPr kumimoji="0" lang="en-US" sz="6000" b="1" u="none" strike="noStrike" kern="1200" cap="none" normalizeH="0" baseline="0" noProof="0" dirty="0">
                <a:ln>
                  <a:noFill/>
                </a:ln>
                <a:solidFill>
                  <a:srgbClr val="9CE53B"/>
                </a:solidFill>
                <a:effectLst>
                  <a:outerShdw blurRad="88900" dist="88900" dir="2700000" algn="tl" rotWithShape="0">
                    <a:prstClr val="black">
                      <a:alpha val="40000"/>
                    </a:prstClr>
                  </a:outerShdw>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t>3</a:t>
            </a:r>
            <a:r>
              <a:rPr kumimoji="0" lang="en-US" sz="6000" b="1" u="none" strike="noStrike" kern="1200" cap="none" spc="300" normalizeH="0" baseline="0" noProof="0" dirty="0">
                <a:ln>
                  <a:noFill/>
                </a:ln>
                <a:solidFill>
                  <a:srgbClr val="9CE53B"/>
                </a:solidFill>
                <a:effectLst>
                  <a:outerShdw blurRad="88900" dist="88900" dir="2700000" algn="tl" rotWithShape="0">
                    <a:prstClr val="black">
                      <a:alpha val="40000"/>
                    </a:prstClr>
                  </a:outerShdw>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t>0-</a:t>
            </a:r>
            <a:r>
              <a:rPr kumimoji="0" lang="en-US" sz="6000" b="1" u="none" strike="noStrike" kern="1200" cap="none" normalizeH="0" baseline="0" noProof="0" dirty="0">
                <a:ln>
                  <a:noFill/>
                </a:ln>
                <a:solidFill>
                  <a:srgbClr val="9CE53B"/>
                </a:solidFill>
                <a:effectLst>
                  <a:outerShdw blurRad="88900" dist="88900" dir="2700000" algn="tl" rotWithShape="0">
                    <a:prstClr val="black">
                      <a:alpha val="40000"/>
                    </a:prstClr>
                  </a:outerShdw>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t>40%</a:t>
            </a:r>
          </a:p>
          <a:p>
            <a:pPr lvl="0" algn="ctr">
              <a:lnSpc>
                <a:spcPct val="80000"/>
              </a:lnSpc>
              <a:spcBef>
                <a:spcPct val="0"/>
              </a:spcBef>
              <a:defRPr/>
            </a:pPr>
            <a:r>
              <a:rPr lang="en-US" sz="3200" dirty="0">
                <a:solidFill>
                  <a:schemeClr val="bg1"/>
                </a:solidFill>
                <a:effectLst>
                  <a:outerShdw blurRad="88900" dist="889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of food produced in </a:t>
            </a:r>
          </a:p>
          <a:p>
            <a:pPr lvl="0" algn="ctr">
              <a:spcBef>
                <a:spcPct val="0"/>
              </a:spcBef>
              <a:defRPr/>
            </a:pPr>
            <a:r>
              <a:rPr lang="en-US" sz="3200" dirty="0">
                <a:solidFill>
                  <a:schemeClr val="bg1"/>
                </a:solidFill>
                <a:effectLst>
                  <a:outerShdw blurRad="88900" dist="889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the U.S. is wasted.</a:t>
            </a:r>
          </a:p>
          <a:p>
            <a:pPr lvl="0" algn="ctr">
              <a:lnSpc>
                <a:spcPct val="90000"/>
              </a:lnSpc>
              <a:spcBef>
                <a:spcPts val="1200"/>
              </a:spcBef>
              <a:defRPr/>
            </a:pPr>
            <a:r>
              <a:rPr lang="en-US" sz="3200" dirty="0">
                <a:solidFill>
                  <a:schemeClr val="bg1"/>
                </a:solidFill>
                <a:effectLst>
                  <a:outerShdw blurRad="88900" dist="889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That’s</a:t>
            </a:r>
            <a:r>
              <a:rPr lang="en-US" sz="3200" b="1" dirty="0">
                <a:solidFill>
                  <a:srgbClr val="92D050"/>
                </a:solidFill>
                <a:effectLst>
                  <a:outerShdw blurRad="88900" dist="889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 </a:t>
            </a:r>
            <a:r>
              <a:rPr lang="en-US" sz="3600" b="1" spc="-50" dirty="0">
                <a:solidFill>
                  <a:srgbClr val="9CE53B"/>
                </a:solidFill>
                <a:effectLst>
                  <a:outerShdw blurRad="88900" dist="88900" dir="2700000" algn="tl" rotWithShape="0">
                    <a:prstClr val="black">
                      <a:alpha val="40000"/>
                    </a:prstClr>
                  </a:outerShdw>
                </a:effectLst>
                <a:latin typeface="Open Sans Extrabold" panose="020B0906030804020204" pitchFamily="34" charset="0"/>
                <a:ea typeface="Open Sans Extrabold" panose="020B0906030804020204" pitchFamily="34" charset="0"/>
                <a:cs typeface="Open Sans Extrabold" panose="020B0906030804020204" pitchFamily="34" charset="0"/>
              </a:rPr>
              <a:t>63 million tons </a:t>
            </a:r>
            <a:br>
              <a:rPr lang="en-US" sz="3600" b="1" dirty="0">
                <a:solidFill>
                  <a:srgbClr val="92D050"/>
                </a:solidFill>
                <a:effectLst>
                  <a:outerShdw blurRad="88900" dist="88900" dir="2700000" algn="tl" rotWithShape="0">
                    <a:prstClr val="black">
                      <a:alpha val="40000"/>
                    </a:prstClr>
                  </a:outerShdw>
                </a:effectLst>
                <a:latin typeface="Open Sans Extrabold" panose="020B0906030804020204" pitchFamily="34" charset="0"/>
                <a:ea typeface="Open Sans Extrabold" panose="020B0906030804020204" pitchFamily="34" charset="0"/>
                <a:cs typeface="Open Sans Extrabold" panose="020B0906030804020204" pitchFamily="34" charset="0"/>
              </a:rPr>
            </a:br>
            <a:r>
              <a:rPr lang="en-US" sz="3200" dirty="0">
                <a:solidFill>
                  <a:schemeClr val="bg1"/>
                </a:solidFill>
                <a:effectLst>
                  <a:outerShdw blurRad="88900" dist="889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of food!</a:t>
            </a:r>
            <a:endParaRPr kumimoji="0" lang="en-US" sz="3200" u="none" strike="noStrike" kern="1200" cap="none" spc="0" normalizeH="0" baseline="0" noProof="0" dirty="0">
              <a:ln>
                <a:noFill/>
              </a:ln>
              <a:solidFill>
                <a:schemeClr val="bg1"/>
              </a:solidFill>
              <a:effectLst>
                <a:outerShdw blurRad="88900" dist="88900" dir="2700000" algn="tl" rotWithShape="0">
                  <a:prstClr val="black">
                    <a:alpha val="40000"/>
                  </a:prstClr>
                </a:outerShdw>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94373832-8F07-45CB-9AC5-6669F0BA84A9}"/>
              </a:ext>
            </a:extLst>
          </p:cNvPr>
          <p:cNvSpPr txBox="1"/>
          <p:nvPr/>
        </p:nvSpPr>
        <p:spPr>
          <a:xfrm>
            <a:off x="0" y="4943445"/>
            <a:ext cx="3962400" cy="184666"/>
          </a:xfrm>
          <a:prstGeom prst="rect">
            <a:avLst/>
          </a:prstGeom>
          <a:noFill/>
        </p:spPr>
        <p:txBody>
          <a:bodyPr wrap="square" rtlCol="0">
            <a:spAutoFit/>
          </a:bodyPr>
          <a:lstStyle/>
          <a:p>
            <a:pPr lvl="0"/>
            <a:r>
              <a:rPr lang="en-US" sz="600" dirty="0">
                <a:solidFill>
                  <a:schemeClr val="bg1"/>
                </a:solidFill>
                <a:latin typeface="Open Sans" panose="020B0606030504020204" pitchFamily="34" charset="0"/>
                <a:ea typeface="Open Sans" panose="020B0606030504020204" pitchFamily="34" charset="0"/>
                <a:cs typeface="Open Sans" panose="020B0606030504020204" pitchFamily="34" charset="0"/>
              </a:rPr>
              <a:t>Source: 2016 </a:t>
            </a:r>
            <a:r>
              <a:rPr lang="en-US" sz="6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ReFED</a:t>
            </a:r>
            <a:r>
              <a:rPr lang="en-US" sz="600" dirty="0">
                <a:solidFill>
                  <a:schemeClr val="bg1"/>
                </a:solidFill>
                <a:latin typeface="Open Sans" panose="020B0606030504020204" pitchFamily="34" charset="0"/>
                <a:ea typeface="Open Sans" panose="020B0606030504020204" pitchFamily="34" charset="0"/>
                <a:cs typeface="Open Sans" panose="020B0606030504020204" pitchFamily="34" charset="0"/>
              </a:rPr>
              <a:t> Report</a:t>
            </a:r>
          </a:p>
        </p:txBody>
      </p:sp>
    </p:spTree>
    <p:extLst>
      <p:ext uri="{BB962C8B-B14F-4D97-AF65-F5344CB8AC3E}">
        <p14:creationId xmlns:p14="http://schemas.microsoft.com/office/powerpoint/2010/main" val="179399328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2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grpSp>
        <p:nvGrpSpPr>
          <p:cNvPr id="219" name="Dumpsters"/>
          <p:cNvGrpSpPr/>
          <p:nvPr/>
        </p:nvGrpSpPr>
        <p:grpSpPr>
          <a:xfrm>
            <a:off x="3224418" y="268166"/>
            <a:ext cx="2701635" cy="4615809"/>
            <a:chOff x="3224418" y="268166"/>
            <a:chExt cx="2701635" cy="4615809"/>
          </a:xfrm>
        </p:grpSpPr>
        <p:grpSp>
          <p:nvGrpSpPr>
            <p:cNvPr id="210" name="Trucks"/>
            <p:cNvGrpSpPr/>
            <p:nvPr/>
          </p:nvGrpSpPr>
          <p:grpSpPr>
            <a:xfrm>
              <a:off x="3224418" y="1200150"/>
              <a:ext cx="2701635" cy="3683825"/>
              <a:chOff x="3224418" y="916984"/>
              <a:chExt cx="2701635" cy="3683825"/>
            </a:xfrm>
          </p:grpSpPr>
          <p:grpSp>
            <p:nvGrpSpPr>
              <p:cNvPr id="167" name="Group 166"/>
              <p:cNvGrpSpPr/>
              <p:nvPr/>
            </p:nvGrpSpPr>
            <p:grpSpPr>
              <a:xfrm>
                <a:off x="3224418" y="916984"/>
                <a:ext cx="2701635" cy="296260"/>
                <a:chOff x="3224418" y="348010"/>
                <a:chExt cx="2701635" cy="296260"/>
              </a:xfrm>
            </p:grpSpPr>
            <p:pic>
              <p:nvPicPr>
                <p:cNvPr id="68" name="Picture 67"/>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3224418" y="348010"/>
                  <a:ext cx="439012" cy="296260"/>
                </a:xfrm>
                <a:prstGeom prst="rect">
                  <a:avLst/>
                </a:prstGeom>
              </p:spPr>
            </p:pic>
            <p:pic>
              <p:nvPicPr>
                <p:cNvPr id="69" name="Picture 68"/>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3790074" y="348010"/>
                  <a:ext cx="439012" cy="296260"/>
                </a:xfrm>
                <a:prstGeom prst="rect">
                  <a:avLst/>
                </a:prstGeom>
              </p:spPr>
            </p:pic>
            <p:pic>
              <p:nvPicPr>
                <p:cNvPr id="70" name="Picture 69"/>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4355730" y="348010"/>
                  <a:ext cx="439012" cy="296260"/>
                </a:xfrm>
                <a:prstGeom prst="rect">
                  <a:avLst/>
                </a:prstGeom>
              </p:spPr>
            </p:pic>
            <p:pic>
              <p:nvPicPr>
                <p:cNvPr id="120" name="Picture 119"/>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4921386" y="348010"/>
                  <a:ext cx="439012" cy="296260"/>
                </a:xfrm>
                <a:prstGeom prst="rect">
                  <a:avLst/>
                </a:prstGeom>
              </p:spPr>
            </p:pic>
            <p:pic>
              <p:nvPicPr>
                <p:cNvPr id="166" name="Picture 165"/>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5487041" y="348010"/>
                  <a:ext cx="439012" cy="296260"/>
                </a:xfrm>
                <a:prstGeom prst="rect">
                  <a:avLst/>
                </a:prstGeom>
              </p:spPr>
            </p:pic>
          </p:grpSp>
          <p:grpSp>
            <p:nvGrpSpPr>
              <p:cNvPr id="168" name="Group 167"/>
              <p:cNvGrpSpPr/>
              <p:nvPr/>
            </p:nvGrpSpPr>
            <p:grpSpPr>
              <a:xfrm>
                <a:off x="3224418" y="1400922"/>
                <a:ext cx="2701635" cy="296260"/>
                <a:chOff x="3224418" y="348010"/>
                <a:chExt cx="2701635" cy="296260"/>
              </a:xfrm>
            </p:grpSpPr>
            <p:pic>
              <p:nvPicPr>
                <p:cNvPr id="169" name="Picture 168"/>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3224418" y="348010"/>
                  <a:ext cx="439012" cy="296260"/>
                </a:xfrm>
                <a:prstGeom prst="rect">
                  <a:avLst/>
                </a:prstGeom>
              </p:spPr>
            </p:pic>
            <p:pic>
              <p:nvPicPr>
                <p:cNvPr id="170" name="Picture 169"/>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3790074" y="348010"/>
                  <a:ext cx="439012" cy="296260"/>
                </a:xfrm>
                <a:prstGeom prst="rect">
                  <a:avLst/>
                </a:prstGeom>
              </p:spPr>
            </p:pic>
            <p:pic>
              <p:nvPicPr>
                <p:cNvPr id="171" name="Picture 170"/>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4355730" y="348010"/>
                  <a:ext cx="439012" cy="296260"/>
                </a:xfrm>
                <a:prstGeom prst="rect">
                  <a:avLst/>
                </a:prstGeom>
              </p:spPr>
            </p:pic>
            <p:pic>
              <p:nvPicPr>
                <p:cNvPr id="172" name="Picture 171"/>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4921386" y="348010"/>
                  <a:ext cx="439012" cy="296260"/>
                </a:xfrm>
                <a:prstGeom prst="rect">
                  <a:avLst/>
                </a:prstGeom>
              </p:spPr>
            </p:pic>
            <p:pic>
              <p:nvPicPr>
                <p:cNvPr id="173" name="Picture 172"/>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5487041" y="348010"/>
                  <a:ext cx="439012" cy="296260"/>
                </a:xfrm>
                <a:prstGeom prst="rect">
                  <a:avLst/>
                </a:prstGeom>
              </p:spPr>
            </p:pic>
          </p:grpSp>
          <p:grpSp>
            <p:nvGrpSpPr>
              <p:cNvPr id="174" name="Group 173"/>
              <p:cNvGrpSpPr/>
              <p:nvPr/>
            </p:nvGrpSpPr>
            <p:grpSpPr>
              <a:xfrm>
                <a:off x="3224418" y="1884860"/>
                <a:ext cx="2701635" cy="296260"/>
                <a:chOff x="3224418" y="348010"/>
                <a:chExt cx="2701635" cy="296260"/>
              </a:xfrm>
            </p:grpSpPr>
            <p:pic>
              <p:nvPicPr>
                <p:cNvPr id="175" name="Picture 174"/>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3224418" y="348010"/>
                  <a:ext cx="439012" cy="296260"/>
                </a:xfrm>
                <a:prstGeom prst="rect">
                  <a:avLst/>
                </a:prstGeom>
              </p:spPr>
            </p:pic>
            <p:pic>
              <p:nvPicPr>
                <p:cNvPr id="176" name="Picture 175"/>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3790074" y="348010"/>
                  <a:ext cx="439012" cy="296260"/>
                </a:xfrm>
                <a:prstGeom prst="rect">
                  <a:avLst/>
                </a:prstGeom>
              </p:spPr>
            </p:pic>
            <p:pic>
              <p:nvPicPr>
                <p:cNvPr id="177" name="Picture 176"/>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4355730" y="348010"/>
                  <a:ext cx="439012" cy="296260"/>
                </a:xfrm>
                <a:prstGeom prst="rect">
                  <a:avLst/>
                </a:prstGeom>
              </p:spPr>
            </p:pic>
            <p:pic>
              <p:nvPicPr>
                <p:cNvPr id="178" name="Picture 177"/>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4921386" y="348010"/>
                  <a:ext cx="439012" cy="296260"/>
                </a:xfrm>
                <a:prstGeom prst="rect">
                  <a:avLst/>
                </a:prstGeom>
              </p:spPr>
            </p:pic>
            <p:pic>
              <p:nvPicPr>
                <p:cNvPr id="179" name="Picture 178"/>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5487041" y="348010"/>
                  <a:ext cx="439012" cy="296260"/>
                </a:xfrm>
                <a:prstGeom prst="rect">
                  <a:avLst/>
                </a:prstGeom>
              </p:spPr>
            </p:pic>
          </p:grpSp>
          <p:grpSp>
            <p:nvGrpSpPr>
              <p:cNvPr id="180" name="Group 179"/>
              <p:cNvGrpSpPr/>
              <p:nvPr/>
            </p:nvGrpSpPr>
            <p:grpSpPr>
              <a:xfrm>
                <a:off x="3224418" y="2368798"/>
                <a:ext cx="2701635" cy="296260"/>
                <a:chOff x="3224418" y="348010"/>
                <a:chExt cx="2701635" cy="296260"/>
              </a:xfrm>
            </p:grpSpPr>
            <p:pic>
              <p:nvPicPr>
                <p:cNvPr id="181" name="Picture 180"/>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3224418" y="348010"/>
                  <a:ext cx="439012" cy="296260"/>
                </a:xfrm>
                <a:prstGeom prst="rect">
                  <a:avLst/>
                </a:prstGeom>
              </p:spPr>
            </p:pic>
            <p:pic>
              <p:nvPicPr>
                <p:cNvPr id="182" name="Picture 181"/>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3790074" y="348010"/>
                  <a:ext cx="439012" cy="296260"/>
                </a:xfrm>
                <a:prstGeom prst="rect">
                  <a:avLst/>
                </a:prstGeom>
              </p:spPr>
            </p:pic>
            <p:pic>
              <p:nvPicPr>
                <p:cNvPr id="183" name="Picture 182"/>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4355730" y="348010"/>
                  <a:ext cx="439012" cy="296260"/>
                </a:xfrm>
                <a:prstGeom prst="rect">
                  <a:avLst/>
                </a:prstGeom>
              </p:spPr>
            </p:pic>
            <p:pic>
              <p:nvPicPr>
                <p:cNvPr id="184" name="Picture 183"/>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4921386" y="348010"/>
                  <a:ext cx="439012" cy="296260"/>
                </a:xfrm>
                <a:prstGeom prst="rect">
                  <a:avLst/>
                </a:prstGeom>
              </p:spPr>
            </p:pic>
            <p:pic>
              <p:nvPicPr>
                <p:cNvPr id="185" name="Picture 184"/>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5487041" y="348010"/>
                  <a:ext cx="439012" cy="296260"/>
                </a:xfrm>
                <a:prstGeom prst="rect">
                  <a:avLst/>
                </a:prstGeom>
              </p:spPr>
            </p:pic>
          </p:grpSp>
          <p:grpSp>
            <p:nvGrpSpPr>
              <p:cNvPr id="186" name="Group 185"/>
              <p:cNvGrpSpPr/>
              <p:nvPr/>
            </p:nvGrpSpPr>
            <p:grpSpPr>
              <a:xfrm>
                <a:off x="3224418" y="2852736"/>
                <a:ext cx="2701635" cy="296260"/>
                <a:chOff x="3224418" y="348010"/>
                <a:chExt cx="2701635" cy="296260"/>
              </a:xfrm>
            </p:grpSpPr>
            <p:pic>
              <p:nvPicPr>
                <p:cNvPr id="187" name="Picture 186"/>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3224418" y="348010"/>
                  <a:ext cx="439012" cy="296260"/>
                </a:xfrm>
                <a:prstGeom prst="rect">
                  <a:avLst/>
                </a:prstGeom>
              </p:spPr>
            </p:pic>
            <p:pic>
              <p:nvPicPr>
                <p:cNvPr id="188" name="Picture 187"/>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3790074" y="348010"/>
                  <a:ext cx="439012" cy="296260"/>
                </a:xfrm>
                <a:prstGeom prst="rect">
                  <a:avLst/>
                </a:prstGeom>
              </p:spPr>
            </p:pic>
            <p:pic>
              <p:nvPicPr>
                <p:cNvPr id="189" name="Picture 188"/>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4355730" y="348010"/>
                  <a:ext cx="439012" cy="296260"/>
                </a:xfrm>
                <a:prstGeom prst="rect">
                  <a:avLst/>
                </a:prstGeom>
              </p:spPr>
            </p:pic>
            <p:pic>
              <p:nvPicPr>
                <p:cNvPr id="190" name="Picture 189"/>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4921386" y="348010"/>
                  <a:ext cx="439012" cy="296260"/>
                </a:xfrm>
                <a:prstGeom prst="rect">
                  <a:avLst/>
                </a:prstGeom>
              </p:spPr>
            </p:pic>
            <p:pic>
              <p:nvPicPr>
                <p:cNvPr id="191" name="Picture 190"/>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5487041" y="348010"/>
                  <a:ext cx="439012" cy="296260"/>
                </a:xfrm>
                <a:prstGeom prst="rect">
                  <a:avLst/>
                </a:prstGeom>
              </p:spPr>
            </p:pic>
          </p:grpSp>
          <p:grpSp>
            <p:nvGrpSpPr>
              <p:cNvPr id="192" name="Group 191"/>
              <p:cNvGrpSpPr/>
              <p:nvPr/>
            </p:nvGrpSpPr>
            <p:grpSpPr>
              <a:xfrm>
                <a:off x="3224418" y="3336674"/>
                <a:ext cx="2701635" cy="296260"/>
                <a:chOff x="3224418" y="348010"/>
                <a:chExt cx="2701635" cy="296260"/>
              </a:xfrm>
            </p:grpSpPr>
            <p:pic>
              <p:nvPicPr>
                <p:cNvPr id="193" name="Picture 192"/>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3224418" y="348010"/>
                  <a:ext cx="439012" cy="296260"/>
                </a:xfrm>
                <a:prstGeom prst="rect">
                  <a:avLst/>
                </a:prstGeom>
              </p:spPr>
            </p:pic>
            <p:pic>
              <p:nvPicPr>
                <p:cNvPr id="194" name="Picture 193"/>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3790074" y="348010"/>
                  <a:ext cx="439012" cy="296260"/>
                </a:xfrm>
                <a:prstGeom prst="rect">
                  <a:avLst/>
                </a:prstGeom>
              </p:spPr>
            </p:pic>
            <p:pic>
              <p:nvPicPr>
                <p:cNvPr id="195" name="Picture 194"/>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4355730" y="348010"/>
                  <a:ext cx="439012" cy="296260"/>
                </a:xfrm>
                <a:prstGeom prst="rect">
                  <a:avLst/>
                </a:prstGeom>
              </p:spPr>
            </p:pic>
            <p:pic>
              <p:nvPicPr>
                <p:cNvPr id="196" name="Picture 195"/>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4921386" y="348010"/>
                  <a:ext cx="439012" cy="296260"/>
                </a:xfrm>
                <a:prstGeom prst="rect">
                  <a:avLst/>
                </a:prstGeom>
              </p:spPr>
            </p:pic>
            <p:pic>
              <p:nvPicPr>
                <p:cNvPr id="197" name="Picture 196"/>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5487041" y="348010"/>
                  <a:ext cx="439012" cy="296260"/>
                </a:xfrm>
                <a:prstGeom prst="rect">
                  <a:avLst/>
                </a:prstGeom>
              </p:spPr>
            </p:pic>
          </p:grpSp>
          <p:grpSp>
            <p:nvGrpSpPr>
              <p:cNvPr id="198" name="Group 197"/>
              <p:cNvGrpSpPr/>
              <p:nvPr/>
            </p:nvGrpSpPr>
            <p:grpSpPr>
              <a:xfrm>
                <a:off x="3224418" y="3820612"/>
                <a:ext cx="2701635" cy="296260"/>
                <a:chOff x="3224418" y="348010"/>
                <a:chExt cx="2701635" cy="296260"/>
              </a:xfrm>
            </p:grpSpPr>
            <p:pic>
              <p:nvPicPr>
                <p:cNvPr id="199" name="Picture 198"/>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3224418" y="348010"/>
                  <a:ext cx="439012" cy="296260"/>
                </a:xfrm>
                <a:prstGeom prst="rect">
                  <a:avLst/>
                </a:prstGeom>
              </p:spPr>
            </p:pic>
            <p:pic>
              <p:nvPicPr>
                <p:cNvPr id="200" name="Picture 199"/>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3790074" y="348010"/>
                  <a:ext cx="439012" cy="296260"/>
                </a:xfrm>
                <a:prstGeom prst="rect">
                  <a:avLst/>
                </a:prstGeom>
              </p:spPr>
            </p:pic>
            <p:pic>
              <p:nvPicPr>
                <p:cNvPr id="201" name="Picture 200"/>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4355730" y="348010"/>
                  <a:ext cx="439012" cy="296260"/>
                </a:xfrm>
                <a:prstGeom prst="rect">
                  <a:avLst/>
                </a:prstGeom>
              </p:spPr>
            </p:pic>
            <p:pic>
              <p:nvPicPr>
                <p:cNvPr id="202" name="Picture 201"/>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4921386" y="348010"/>
                  <a:ext cx="439012" cy="296260"/>
                </a:xfrm>
                <a:prstGeom prst="rect">
                  <a:avLst/>
                </a:prstGeom>
              </p:spPr>
            </p:pic>
            <p:pic>
              <p:nvPicPr>
                <p:cNvPr id="203" name="Picture 202"/>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5487041" y="348010"/>
                  <a:ext cx="439012" cy="296260"/>
                </a:xfrm>
                <a:prstGeom prst="rect">
                  <a:avLst/>
                </a:prstGeom>
              </p:spPr>
            </p:pic>
          </p:grpSp>
          <p:grpSp>
            <p:nvGrpSpPr>
              <p:cNvPr id="204" name="Group 203"/>
              <p:cNvGrpSpPr/>
              <p:nvPr/>
            </p:nvGrpSpPr>
            <p:grpSpPr>
              <a:xfrm>
                <a:off x="3224418" y="4304549"/>
                <a:ext cx="2701635" cy="296260"/>
                <a:chOff x="3224418" y="348010"/>
                <a:chExt cx="2701635" cy="296260"/>
              </a:xfrm>
            </p:grpSpPr>
            <p:pic>
              <p:nvPicPr>
                <p:cNvPr id="205" name="Picture 204"/>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3224418" y="348010"/>
                  <a:ext cx="439012" cy="296260"/>
                </a:xfrm>
                <a:prstGeom prst="rect">
                  <a:avLst/>
                </a:prstGeom>
              </p:spPr>
            </p:pic>
            <p:pic>
              <p:nvPicPr>
                <p:cNvPr id="206" name="Picture 205"/>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3790074" y="348010"/>
                  <a:ext cx="439012" cy="296260"/>
                </a:xfrm>
                <a:prstGeom prst="rect">
                  <a:avLst/>
                </a:prstGeom>
              </p:spPr>
            </p:pic>
            <p:pic>
              <p:nvPicPr>
                <p:cNvPr id="207" name="Picture 206"/>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4355730" y="348010"/>
                  <a:ext cx="439012" cy="296260"/>
                </a:xfrm>
                <a:prstGeom prst="rect">
                  <a:avLst/>
                </a:prstGeom>
              </p:spPr>
            </p:pic>
            <p:pic>
              <p:nvPicPr>
                <p:cNvPr id="208" name="Picture 207"/>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4921386" y="348010"/>
                  <a:ext cx="439012" cy="296260"/>
                </a:xfrm>
                <a:prstGeom prst="rect">
                  <a:avLst/>
                </a:prstGeom>
              </p:spPr>
            </p:pic>
            <p:pic>
              <p:nvPicPr>
                <p:cNvPr id="209" name="Picture 208"/>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5487041" y="348010"/>
                  <a:ext cx="439012" cy="296260"/>
                </a:xfrm>
                <a:prstGeom prst="rect">
                  <a:avLst/>
                </a:prstGeom>
              </p:spPr>
            </p:pic>
          </p:grpSp>
        </p:grpSp>
        <p:grpSp>
          <p:nvGrpSpPr>
            <p:cNvPr id="217" name="Group 216"/>
            <p:cNvGrpSpPr/>
            <p:nvPr/>
          </p:nvGrpSpPr>
          <p:grpSpPr>
            <a:xfrm>
              <a:off x="3276600" y="268166"/>
              <a:ext cx="2566895" cy="658578"/>
              <a:chOff x="3276600" y="268166"/>
              <a:chExt cx="2566895" cy="658578"/>
            </a:xfrm>
          </p:grpSpPr>
          <p:grpSp>
            <p:nvGrpSpPr>
              <p:cNvPr id="211" name="Stopwatch"/>
              <p:cNvGrpSpPr/>
              <p:nvPr/>
            </p:nvGrpSpPr>
            <p:grpSpPr>
              <a:xfrm>
                <a:off x="5326517" y="268166"/>
                <a:ext cx="516978" cy="533400"/>
                <a:chOff x="7504686" y="721410"/>
                <a:chExt cx="715388" cy="659352"/>
              </a:xfrm>
            </p:grpSpPr>
            <p:sp>
              <p:nvSpPr>
                <p:cNvPr id="47" name="Oval 46"/>
                <p:cNvSpPr/>
                <p:nvPr/>
              </p:nvSpPr>
              <p:spPr>
                <a:xfrm>
                  <a:off x="7770561" y="721410"/>
                  <a:ext cx="181494" cy="42172"/>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Rectangle 47"/>
                <p:cNvSpPr/>
                <p:nvPr/>
              </p:nvSpPr>
              <p:spPr>
                <a:xfrm>
                  <a:off x="7830208" y="758678"/>
                  <a:ext cx="62200" cy="5734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Oval 48"/>
                <p:cNvSpPr/>
                <p:nvPr/>
              </p:nvSpPr>
              <p:spPr>
                <a:xfrm rot="1667442">
                  <a:off x="8008073" y="773035"/>
                  <a:ext cx="45435" cy="34289"/>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0" name="Straight Connector 49"/>
                <p:cNvCxnSpPr/>
                <p:nvPr/>
              </p:nvCxnSpPr>
              <p:spPr>
                <a:xfrm flipV="1">
                  <a:off x="7997007" y="793991"/>
                  <a:ext cx="29617" cy="51366"/>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51" name="Oval 50"/>
                <p:cNvSpPr/>
                <p:nvPr/>
              </p:nvSpPr>
              <p:spPr>
                <a:xfrm>
                  <a:off x="7504686" y="810658"/>
                  <a:ext cx="715387" cy="570104"/>
                </a:xfrm>
                <a:prstGeom prst="ellipse">
                  <a:avLst/>
                </a:prstGeom>
                <a:noFill/>
                <a:ln w="349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2" name="Straight Connector 51"/>
                <p:cNvCxnSpPr/>
                <p:nvPr/>
              </p:nvCxnSpPr>
              <p:spPr>
                <a:xfrm flipV="1">
                  <a:off x="7861308" y="810658"/>
                  <a:ext cx="1072" cy="3470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53" name="Straight Connector 52"/>
                <p:cNvCxnSpPr/>
                <p:nvPr/>
              </p:nvCxnSpPr>
              <p:spPr>
                <a:xfrm>
                  <a:off x="8177260" y="1094237"/>
                  <a:ext cx="42814" cy="1473"/>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54" name="Straight Connector 53"/>
                <p:cNvCxnSpPr/>
                <p:nvPr/>
              </p:nvCxnSpPr>
              <p:spPr>
                <a:xfrm flipV="1">
                  <a:off x="8084536" y="894148"/>
                  <a:ext cx="30771" cy="22836"/>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55" name="Straight Connector 54"/>
                <p:cNvCxnSpPr/>
                <p:nvPr/>
              </p:nvCxnSpPr>
              <p:spPr>
                <a:xfrm flipH="1" flipV="1">
                  <a:off x="8084536" y="1276901"/>
                  <a:ext cx="30771" cy="2037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56" name="Straight Connector 55"/>
                <p:cNvCxnSpPr/>
                <p:nvPr/>
              </p:nvCxnSpPr>
              <p:spPr>
                <a:xfrm flipH="1" flipV="1">
                  <a:off x="7861308" y="1354364"/>
                  <a:ext cx="1072" cy="26397"/>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57" name="Straight Connector 56"/>
                <p:cNvCxnSpPr/>
                <p:nvPr/>
              </p:nvCxnSpPr>
              <p:spPr>
                <a:xfrm flipV="1">
                  <a:off x="7609453" y="1276901"/>
                  <a:ext cx="28075" cy="2037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58" name="Straight Connector 57"/>
                <p:cNvCxnSpPr/>
                <p:nvPr/>
              </p:nvCxnSpPr>
              <p:spPr>
                <a:xfrm flipV="1">
                  <a:off x="7504686" y="1094237"/>
                  <a:ext cx="42814" cy="1473"/>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59" name="Straight Connector 58"/>
                <p:cNvCxnSpPr/>
                <p:nvPr/>
              </p:nvCxnSpPr>
              <p:spPr>
                <a:xfrm>
                  <a:off x="7609453" y="894148"/>
                  <a:ext cx="28075" cy="22836"/>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60" name="Pie 59"/>
                <p:cNvSpPr/>
                <p:nvPr/>
              </p:nvSpPr>
              <p:spPr>
                <a:xfrm>
                  <a:off x="7602959" y="872297"/>
                  <a:ext cx="512348" cy="452411"/>
                </a:xfrm>
                <a:prstGeom prst="pie">
                  <a:avLst>
                    <a:gd name="adj1" fmla="val 16179575"/>
                    <a:gd name="adj2" fmla="val 2802701"/>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sp>
            <p:nvSpPr>
              <p:cNvPr id="212" name="TextBox 211"/>
              <p:cNvSpPr txBox="1"/>
              <p:nvPr/>
            </p:nvSpPr>
            <p:spPr>
              <a:xfrm>
                <a:off x="4580467" y="372746"/>
                <a:ext cx="817065" cy="553998"/>
              </a:xfrm>
              <a:prstGeom prst="rect">
                <a:avLst/>
              </a:prstGeom>
              <a:noFill/>
            </p:spPr>
            <p:txBody>
              <a:bodyPr wrap="square" rtlCol="0">
                <a:spAutoFit/>
              </a:bodyPr>
              <a:lstStyle/>
              <a:p>
                <a:pPr algn="ctr">
                  <a:lnSpc>
                    <a:spcPct val="60000"/>
                  </a:lnSpc>
                </a:pPr>
                <a:r>
                  <a:rPr lang="en-US" sz="3200" dirty="0">
                    <a:solidFill>
                      <a:srgbClr val="9CE53B"/>
                    </a:solidFill>
                    <a:latin typeface="Open Sans Extrabold" panose="020B0906030804020204" pitchFamily="34" charset="0"/>
                    <a:ea typeface="Open Sans Extrabold" panose="020B0906030804020204" pitchFamily="34" charset="0"/>
                    <a:cs typeface="Open Sans Extrabold" panose="020B0906030804020204" pitchFamily="34" charset="0"/>
                  </a:rPr>
                  <a:t>20</a:t>
                </a:r>
              </a:p>
              <a:p>
                <a:pPr algn="ctr">
                  <a:lnSpc>
                    <a:spcPct val="80000"/>
                  </a:lnSpc>
                </a:pPr>
                <a:r>
                  <a:rPr lang="en-US" sz="1200" dirty="0">
                    <a:solidFill>
                      <a:schemeClr val="bg1"/>
                    </a:solidFill>
                    <a:latin typeface="Open Sans" panose="020B0606030504020204" pitchFamily="34" charset="0"/>
                    <a:ea typeface="Open Sans" panose="020B0606030504020204" pitchFamily="34" charset="0"/>
                    <a:cs typeface="Open Sans" panose="020B0606030504020204" pitchFamily="34" charset="0"/>
                  </a:rPr>
                  <a:t>seconds</a:t>
                </a:r>
              </a:p>
            </p:txBody>
          </p:sp>
          <p:sp>
            <p:nvSpPr>
              <p:cNvPr id="215" name="TextBox 214"/>
              <p:cNvSpPr txBox="1"/>
              <p:nvPr/>
            </p:nvSpPr>
            <p:spPr>
              <a:xfrm>
                <a:off x="3276600" y="342779"/>
                <a:ext cx="762000" cy="573362"/>
              </a:xfrm>
              <a:prstGeom prst="rect">
                <a:avLst/>
              </a:prstGeom>
              <a:noFill/>
            </p:spPr>
            <p:txBody>
              <a:bodyPr wrap="square" rtlCol="0">
                <a:spAutoFit/>
              </a:bodyPr>
              <a:lstStyle/>
              <a:p>
                <a:pPr algn="ctr">
                  <a:lnSpc>
                    <a:spcPct val="60000"/>
                  </a:lnSpc>
                </a:pPr>
                <a:r>
                  <a:rPr lang="en-US" sz="3200" dirty="0">
                    <a:solidFill>
                      <a:srgbClr val="9CE53B"/>
                    </a:solidFill>
                    <a:latin typeface="Open Sans Extrabold" panose="020B0906030804020204" pitchFamily="34" charset="0"/>
                    <a:ea typeface="Open Sans Extrabold" panose="020B0906030804020204" pitchFamily="34" charset="0"/>
                    <a:cs typeface="Open Sans Extrabold" panose="020B0906030804020204" pitchFamily="34" charset="0"/>
                  </a:rPr>
                  <a:t>40</a:t>
                </a:r>
                <a:br>
                  <a:rPr lang="en-US" dirty="0"/>
                </a:br>
                <a:r>
                  <a:rPr lang="en-US" sz="1800" dirty="0">
                    <a:solidFill>
                      <a:schemeClr val="bg1"/>
                    </a:solidFill>
                    <a:latin typeface="Open Sans" panose="020B0606030504020204" pitchFamily="34" charset="0"/>
                    <a:ea typeface="Open Sans" panose="020B0606030504020204" pitchFamily="34" charset="0"/>
                    <a:cs typeface="Open Sans" panose="020B0606030504020204" pitchFamily="34" charset="0"/>
                  </a:rPr>
                  <a:t>tons</a:t>
                </a:r>
              </a:p>
            </p:txBody>
          </p:sp>
          <p:sp>
            <p:nvSpPr>
              <p:cNvPr id="216" name="TextBox 215"/>
              <p:cNvSpPr txBox="1"/>
              <p:nvPr/>
            </p:nvSpPr>
            <p:spPr>
              <a:xfrm>
                <a:off x="3790074" y="427738"/>
                <a:ext cx="1061577" cy="307777"/>
              </a:xfrm>
              <a:prstGeom prst="rect">
                <a:avLst/>
              </a:prstGeom>
              <a:noFill/>
            </p:spPr>
            <p:txBody>
              <a:bodyPr wrap="square" rtlCol="0">
                <a:spAutoFit/>
              </a:bodyPr>
              <a:lstStyle/>
              <a:p>
                <a:pPr algn="ctr"/>
                <a:r>
                  <a:rPr lang="en-US" sz="1400" dirty="0">
                    <a:solidFill>
                      <a:schemeClr val="bg1"/>
                    </a:solidFill>
                    <a:latin typeface="Open Sans" panose="020B0606030504020204" pitchFamily="34" charset="0"/>
                    <a:ea typeface="Open Sans" panose="020B0606030504020204" pitchFamily="34" charset="0"/>
                    <a:cs typeface="Open Sans" panose="020B0606030504020204" pitchFamily="34" charset="0"/>
                  </a:rPr>
                  <a:t>EVERY</a:t>
                </a:r>
              </a:p>
            </p:txBody>
          </p:sp>
        </p:grpSp>
      </p:grpSp>
      <p:cxnSp>
        <p:nvCxnSpPr>
          <p:cNvPr id="11" name="Straight Connector 10"/>
          <p:cNvCxnSpPr/>
          <p:nvPr/>
        </p:nvCxnSpPr>
        <p:spPr>
          <a:xfrm>
            <a:off x="3044952" y="0"/>
            <a:ext cx="0" cy="51435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6099048" y="0"/>
            <a:ext cx="0" cy="51435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77" name="Title 1"/>
          <p:cNvSpPr txBox="1">
            <a:spLocks/>
          </p:cNvSpPr>
          <p:nvPr/>
        </p:nvSpPr>
        <p:spPr>
          <a:xfrm>
            <a:off x="119272" y="142907"/>
            <a:ext cx="2746215" cy="1200840"/>
          </a:xfrm>
          <a:prstGeom prst="rect">
            <a:avLst/>
          </a:prstGeom>
          <a:effectLst/>
        </p:spPr>
        <p:txBody>
          <a:bodyPr vert="horz" lIns="91440" tIns="45720" rIns="91440" bIns="45720" rtlCol="0" anchor="t">
            <a:noAutofit/>
          </a:bodyPr>
          <a:lstStyle/>
          <a:p>
            <a:pPr lvl="0" algn="ctr">
              <a:spcBef>
                <a:spcPct val="0"/>
              </a:spcBef>
              <a:defRPr/>
            </a:pPr>
            <a:r>
              <a:rPr lang="en-US" sz="1800" dirty="0">
                <a:solidFill>
                  <a:schemeClr val="bg1"/>
                </a:solidFill>
                <a:latin typeface="Open Sans" panose="020B0606030504020204" pitchFamily="34" charset="0"/>
                <a:ea typeface="Open Sans" panose="020B0606030504020204" pitchFamily="34" charset="0"/>
                <a:cs typeface="Open Sans" panose="020B0606030504020204" pitchFamily="34" charset="0"/>
              </a:rPr>
              <a:t>Grown on a farm </a:t>
            </a:r>
          </a:p>
          <a:p>
            <a:pPr lvl="0" algn="ctr">
              <a:spcBef>
                <a:spcPct val="0"/>
              </a:spcBef>
              <a:defRPr/>
            </a:pPr>
            <a:r>
              <a:rPr lang="en-US" sz="1800" dirty="0">
                <a:solidFill>
                  <a:schemeClr val="bg1"/>
                </a:solidFill>
                <a:latin typeface="Open Sans" panose="020B0606030504020204" pitchFamily="34" charset="0"/>
                <a:ea typeface="Open Sans" panose="020B0606030504020204" pitchFamily="34" charset="0"/>
                <a:cs typeface="Open Sans" panose="020B0606030504020204" pitchFamily="34" charset="0"/>
              </a:rPr>
              <a:t>¾ the size of</a:t>
            </a:r>
          </a:p>
          <a:p>
            <a:pPr lvl="0" algn="ctr">
              <a:spcBef>
                <a:spcPct val="0"/>
              </a:spcBef>
              <a:defRPr/>
            </a:pPr>
            <a:r>
              <a:rPr lang="en-US" sz="3200" dirty="0">
                <a:solidFill>
                  <a:srgbClr val="9CE53B"/>
                </a:solidFill>
                <a:latin typeface="Open Sans Extrabold" panose="020B0906030804020204" pitchFamily="34" charset="0"/>
                <a:ea typeface="Open Sans Extrabold" panose="020B0906030804020204" pitchFamily="34" charset="0"/>
                <a:cs typeface="Open Sans Extrabold" panose="020B0906030804020204" pitchFamily="34" charset="0"/>
              </a:rPr>
              <a:t>California</a:t>
            </a:r>
            <a:endParaRPr kumimoji="0" lang="en-US" sz="3200" u="none" strike="noStrike" kern="1200" cap="none" spc="0" normalizeH="0" baseline="0" noProof="0" dirty="0">
              <a:ln>
                <a:noFill/>
              </a:ln>
              <a:solidFill>
                <a:srgbClr val="9CE53B"/>
              </a:solidFill>
              <a:uLnTx/>
              <a:uFillTx/>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
        <p:nvSpPr>
          <p:cNvPr id="81" name="TextBox 80">
            <a:extLst>
              <a:ext uri="{FF2B5EF4-FFF2-40B4-BE49-F238E27FC236}">
                <a16:creationId xmlns:a16="http://schemas.microsoft.com/office/drawing/2014/main" id="{A7ED9885-70EE-4953-97CF-3CCF0C53BA27}"/>
              </a:ext>
            </a:extLst>
          </p:cNvPr>
          <p:cNvSpPr txBox="1"/>
          <p:nvPr/>
        </p:nvSpPr>
        <p:spPr>
          <a:xfrm>
            <a:off x="0" y="4943445"/>
            <a:ext cx="3962400" cy="184666"/>
          </a:xfrm>
          <a:prstGeom prst="rect">
            <a:avLst/>
          </a:prstGeom>
          <a:noFill/>
        </p:spPr>
        <p:txBody>
          <a:bodyPr wrap="square" rtlCol="0">
            <a:spAutoFit/>
          </a:bodyPr>
          <a:lstStyle/>
          <a:p>
            <a:pPr lvl="0"/>
            <a:r>
              <a:rPr lang="en-US" sz="600" dirty="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Source: 2016 </a:t>
            </a:r>
            <a:r>
              <a:rPr lang="en-US" sz="600" dirty="0" err="1">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ReFED</a:t>
            </a:r>
            <a:r>
              <a:rPr lang="en-US" sz="600" dirty="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 Report</a:t>
            </a:r>
          </a:p>
        </p:txBody>
      </p:sp>
      <p:pic>
        <p:nvPicPr>
          <p:cNvPr id="7" name="California">
            <a:extLst>
              <a:ext uri="{FF2B5EF4-FFF2-40B4-BE49-F238E27FC236}">
                <a16:creationId xmlns:a16="http://schemas.microsoft.com/office/drawing/2014/main" id="{188B2C09-2B85-436F-B613-2B538E4AEC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4069" y="1410876"/>
            <a:ext cx="2675923" cy="3450051"/>
          </a:xfrm>
          <a:prstGeom prst="rect">
            <a:avLst/>
          </a:prstGeom>
          <a:effectLst>
            <a:outerShdw blurRad="88900" dist="88900" dir="2700000" algn="tl" rotWithShape="0">
              <a:prstClr val="black">
                <a:alpha val="40000"/>
              </a:prstClr>
            </a:outerShdw>
          </a:effectLst>
        </p:spPr>
      </p:pic>
      <p:grpSp>
        <p:nvGrpSpPr>
          <p:cNvPr id="19" name="Group 18">
            <a:extLst>
              <a:ext uri="{FF2B5EF4-FFF2-40B4-BE49-F238E27FC236}">
                <a16:creationId xmlns:a16="http://schemas.microsoft.com/office/drawing/2014/main" id="{269E933F-72E8-4457-BBB1-EF5242AD9C24}"/>
              </a:ext>
            </a:extLst>
          </p:cNvPr>
          <p:cNvGrpSpPr/>
          <p:nvPr/>
        </p:nvGrpSpPr>
        <p:grpSpPr>
          <a:xfrm>
            <a:off x="6169638" y="1581150"/>
            <a:ext cx="2866610" cy="508858"/>
            <a:chOff x="6169638" y="1667165"/>
            <a:chExt cx="2866610" cy="508858"/>
          </a:xfrm>
          <a:effectLst>
            <a:outerShdw blurRad="63500" dist="63500" dir="2700000" algn="tl" rotWithShape="0">
              <a:prstClr val="black">
                <a:alpha val="40000"/>
              </a:prstClr>
            </a:outerShdw>
          </a:effectLst>
        </p:grpSpPr>
        <p:pic>
          <p:nvPicPr>
            <p:cNvPr id="92" name="Picture 91">
              <a:extLst>
                <a:ext uri="{FF2B5EF4-FFF2-40B4-BE49-F238E27FC236}">
                  <a16:creationId xmlns:a16="http://schemas.microsoft.com/office/drawing/2014/main" id="{D4EABBCB-C62F-4410-BCCA-90C9E75B0D6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69638" y="1667165"/>
              <a:ext cx="512995" cy="508858"/>
            </a:xfrm>
            <a:prstGeom prst="rect">
              <a:avLst/>
            </a:prstGeom>
          </p:spPr>
        </p:pic>
        <p:pic>
          <p:nvPicPr>
            <p:cNvPr id="93" name="Picture 92">
              <a:extLst>
                <a:ext uri="{FF2B5EF4-FFF2-40B4-BE49-F238E27FC236}">
                  <a16:creationId xmlns:a16="http://schemas.microsoft.com/office/drawing/2014/main" id="{3ED6CF75-76EB-47B7-8BCB-758BDB95DA7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58042" y="1667165"/>
              <a:ext cx="512995" cy="508858"/>
            </a:xfrm>
            <a:prstGeom prst="rect">
              <a:avLst/>
            </a:prstGeom>
          </p:spPr>
        </p:pic>
        <p:pic>
          <p:nvPicPr>
            <p:cNvPr id="94" name="Picture 93">
              <a:extLst>
                <a:ext uri="{FF2B5EF4-FFF2-40B4-BE49-F238E27FC236}">
                  <a16:creationId xmlns:a16="http://schemas.microsoft.com/office/drawing/2014/main" id="{BAF63E36-34F3-4369-958E-2A0996694C0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46446" y="1667165"/>
              <a:ext cx="512995" cy="508858"/>
            </a:xfrm>
            <a:prstGeom prst="rect">
              <a:avLst/>
            </a:prstGeom>
          </p:spPr>
        </p:pic>
        <p:pic>
          <p:nvPicPr>
            <p:cNvPr id="95" name="Picture 94">
              <a:extLst>
                <a:ext uri="{FF2B5EF4-FFF2-40B4-BE49-F238E27FC236}">
                  <a16:creationId xmlns:a16="http://schemas.microsoft.com/office/drawing/2014/main" id="{69620274-4343-45A5-9755-584FD3DD47C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34850" y="1667165"/>
              <a:ext cx="512995" cy="508858"/>
            </a:xfrm>
            <a:prstGeom prst="rect">
              <a:avLst/>
            </a:prstGeom>
          </p:spPr>
        </p:pic>
        <p:pic>
          <p:nvPicPr>
            <p:cNvPr id="96" name="Picture 95">
              <a:extLst>
                <a:ext uri="{FF2B5EF4-FFF2-40B4-BE49-F238E27FC236}">
                  <a16:creationId xmlns:a16="http://schemas.microsoft.com/office/drawing/2014/main" id="{B41F6ED3-0612-4136-AF2B-88FF252DE41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23253" y="1667165"/>
              <a:ext cx="512995" cy="508858"/>
            </a:xfrm>
            <a:prstGeom prst="rect">
              <a:avLst/>
            </a:prstGeom>
          </p:spPr>
        </p:pic>
      </p:grpSp>
      <p:grpSp>
        <p:nvGrpSpPr>
          <p:cNvPr id="18" name="Group 17">
            <a:extLst>
              <a:ext uri="{FF2B5EF4-FFF2-40B4-BE49-F238E27FC236}">
                <a16:creationId xmlns:a16="http://schemas.microsoft.com/office/drawing/2014/main" id="{0F746E04-F3E2-4082-9B97-F655D38BB68B}"/>
              </a:ext>
            </a:extLst>
          </p:cNvPr>
          <p:cNvGrpSpPr/>
          <p:nvPr/>
        </p:nvGrpSpPr>
        <p:grpSpPr>
          <a:xfrm>
            <a:off x="6169638" y="2154464"/>
            <a:ext cx="2866610" cy="508858"/>
            <a:chOff x="6169638" y="2240479"/>
            <a:chExt cx="2866610" cy="508858"/>
          </a:xfrm>
          <a:effectLst>
            <a:outerShdw blurRad="63500" dist="63500" dir="2700000" algn="tl" rotWithShape="0">
              <a:prstClr val="black">
                <a:alpha val="40000"/>
              </a:prstClr>
            </a:outerShdw>
          </a:effectLst>
        </p:grpSpPr>
        <p:pic>
          <p:nvPicPr>
            <p:cNvPr id="98" name="Picture 97">
              <a:extLst>
                <a:ext uri="{FF2B5EF4-FFF2-40B4-BE49-F238E27FC236}">
                  <a16:creationId xmlns:a16="http://schemas.microsoft.com/office/drawing/2014/main" id="{B1D375E3-79B4-46BB-9765-D5486F4AD25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69638" y="2240479"/>
              <a:ext cx="512995" cy="508858"/>
            </a:xfrm>
            <a:prstGeom prst="rect">
              <a:avLst/>
            </a:prstGeom>
          </p:spPr>
        </p:pic>
        <p:pic>
          <p:nvPicPr>
            <p:cNvPr id="99" name="Picture 98">
              <a:extLst>
                <a:ext uri="{FF2B5EF4-FFF2-40B4-BE49-F238E27FC236}">
                  <a16:creationId xmlns:a16="http://schemas.microsoft.com/office/drawing/2014/main" id="{6C6B91B9-10F9-492E-82BB-48FC9CE257C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58042" y="2240479"/>
              <a:ext cx="512995" cy="508858"/>
            </a:xfrm>
            <a:prstGeom prst="rect">
              <a:avLst/>
            </a:prstGeom>
          </p:spPr>
        </p:pic>
        <p:pic>
          <p:nvPicPr>
            <p:cNvPr id="100" name="Picture 99">
              <a:extLst>
                <a:ext uri="{FF2B5EF4-FFF2-40B4-BE49-F238E27FC236}">
                  <a16:creationId xmlns:a16="http://schemas.microsoft.com/office/drawing/2014/main" id="{96B63DBC-F36F-4E1B-8596-8D3336BE06C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46446" y="2240479"/>
              <a:ext cx="512995" cy="508858"/>
            </a:xfrm>
            <a:prstGeom prst="rect">
              <a:avLst/>
            </a:prstGeom>
          </p:spPr>
        </p:pic>
        <p:pic>
          <p:nvPicPr>
            <p:cNvPr id="101" name="Picture 100">
              <a:extLst>
                <a:ext uri="{FF2B5EF4-FFF2-40B4-BE49-F238E27FC236}">
                  <a16:creationId xmlns:a16="http://schemas.microsoft.com/office/drawing/2014/main" id="{6F039AAD-3782-48DF-BE45-F79C7D5E79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34850" y="2240479"/>
              <a:ext cx="512995" cy="508858"/>
            </a:xfrm>
            <a:prstGeom prst="rect">
              <a:avLst/>
            </a:prstGeom>
          </p:spPr>
        </p:pic>
        <p:pic>
          <p:nvPicPr>
            <p:cNvPr id="102" name="Picture 101">
              <a:extLst>
                <a:ext uri="{FF2B5EF4-FFF2-40B4-BE49-F238E27FC236}">
                  <a16:creationId xmlns:a16="http://schemas.microsoft.com/office/drawing/2014/main" id="{7BC0D9CD-A098-409F-99B9-62281BC5FA5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23253" y="2240479"/>
              <a:ext cx="512995" cy="508858"/>
            </a:xfrm>
            <a:prstGeom prst="rect">
              <a:avLst/>
            </a:prstGeom>
          </p:spPr>
        </p:pic>
      </p:grpSp>
      <p:grpSp>
        <p:nvGrpSpPr>
          <p:cNvPr id="17" name="Group 16">
            <a:extLst>
              <a:ext uri="{FF2B5EF4-FFF2-40B4-BE49-F238E27FC236}">
                <a16:creationId xmlns:a16="http://schemas.microsoft.com/office/drawing/2014/main" id="{0CD81801-F0F5-4FAA-9F42-59D6BE2A7484}"/>
              </a:ext>
            </a:extLst>
          </p:cNvPr>
          <p:cNvGrpSpPr/>
          <p:nvPr/>
        </p:nvGrpSpPr>
        <p:grpSpPr>
          <a:xfrm>
            <a:off x="6169638" y="2727778"/>
            <a:ext cx="2866610" cy="508858"/>
            <a:chOff x="6169638" y="2813793"/>
            <a:chExt cx="2866610" cy="508858"/>
          </a:xfrm>
          <a:effectLst>
            <a:outerShdw blurRad="63500" dist="63500" dir="2700000" algn="tl" rotWithShape="0">
              <a:prstClr val="black">
                <a:alpha val="40000"/>
              </a:prstClr>
            </a:outerShdw>
          </a:effectLst>
        </p:grpSpPr>
        <p:pic>
          <p:nvPicPr>
            <p:cNvPr id="104" name="Picture 103">
              <a:extLst>
                <a:ext uri="{FF2B5EF4-FFF2-40B4-BE49-F238E27FC236}">
                  <a16:creationId xmlns:a16="http://schemas.microsoft.com/office/drawing/2014/main" id="{7D8F773C-E79F-4F03-9932-A88003A7AC2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69638" y="2813793"/>
              <a:ext cx="512995" cy="508858"/>
            </a:xfrm>
            <a:prstGeom prst="rect">
              <a:avLst/>
            </a:prstGeom>
          </p:spPr>
        </p:pic>
        <p:pic>
          <p:nvPicPr>
            <p:cNvPr id="105" name="Picture 104">
              <a:extLst>
                <a:ext uri="{FF2B5EF4-FFF2-40B4-BE49-F238E27FC236}">
                  <a16:creationId xmlns:a16="http://schemas.microsoft.com/office/drawing/2014/main" id="{22159DCF-87BF-4276-B843-57FA547B846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58042" y="2813793"/>
              <a:ext cx="512995" cy="508858"/>
            </a:xfrm>
            <a:prstGeom prst="rect">
              <a:avLst/>
            </a:prstGeom>
          </p:spPr>
        </p:pic>
        <p:pic>
          <p:nvPicPr>
            <p:cNvPr id="106" name="Picture 105">
              <a:extLst>
                <a:ext uri="{FF2B5EF4-FFF2-40B4-BE49-F238E27FC236}">
                  <a16:creationId xmlns:a16="http://schemas.microsoft.com/office/drawing/2014/main" id="{A9CCB7BF-73B5-41DD-A13E-B4E61AF3D88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46446" y="2813793"/>
              <a:ext cx="512995" cy="508858"/>
            </a:xfrm>
            <a:prstGeom prst="rect">
              <a:avLst/>
            </a:prstGeom>
          </p:spPr>
        </p:pic>
        <p:pic>
          <p:nvPicPr>
            <p:cNvPr id="107" name="Picture 106">
              <a:extLst>
                <a:ext uri="{FF2B5EF4-FFF2-40B4-BE49-F238E27FC236}">
                  <a16:creationId xmlns:a16="http://schemas.microsoft.com/office/drawing/2014/main" id="{9B0F828D-40E8-4F1D-8F11-84689909CC1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34850" y="2813793"/>
              <a:ext cx="512995" cy="508858"/>
            </a:xfrm>
            <a:prstGeom prst="rect">
              <a:avLst/>
            </a:prstGeom>
          </p:spPr>
        </p:pic>
        <p:pic>
          <p:nvPicPr>
            <p:cNvPr id="108" name="Picture 107">
              <a:extLst>
                <a:ext uri="{FF2B5EF4-FFF2-40B4-BE49-F238E27FC236}">
                  <a16:creationId xmlns:a16="http://schemas.microsoft.com/office/drawing/2014/main" id="{3F7B9E2D-D10E-4247-90B0-696B35892CC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23253" y="2813793"/>
              <a:ext cx="512995" cy="508858"/>
            </a:xfrm>
            <a:prstGeom prst="rect">
              <a:avLst/>
            </a:prstGeom>
          </p:spPr>
        </p:pic>
      </p:grpSp>
      <p:grpSp>
        <p:nvGrpSpPr>
          <p:cNvPr id="16" name="Group 15">
            <a:extLst>
              <a:ext uri="{FF2B5EF4-FFF2-40B4-BE49-F238E27FC236}">
                <a16:creationId xmlns:a16="http://schemas.microsoft.com/office/drawing/2014/main" id="{D9B182BF-7351-4B5B-BE5B-2F19B6A3FFA2}"/>
              </a:ext>
            </a:extLst>
          </p:cNvPr>
          <p:cNvGrpSpPr/>
          <p:nvPr/>
        </p:nvGrpSpPr>
        <p:grpSpPr>
          <a:xfrm>
            <a:off x="6169638" y="3301092"/>
            <a:ext cx="2866610" cy="508858"/>
            <a:chOff x="6169638" y="3387107"/>
            <a:chExt cx="2866610" cy="508858"/>
          </a:xfrm>
          <a:effectLst>
            <a:outerShdw blurRad="63500" dist="63500" dir="2700000" algn="tl" rotWithShape="0">
              <a:prstClr val="black">
                <a:alpha val="40000"/>
              </a:prstClr>
            </a:outerShdw>
          </a:effectLst>
        </p:grpSpPr>
        <p:pic>
          <p:nvPicPr>
            <p:cNvPr id="110" name="Picture 109">
              <a:extLst>
                <a:ext uri="{FF2B5EF4-FFF2-40B4-BE49-F238E27FC236}">
                  <a16:creationId xmlns:a16="http://schemas.microsoft.com/office/drawing/2014/main" id="{65333D0A-A502-444E-A9F8-66583E5E876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69638" y="3387107"/>
              <a:ext cx="512995" cy="508858"/>
            </a:xfrm>
            <a:prstGeom prst="rect">
              <a:avLst/>
            </a:prstGeom>
          </p:spPr>
        </p:pic>
        <p:pic>
          <p:nvPicPr>
            <p:cNvPr id="111" name="Picture 110">
              <a:extLst>
                <a:ext uri="{FF2B5EF4-FFF2-40B4-BE49-F238E27FC236}">
                  <a16:creationId xmlns:a16="http://schemas.microsoft.com/office/drawing/2014/main" id="{42074765-110B-49C7-B328-7EDABAC07C2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58042" y="3387107"/>
              <a:ext cx="512995" cy="508858"/>
            </a:xfrm>
            <a:prstGeom prst="rect">
              <a:avLst/>
            </a:prstGeom>
          </p:spPr>
        </p:pic>
        <p:pic>
          <p:nvPicPr>
            <p:cNvPr id="112" name="Picture 111">
              <a:extLst>
                <a:ext uri="{FF2B5EF4-FFF2-40B4-BE49-F238E27FC236}">
                  <a16:creationId xmlns:a16="http://schemas.microsoft.com/office/drawing/2014/main" id="{28C8C0B9-B0FB-4449-938E-4A9565D19E3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46446" y="3387107"/>
              <a:ext cx="512995" cy="508858"/>
            </a:xfrm>
            <a:prstGeom prst="rect">
              <a:avLst/>
            </a:prstGeom>
          </p:spPr>
        </p:pic>
        <p:pic>
          <p:nvPicPr>
            <p:cNvPr id="113" name="Picture 112">
              <a:extLst>
                <a:ext uri="{FF2B5EF4-FFF2-40B4-BE49-F238E27FC236}">
                  <a16:creationId xmlns:a16="http://schemas.microsoft.com/office/drawing/2014/main" id="{6165AEB7-35AE-4BDD-A55A-1EDF717BEE2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34850" y="3387107"/>
              <a:ext cx="512995" cy="508858"/>
            </a:xfrm>
            <a:prstGeom prst="rect">
              <a:avLst/>
            </a:prstGeom>
          </p:spPr>
        </p:pic>
        <p:pic>
          <p:nvPicPr>
            <p:cNvPr id="114" name="Picture 113">
              <a:extLst>
                <a:ext uri="{FF2B5EF4-FFF2-40B4-BE49-F238E27FC236}">
                  <a16:creationId xmlns:a16="http://schemas.microsoft.com/office/drawing/2014/main" id="{7AB50DB6-0B77-4EAB-B337-F4A049DB336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23253" y="3387107"/>
              <a:ext cx="512995" cy="508858"/>
            </a:xfrm>
            <a:prstGeom prst="rect">
              <a:avLst/>
            </a:prstGeom>
          </p:spPr>
        </p:pic>
      </p:grpSp>
      <p:grpSp>
        <p:nvGrpSpPr>
          <p:cNvPr id="15" name="Group 14">
            <a:extLst>
              <a:ext uri="{FF2B5EF4-FFF2-40B4-BE49-F238E27FC236}">
                <a16:creationId xmlns:a16="http://schemas.microsoft.com/office/drawing/2014/main" id="{C408D492-D391-474E-8A0A-CA52CC835A39}"/>
              </a:ext>
            </a:extLst>
          </p:cNvPr>
          <p:cNvGrpSpPr/>
          <p:nvPr/>
        </p:nvGrpSpPr>
        <p:grpSpPr>
          <a:xfrm>
            <a:off x="6169638" y="3874406"/>
            <a:ext cx="2866610" cy="508858"/>
            <a:chOff x="6169638" y="3960421"/>
            <a:chExt cx="2866610" cy="508858"/>
          </a:xfrm>
          <a:effectLst>
            <a:outerShdw blurRad="63500" dist="63500" dir="2700000" algn="tl" rotWithShape="0">
              <a:prstClr val="black">
                <a:alpha val="40000"/>
              </a:prstClr>
            </a:outerShdw>
          </a:effectLst>
        </p:grpSpPr>
        <p:pic>
          <p:nvPicPr>
            <p:cNvPr id="116" name="Picture 115">
              <a:extLst>
                <a:ext uri="{FF2B5EF4-FFF2-40B4-BE49-F238E27FC236}">
                  <a16:creationId xmlns:a16="http://schemas.microsoft.com/office/drawing/2014/main" id="{1D6CE319-59D5-4AF3-83B8-6A6E866E0DE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69638" y="3960421"/>
              <a:ext cx="512995" cy="508858"/>
            </a:xfrm>
            <a:prstGeom prst="rect">
              <a:avLst/>
            </a:prstGeom>
          </p:spPr>
        </p:pic>
        <p:pic>
          <p:nvPicPr>
            <p:cNvPr id="117" name="Picture 116">
              <a:extLst>
                <a:ext uri="{FF2B5EF4-FFF2-40B4-BE49-F238E27FC236}">
                  <a16:creationId xmlns:a16="http://schemas.microsoft.com/office/drawing/2014/main" id="{38080B27-7BF9-4687-AA94-4DB42684178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58042" y="3960421"/>
              <a:ext cx="512995" cy="508858"/>
            </a:xfrm>
            <a:prstGeom prst="rect">
              <a:avLst/>
            </a:prstGeom>
          </p:spPr>
        </p:pic>
        <p:pic>
          <p:nvPicPr>
            <p:cNvPr id="118" name="Picture 117">
              <a:extLst>
                <a:ext uri="{FF2B5EF4-FFF2-40B4-BE49-F238E27FC236}">
                  <a16:creationId xmlns:a16="http://schemas.microsoft.com/office/drawing/2014/main" id="{D84834B3-F354-4DDA-825C-219F163CA64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46446" y="3960421"/>
              <a:ext cx="512995" cy="508858"/>
            </a:xfrm>
            <a:prstGeom prst="rect">
              <a:avLst/>
            </a:prstGeom>
          </p:spPr>
        </p:pic>
        <p:pic>
          <p:nvPicPr>
            <p:cNvPr id="119" name="Picture 118">
              <a:extLst>
                <a:ext uri="{FF2B5EF4-FFF2-40B4-BE49-F238E27FC236}">
                  <a16:creationId xmlns:a16="http://schemas.microsoft.com/office/drawing/2014/main" id="{F7C96A4D-814B-469E-A090-621524B77F4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34850" y="3960421"/>
              <a:ext cx="512995" cy="508858"/>
            </a:xfrm>
            <a:prstGeom prst="rect">
              <a:avLst/>
            </a:prstGeom>
          </p:spPr>
        </p:pic>
        <p:pic>
          <p:nvPicPr>
            <p:cNvPr id="121" name="Picture 120">
              <a:extLst>
                <a:ext uri="{FF2B5EF4-FFF2-40B4-BE49-F238E27FC236}">
                  <a16:creationId xmlns:a16="http://schemas.microsoft.com/office/drawing/2014/main" id="{E6329B47-A418-4B98-86DD-BD6174C54A7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23253" y="3960421"/>
              <a:ext cx="512995" cy="508858"/>
            </a:xfrm>
            <a:prstGeom prst="rect">
              <a:avLst/>
            </a:prstGeom>
          </p:spPr>
        </p:pic>
      </p:grpSp>
      <p:grpSp>
        <p:nvGrpSpPr>
          <p:cNvPr id="13" name="Group 12">
            <a:extLst>
              <a:ext uri="{FF2B5EF4-FFF2-40B4-BE49-F238E27FC236}">
                <a16:creationId xmlns:a16="http://schemas.microsoft.com/office/drawing/2014/main" id="{A95F8554-9116-46D8-B177-3D98AAEAB639}"/>
              </a:ext>
            </a:extLst>
          </p:cNvPr>
          <p:cNvGrpSpPr/>
          <p:nvPr/>
        </p:nvGrpSpPr>
        <p:grpSpPr>
          <a:xfrm>
            <a:off x="6169638" y="4447722"/>
            <a:ext cx="2866610" cy="508858"/>
            <a:chOff x="6169638" y="4533737"/>
            <a:chExt cx="2866610" cy="508858"/>
          </a:xfrm>
          <a:effectLst>
            <a:outerShdw blurRad="63500" dist="63500" dir="2700000" algn="tl" rotWithShape="0">
              <a:prstClr val="black">
                <a:alpha val="40000"/>
              </a:prstClr>
            </a:outerShdw>
          </a:effectLst>
        </p:grpSpPr>
        <p:pic>
          <p:nvPicPr>
            <p:cNvPr id="123" name="Picture 122">
              <a:extLst>
                <a:ext uri="{FF2B5EF4-FFF2-40B4-BE49-F238E27FC236}">
                  <a16:creationId xmlns:a16="http://schemas.microsoft.com/office/drawing/2014/main" id="{BD482412-FAA5-4DF7-BB2C-5B4625951AD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69638" y="4533737"/>
              <a:ext cx="512995" cy="508858"/>
            </a:xfrm>
            <a:prstGeom prst="rect">
              <a:avLst/>
            </a:prstGeom>
          </p:spPr>
        </p:pic>
        <p:pic>
          <p:nvPicPr>
            <p:cNvPr id="124" name="Picture 123">
              <a:extLst>
                <a:ext uri="{FF2B5EF4-FFF2-40B4-BE49-F238E27FC236}">
                  <a16:creationId xmlns:a16="http://schemas.microsoft.com/office/drawing/2014/main" id="{7BB77ABA-8A0C-4FC2-A91A-D8A2727401D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58042" y="4533737"/>
              <a:ext cx="512995" cy="508858"/>
            </a:xfrm>
            <a:prstGeom prst="rect">
              <a:avLst/>
            </a:prstGeom>
          </p:spPr>
        </p:pic>
        <p:pic>
          <p:nvPicPr>
            <p:cNvPr id="125" name="Picture 124">
              <a:extLst>
                <a:ext uri="{FF2B5EF4-FFF2-40B4-BE49-F238E27FC236}">
                  <a16:creationId xmlns:a16="http://schemas.microsoft.com/office/drawing/2014/main" id="{EF74FEB9-317F-49B3-A964-AB665CFD099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46446" y="4533737"/>
              <a:ext cx="512995" cy="508858"/>
            </a:xfrm>
            <a:prstGeom prst="rect">
              <a:avLst/>
            </a:prstGeom>
          </p:spPr>
        </p:pic>
        <p:pic>
          <p:nvPicPr>
            <p:cNvPr id="126" name="Picture 125">
              <a:extLst>
                <a:ext uri="{FF2B5EF4-FFF2-40B4-BE49-F238E27FC236}">
                  <a16:creationId xmlns:a16="http://schemas.microsoft.com/office/drawing/2014/main" id="{50B2B5F7-EFCD-48C0-9340-A940D1C2DD1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34850" y="4533737"/>
              <a:ext cx="512995" cy="508858"/>
            </a:xfrm>
            <a:prstGeom prst="rect">
              <a:avLst/>
            </a:prstGeom>
          </p:spPr>
        </p:pic>
        <p:pic>
          <p:nvPicPr>
            <p:cNvPr id="127" name="Picture 126">
              <a:extLst>
                <a:ext uri="{FF2B5EF4-FFF2-40B4-BE49-F238E27FC236}">
                  <a16:creationId xmlns:a16="http://schemas.microsoft.com/office/drawing/2014/main" id="{947BFFA2-3054-4615-ACA8-E2AAAAE7CF9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23253" y="4533737"/>
              <a:ext cx="512995" cy="508858"/>
            </a:xfrm>
            <a:prstGeom prst="rect">
              <a:avLst/>
            </a:prstGeom>
          </p:spPr>
        </p:pic>
      </p:grpSp>
      <p:grpSp>
        <p:nvGrpSpPr>
          <p:cNvPr id="134" name="Group 133">
            <a:extLst>
              <a:ext uri="{FF2B5EF4-FFF2-40B4-BE49-F238E27FC236}">
                <a16:creationId xmlns:a16="http://schemas.microsoft.com/office/drawing/2014/main" id="{398EEC25-0044-4FA8-A5F4-3A3A5683C7E0}"/>
              </a:ext>
            </a:extLst>
          </p:cNvPr>
          <p:cNvGrpSpPr/>
          <p:nvPr/>
        </p:nvGrpSpPr>
        <p:grpSpPr>
          <a:xfrm>
            <a:off x="6470398" y="1854309"/>
            <a:ext cx="2278207" cy="508858"/>
            <a:chOff x="6169638" y="1093851"/>
            <a:chExt cx="2278207" cy="508858"/>
          </a:xfrm>
          <a:effectLst>
            <a:outerShdw blurRad="63500" dist="63500" dir="2700000" algn="tl" rotWithShape="0">
              <a:prstClr val="black">
                <a:alpha val="40000"/>
              </a:prstClr>
            </a:outerShdw>
          </a:effectLst>
        </p:grpSpPr>
        <p:pic>
          <p:nvPicPr>
            <p:cNvPr id="135" name="Picture 134">
              <a:extLst>
                <a:ext uri="{FF2B5EF4-FFF2-40B4-BE49-F238E27FC236}">
                  <a16:creationId xmlns:a16="http://schemas.microsoft.com/office/drawing/2014/main" id="{5663E2F8-860D-4620-BEAF-ADF5C234D26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69638" y="1093851"/>
              <a:ext cx="512995" cy="508858"/>
            </a:xfrm>
            <a:prstGeom prst="rect">
              <a:avLst/>
            </a:prstGeom>
          </p:spPr>
        </p:pic>
        <p:pic>
          <p:nvPicPr>
            <p:cNvPr id="136" name="Picture 135">
              <a:extLst>
                <a:ext uri="{FF2B5EF4-FFF2-40B4-BE49-F238E27FC236}">
                  <a16:creationId xmlns:a16="http://schemas.microsoft.com/office/drawing/2014/main" id="{9E1CBC9F-975B-4369-A934-79844B7BB60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58042" y="1093851"/>
              <a:ext cx="512995" cy="508858"/>
            </a:xfrm>
            <a:prstGeom prst="rect">
              <a:avLst/>
            </a:prstGeom>
          </p:spPr>
        </p:pic>
        <p:pic>
          <p:nvPicPr>
            <p:cNvPr id="137" name="Picture 136">
              <a:extLst>
                <a:ext uri="{FF2B5EF4-FFF2-40B4-BE49-F238E27FC236}">
                  <a16:creationId xmlns:a16="http://schemas.microsoft.com/office/drawing/2014/main" id="{1E4164AF-1A5B-47FE-A721-607212112B4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46446" y="1093851"/>
              <a:ext cx="512995" cy="508858"/>
            </a:xfrm>
            <a:prstGeom prst="rect">
              <a:avLst/>
            </a:prstGeom>
          </p:spPr>
        </p:pic>
        <p:pic>
          <p:nvPicPr>
            <p:cNvPr id="138" name="Picture 137">
              <a:extLst>
                <a:ext uri="{FF2B5EF4-FFF2-40B4-BE49-F238E27FC236}">
                  <a16:creationId xmlns:a16="http://schemas.microsoft.com/office/drawing/2014/main" id="{9E04D00A-B92C-406E-B497-B24B6A50E10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34850" y="1093851"/>
              <a:ext cx="512995" cy="508858"/>
            </a:xfrm>
            <a:prstGeom prst="rect">
              <a:avLst/>
            </a:prstGeom>
          </p:spPr>
        </p:pic>
      </p:grpSp>
      <p:grpSp>
        <p:nvGrpSpPr>
          <p:cNvPr id="139" name="Group 138">
            <a:extLst>
              <a:ext uri="{FF2B5EF4-FFF2-40B4-BE49-F238E27FC236}">
                <a16:creationId xmlns:a16="http://schemas.microsoft.com/office/drawing/2014/main" id="{5905B1FB-1130-470B-971C-8D7EF78B5BBF}"/>
              </a:ext>
            </a:extLst>
          </p:cNvPr>
          <p:cNvGrpSpPr/>
          <p:nvPr/>
        </p:nvGrpSpPr>
        <p:grpSpPr>
          <a:xfrm>
            <a:off x="6470398" y="2430816"/>
            <a:ext cx="2278207" cy="508858"/>
            <a:chOff x="6169638" y="1093851"/>
            <a:chExt cx="2278207" cy="508858"/>
          </a:xfrm>
          <a:effectLst>
            <a:outerShdw blurRad="63500" dist="63500" dir="2700000" algn="tl" rotWithShape="0">
              <a:prstClr val="black">
                <a:alpha val="40000"/>
              </a:prstClr>
            </a:outerShdw>
          </a:effectLst>
        </p:grpSpPr>
        <p:pic>
          <p:nvPicPr>
            <p:cNvPr id="140" name="Picture 139">
              <a:extLst>
                <a:ext uri="{FF2B5EF4-FFF2-40B4-BE49-F238E27FC236}">
                  <a16:creationId xmlns:a16="http://schemas.microsoft.com/office/drawing/2014/main" id="{FD6E0C26-F664-4AB2-88CB-7B21209A0EE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69638" y="1093851"/>
              <a:ext cx="512995" cy="508858"/>
            </a:xfrm>
            <a:prstGeom prst="rect">
              <a:avLst/>
            </a:prstGeom>
          </p:spPr>
        </p:pic>
        <p:pic>
          <p:nvPicPr>
            <p:cNvPr id="141" name="Picture 140">
              <a:extLst>
                <a:ext uri="{FF2B5EF4-FFF2-40B4-BE49-F238E27FC236}">
                  <a16:creationId xmlns:a16="http://schemas.microsoft.com/office/drawing/2014/main" id="{00F9E28D-0F5C-4879-AD0F-C6CD12A5594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58042" y="1093851"/>
              <a:ext cx="512995" cy="508858"/>
            </a:xfrm>
            <a:prstGeom prst="rect">
              <a:avLst/>
            </a:prstGeom>
          </p:spPr>
        </p:pic>
        <p:pic>
          <p:nvPicPr>
            <p:cNvPr id="142" name="Picture 141">
              <a:extLst>
                <a:ext uri="{FF2B5EF4-FFF2-40B4-BE49-F238E27FC236}">
                  <a16:creationId xmlns:a16="http://schemas.microsoft.com/office/drawing/2014/main" id="{45E12EBC-226F-4B14-8497-10D9F6785D9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46446" y="1093851"/>
              <a:ext cx="512995" cy="508858"/>
            </a:xfrm>
            <a:prstGeom prst="rect">
              <a:avLst/>
            </a:prstGeom>
          </p:spPr>
        </p:pic>
        <p:pic>
          <p:nvPicPr>
            <p:cNvPr id="143" name="Picture 142">
              <a:extLst>
                <a:ext uri="{FF2B5EF4-FFF2-40B4-BE49-F238E27FC236}">
                  <a16:creationId xmlns:a16="http://schemas.microsoft.com/office/drawing/2014/main" id="{03C85496-322D-4069-A601-6A8FEFEB5D4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34850" y="1093851"/>
              <a:ext cx="512995" cy="508858"/>
            </a:xfrm>
            <a:prstGeom prst="rect">
              <a:avLst/>
            </a:prstGeom>
          </p:spPr>
        </p:pic>
      </p:grpSp>
      <p:grpSp>
        <p:nvGrpSpPr>
          <p:cNvPr id="144" name="Group 143">
            <a:extLst>
              <a:ext uri="{FF2B5EF4-FFF2-40B4-BE49-F238E27FC236}">
                <a16:creationId xmlns:a16="http://schemas.microsoft.com/office/drawing/2014/main" id="{6E280101-5182-4E0F-82A6-B0583F186C24}"/>
              </a:ext>
            </a:extLst>
          </p:cNvPr>
          <p:cNvGrpSpPr/>
          <p:nvPr/>
        </p:nvGrpSpPr>
        <p:grpSpPr>
          <a:xfrm>
            <a:off x="6470398" y="3007323"/>
            <a:ext cx="2278207" cy="508858"/>
            <a:chOff x="6169638" y="1093851"/>
            <a:chExt cx="2278207" cy="508858"/>
          </a:xfrm>
          <a:effectLst>
            <a:outerShdw blurRad="63500" dist="63500" dir="2700000" algn="tl" rotWithShape="0">
              <a:prstClr val="black">
                <a:alpha val="40000"/>
              </a:prstClr>
            </a:outerShdw>
          </a:effectLst>
        </p:grpSpPr>
        <p:pic>
          <p:nvPicPr>
            <p:cNvPr id="145" name="Picture 144">
              <a:extLst>
                <a:ext uri="{FF2B5EF4-FFF2-40B4-BE49-F238E27FC236}">
                  <a16:creationId xmlns:a16="http://schemas.microsoft.com/office/drawing/2014/main" id="{578462BD-6739-45B4-9BD7-A89D6D4A8D3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69638" y="1093851"/>
              <a:ext cx="512995" cy="508858"/>
            </a:xfrm>
            <a:prstGeom prst="rect">
              <a:avLst/>
            </a:prstGeom>
          </p:spPr>
        </p:pic>
        <p:pic>
          <p:nvPicPr>
            <p:cNvPr id="146" name="Picture 145">
              <a:extLst>
                <a:ext uri="{FF2B5EF4-FFF2-40B4-BE49-F238E27FC236}">
                  <a16:creationId xmlns:a16="http://schemas.microsoft.com/office/drawing/2014/main" id="{D7E04EDF-05DD-4E2C-9004-928A19725BE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58042" y="1093851"/>
              <a:ext cx="512995" cy="508858"/>
            </a:xfrm>
            <a:prstGeom prst="rect">
              <a:avLst/>
            </a:prstGeom>
          </p:spPr>
        </p:pic>
        <p:pic>
          <p:nvPicPr>
            <p:cNvPr id="147" name="Picture 146">
              <a:extLst>
                <a:ext uri="{FF2B5EF4-FFF2-40B4-BE49-F238E27FC236}">
                  <a16:creationId xmlns:a16="http://schemas.microsoft.com/office/drawing/2014/main" id="{E716360B-CC3B-4F3B-8A42-F11E00F96BF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46446" y="1093851"/>
              <a:ext cx="512995" cy="508858"/>
            </a:xfrm>
            <a:prstGeom prst="rect">
              <a:avLst/>
            </a:prstGeom>
          </p:spPr>
        </p:pic>
        <p:pic>
          <p:nvPicPr>
            <p:cNvPr id="148" name="Picture 147">
              <a:extLst>
                <a:ext uri="{FF2B5EF4-FFF2-40B4-BE49-F238E27FC236}">
                  <a16:creationId xmlns:a16="http://schemas.microsoft.com/office/drawing/2014/main" id="{A73C475C-B69F-45DD-B6D4-75B4FAB8CC4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34850" y="1093851"/>
              <a:ext cx="512995" cy="508858"/>
            </a:xfrm>
            <a:prstGeom prst="rect">
              <a:avLst/>
            </a:prstGeom>
          </p:spPr>
        </p:pic>
      </p:grpSp>
      <p:grpSp>
        <p:nvGrpSpPr>
          <p:cNvPr id="149" name="Group 148">
            <a:extLst>
              <a:ext uri="{FF2B5EF4-FFF2-40B4-BE49-F238E27FC236}">
                <a16:creationId xmlns:a16="http://schemas.microsoft.com/office/drawing/2014/main" id="{2BBA7A05-27A2-47C9-95FB-2E96FBD98226}"/>
              </a:ext>
            </a:extLst>
          </p:cNvPr>
          <p:cNvGrpSpPr/>
          <p:nvPr/>
        </p:nvGrpSpPr>
        <p:grpSpPr>
          <a:xfrm>
            <a:off x="6470398" y="3583830"/>
            <a:ext cx="2278207" cy="508858"/>
            <a:chOff x="6169638" y="1093851"/>
            <a:chExt cx="2278207" cy="508858"/>
          </a:xfrm>
          <a:effectLst>
            <a:outerShdw blurRad="63500" dist="63500" dir="2700000" algn="tl" rotWithShape="0">
              <a:prstClr val="black">
                <a:alpha val="40000"/>
              </a:prstClr>
            </a:outerShdw>
          </a:effectLst>
        </p:grpSpPr>
        <p:pic>
          <p:nvPicPr>
            <p:cNvPr id="150" name="Picture 149">
              <a:extLst>
                <a:ext uri="{FF2B5EF4-FFF2-40B4-BE49-F238E27FC236}">
                  <a16:creationId xmlns:a16="http://schemas.microsoft.com/office/drawing/2014/main" id="{7D3B0CEF-4A56-4517-8F52-A15CC8AD4B8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69638" y="1093851"/>
              <a:ext cx="512995" cy="508858"/>
            </a:xfrm>
            <a:prstGeom prst="rect">
              <a:avLst/>
            </a:prstGeom>
          </p:spPr>
        </p:pic>
        <p:pic>
          <p:nvPicPr>
            <p:cNvPr id="151" name="Picture 150">
              <a:extLst>
                <a:ext uri="{FF2B5EF4-FFF2-40B4-BE49-F238E27FC236}">
                  <a16:creationId xmlns:a16="http://schemas.microsoft.com/office/drawing/2014/main" id="{355EC27C-E2A1-431A-952C-9F04DE58B48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58042" y="1093851"/>
              <a:ext cx="512995" cy="508858"/>
            </a:xfrm>
            <a:prstGeom prst="rect">
              <a:avLst/>
            </a:prstGeom>
          </p:spPr>
        </p:pic>
        <p:pic>
          <p:nvPicPr>
            <p:cNvPr id="152" name="Picture 151">
              <a:extLst>
                <a:ext uri="{FF2B5EF4-FFF2-40B4-BE49-F238E27FC236}">
                  <a16:creationId xmlns:a16="http://schemas.microsoft.com/office/drawing/2014/main" id="{32A038EE-2FCD-4907-A82E-2A0C56571DA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46446" y="1093851"/>
              <a:ext cx="512995" cy="508858"/>
            </a:xfrm>
            <a:prstGeom prst="rect">
              <a:avLst/>
            </a:prstGeom>
          </p:spPr>
        </p:pic>
        <p:pic>
          <p:nvPicPr>
            <p:cNvPr id="153" name="Picture 152">
              <a:extLst>
                <a:ext uri="{FF2B5EF4-FFF2-40B4-BE49-F238E27FC236}">
                  <a16:creationId xmlns:a16="http://schemas.microsoft.com/office/drawing/2014/main" id="{FDD14A32-BF8F-44A9-A1DE-B8967329485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34850" y="1093851"/>
              <a:ext cx="512995" cy="508858"/>
            </a:xfrm>
            <a:prstGeom prst="rect">
              <a:avLst/>
            </a:prstGeom>
          </p:spPr>
        </p:pic>
      </p:grpSp>
      <p:grpSp>
        <p:nvGrpSpPr>
          <p:cNvPr id="154" name="Group 153">
            <a:extLst>
              <a:ext uri="{FF2B5EF4-FFF2-40B4-BE49-F238E27FC236}">
                <a16:creationId xmlns:a16="http://schemas.microsoft.com/office/drawing/2014/main" id="{C9EDC40F-DAE2-43EF-8580-91C0122E4710}"/>
              </a:ext>
            </a:extLst>
          </p:cNvPr>
          <p:cNvGrpSpPr/>
          <p:nvPr/>
        </p:nvGrpSpPr>
        <p:grpSpPr>
          <a:xfrm>
            <a:off x="6470398" y="4160339"/>
            <a:ext cx="2278207" cy="508858"/>
            <a:chOff x="6169638" y="1093851"/>
            <a:chExt cx="2278207" cy="508858"/>
          </a:xfrm>
          <a:effectLst>
            <a:outerShdw blurRad="63500" dist="63500" dir="2700000" algn="tl" rotWithShape="0">
              <a:prstClr val="black">
                <a:alpha val="40000"/>
              </a:prstClr>
            </a:outerShdw>
          </a:effectLst>
        </p:grpSpPr>
        <p:pic>
          <p:nvPicPr>
            <p:cNvPr id="155" name="Picture 154">
              <a:extLst>
                <a:ext uri="{FF2B5EF4-FFF2-40B4-BE49-F238E27FC236}">
                  <a16:creationId xmlns:a16="http://schemas.microsoft.com/office/drawing/2014/main" id="{7CFE0EC9-5179-4273-9B4E-BF9ED37E6BE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69638" y="1093851"/>
              <a:ext cx="512995" cy="508858"/>
            </a:xfrm>
            <a:prstGeom prst="rect">
              <a:avLst/>
            </a:prstGeom>
          </p:spPr>
        </p:pic>
        <p:pic>
          <p:nvPicPr>
            <p:cNvPr id="156" name="Picture 155">
              <a:extLst>
                <a:ext uri="{FF2B5EF4-FFF2-40B4-BE49-F238E27FC236}">
                  <a16:creationId xmlns:a16="http://schemas.microsoft.com/office/drawing/2014/main" id="{C6021AB7-2525-4DCB-BA69-BF1007E1544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58042" y="1093851"/>
              <a:ext cx="512995" cy="508858"/>
            </a:xfrm>
            <a:prstGeom prst="rect">
              <a:avLst/>
            </a:prstGeom>
          </p:spPr>
        </p:pic>
        <p:pic>
          <p:nvPicPr>
            <p:cNvPr id="157" name="Picture 156">
              <a:extLst>
                <a:ext uri="{FF2B5EF4-FFF2-40B4-BE49-F238E27FC236}">
                  <a16:creationId xmlns:a16="http://schemas.microsoft.com/office/drawing/2014/main" id="{3D70D91A-22B6-4296-892D-AA5C74C7EDE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46446" y="1093851"/>
              <a:ext cx="512995" cy="508858"/>
            </a:xfrm>
            <a:prstGeom prst="rect">
              <a:avLst/>
            </a:prstGeom>
          </p:spPr>
        </p:pic>
        <p:pic>
          <p:nvPicPr>
            <p:cNvPr id="158" name="Picture 157">
              <a:extLst>
                <a:ext uri="{FF2B5EF4-FFF2-40B4-BE49-F238E27FC236}">
                  <a16:creationId xmlns:a16="http://schemas.microsoft.com/office/drawing/2014/main" id="{0764750F-D5D6-4259-ABBF-1DA0A516E68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34850" y="1093851"/>
              <a:ext cx="512995" cy="508858"/>
            </a:xfrm>
            <a:prstGeom prst="rect">
              <a:avLst/>
            </a:prstGeom>
          </p:spPr>
        </p:pic>
      </p:grpSp>
      <p:sp>
        <p:nvSpPr>
          <p:cNvPr id="165" name="Title 1">
            <a:extLst>
              <a:ext uri="{FF2B5EF4-FFF2-40B4-BE49-F238E27FC236}">
                <a16:creationId xmlns:a16="http://schemas.microsoft.com/office/drawing/2014/main" id="{0ADD0AC1-C160-4D2A-9AF7-BD826E9DFB35}"/>
              </a:ext>
            </a:extLst>
          </p:cNvPr>
          <p:cNvSpPr txBox="1">
            <a:spLocks/>
          </p:cNvSpPr>
          <p:nvPr/>
        </p:nvSpPr>
        <p:spPr>
          <a:xfrm>
            <a:off x="6311066" y="142907"/>
            <a:ext cx="2746215" cy="1200840"/>
          </a:xfrm>
          <a:prstGeom prst="rect">
            <a:avLst/>
          </a:prstGeom>
          <a:effectLst/>
        </p:spPr>
        <p:txBody>
          <a:bodyPr vert="horz" lIns="91440" tIns="45720" rIns="91440" bIns="45720" rtlCol="0" anchor="t">
            <a:noAutofit/>
          </a:bodyPr>
          <a:lstStyle/>
          <a:p>
            <a:pPr lvl="0" algn="ctr">
              <a:spcBef>
                <a:spcPct val="0"/>
              </a:spcBef>
              <a:defRPr/>
            </a:pPr>
            <a:r>
              <a:rPr lang="en-US" sz="1800" dirty="0">
                <a:solidFill>
                  <a:schemeClr val="bg1"/>
                </a:solidFill>
                <a:latin typeface="Open Sans" panose="020B0606030504020204" pitchFamily="34" charset="0"/>
                <a:ea typeface="Open Sans" panose="020B0606030504020204" pitchFamily="34" charset="0"/>
                <a:cs typeface="Open Sans" panose="020B0606030504020204" pitchFamily="34" charset="0"/>
              </a:rPr>
              <a:t>…or the same weight as</a:t>
            </a:r>
          </a:p>
          <a:p>
            <a:pPr lvl="0" algn="ctr">
              <a:lnSpc>
                <a:spcPct val="90000"/>
              </a:lnSpc>
              <a:spcBef>
                <a:spcPts val="600"/>
              </a:spcBef>
              <a:defRPr/>
            </a:pPr>
            <a:r>
              <a:rPr lang="en-US" sz="3200" dirty="0">
                <a:solidFill>
                  <a:srgbClr val="9CE53B"/>
                </a:solidFill>
                <a:latin typeface="Open Sans Extrabold" panose="020B0906030804020204" pitchFamily="34" charset="0"/>
                <a:ea typeface="Open Sans Extrabold" panose="020B0906030804020204" pitchFamily="34" charset="0"/>
                <a:cs typeface="Open Sans Extrabold" panose="020B0906030804020204" pitchFamily="34" charset="0"/>
              </a:rPr>
              <a:t>500 million panda</a:t>
            </a:r>
            <a:r>
              <a:rPr lang="en-US" sz="3200" spc="300" dirty="0">
                <a:solidFill>
                  <a:srgbClr val="9CE53B"/>
                </a:solidFill>
                <a:latin typeface="Open Sans Extrabold" panose="020B0906030804020204" pitchFamily="34" charset="0"/>
                <a:ea typeface="Open Sans Extrabold" panose="020B0906030804020204" pitchFamily="34" charset="0"/>
                <a:cs typeface="Open Sans Extrabold" panose="020B0906030804020204" pitchFamily="34" charset="0"/>
              </a:rPr>
              <a:t>s!</a:t>
            </a:r>
            <a:endParaRPr kumimoji="0" lang="en-US" sz="3200" u="none" strike="noStrike" kern="1200" cap="none" spc="300" normalizeH="0" baseline="0" noProof="0" dirty="0">
              <a:ln>
                <a:noFill/>
              </a:ln>
              <a:solidFill>
                <a:srgbClr val="9CE53B"/>
              </a:solidFill>
              <a:uLnTx/>
              <a:uFillTx/>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Tree>
    <p:extLst>
      <p:ext uri="{BB962C8B-B14F-4D97-AF65-F5344CB8AC3E}">
        <p14:creationId xmlns:p14="http://schemas.microsoft.com/office/powerpoint/2010/main" val="77452021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7"/>
                                        </p:tgtEl>
                                        <p:attrNameLst>
                                          <p:attrName>style.visibility</p:attrName>
                                        </p:attrNameLst>
                                      </p:cBhvr>
                                      <p:to>
                                        <p:strVal val="visible"/>
                                      </p:to>
                                    </p:set>
                                    <p:animEffect transition="in" filter="fade">
                                      <p:cBhvr>
                                        <p:cTn id="7" dur="250"/>
                                        <p:tgtEl>
                                          <p:spTgt spid="77"/>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25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1"/>
                                        </p:tgtEl>
                                        <p:attrNameLst>
                                          <p:attrName>style.visibility</p:attrName>
                                        </p:attrNameLst>
                                      </p:cBhvr>
                                      <p:to>
                                        <p:strVal val="visible"/>
                                      </p:to>
                                    </p:set>
                                    <p:animEffect transition="in" filter="fade">
                                      <p:cBhvr>
                                        <p:cTn id="13" dur="250"/>
                                        <p:tgtEl>
                                          <p:spTgt spid="81"/>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nodeType="clickEffect">
                                  <p:stCondLst>
                                    <p:cond delay="0"/>
                                  </p:stCondLst>
                                  <p:childTnLst>
                                    <p:set>
                                      <p:cBhvr>
                                        <p:cTn id="17" dur="1" fill="hold">
                                          <p:stCondLst>
                                            <p:cond delay="0"/>
                                          </p:stCondLst>
                                        </p:cTn>
                                        <p:tgtEl>
                                          <p:spTgt spid="219"/>
                                        </p:tgtEl>
                                        <p:attrNameLst>
                                          <p:attrName>style.visibility</p:attrName>
                                        </p:attrNameLst>
                                      </p:cBhvr>
                                      <p:to>
                                        <p:strVal val="visible"/>
                                      </p:to>
                                    </p:set>
                                    <p:animEffect transition="in" filter="wipe(up)">
                                      <p:cBhvr>
                                        <p:cTn id="18" dur="500"/>
                                        <p:tgtEl>
                                          <p:spTgt spid="219"/>
                                        </p:tgtEl>
                                      </p:cBhvr>
                                    </p:animEffect>
                                  </p:childTnLst>
                                </p:cTn>
                              </p:par>
                              <p:par>
                                <p:cTn id="19" presetID="10"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250"/>
                                        <p:tgtEl>
                                          <p:spTgt spid="11"/>
                                        </p:tgtEl>
                                      </p:cBhvr>
                                    </p:animEffect>
                                  </p:childTnLst>
                                </p:cTn>
                              </p:par>
                              <p:par>
                                <p:cTn id="22" presetID="10" presetClass="entr" presetSubtype="0" fill="hold"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25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65"/>
                                        </p:tgtEl>
                                        <p:attrNameLst>
                                          <p:attrName>style.visibility</p:attrName>
                                        </p:attrNameLst>
                                      </p:cBhvr>
                                      <p:to>
                                        <p:strVal val="visible"/>
                                      </p:to>
                                    </p:set>
                                    <p:animEffect transition="in" filter="fade">
                                      <p:cBhvr>
                                        <p:cTn id="29" dur="250"/>
                                        <p:tgtEl>
                                          <p:spTgt spid="165"/>
                                        </p:tgtEl>
                                      </p:cBhvr>
                                    </p:animEffect>
                                  </p:childTnLst>
                                </p:cTn>
                              </p:par>
                            </p:childTnLst>
                          </p:cTn>
                        </p:par>
                        <p:par>
                          <p:cTn id="30" fill="hold">
                            <p:stCondLst>
                              <p:cond delay="250"/>
                            </p:stCondLst>
                            <p:childTnLst>
                              <p:par>
                                <p:cTn id="31" presetID="1" presetClass="entr" presetSubtype="0" fill="hold" nodeType="afterEffect">
                                  <p:stCondLst>
                                    <p:cond delay="150"/>
                                  </p:stCondLst>
                                  <p:childTnLst>
                                    <p:set>
                                      <p:cBhvr>
                                        <p:cTn id="32" dur="1" fill="hold">
                                          <p:stCondLst>
                                            <p:cond delay="0"/>
                                          </p:stCondLst>
                                        </p:cTn>
                                        <p:tgtEl>
                                          <p:spTgt spid="19"/>
                                        </p:tgtEl>
                                        <p:attrNameLst>
                                          <p:attrName>style.visibility</p:attrName>
                                        </p:attrNameLst>
                                      </p:cBhvr>
                                      <p:to>
                                        <p:strVal val="visible"/>
                                      </p:to>
                                    </p:set>
                                  </p:childTnLst>
                                </p:cTn>
                              </p:par>
                            </p:childTnLst>
                          </p:cTn>
                        </p:par>
                        <p:par>
                          <p:cTn id="33" fill="hold">
                            <p:stCondLst>
                              <p:cond delay="400"/>
                            </p:stCondLst>
                            <p:childTnLst>
                              <p:par>
                                <p:cTn id="34" presetID="1" presetClass="entr" presetSubtype="0" fill="hold" nodeType="afterEffect">
                                  <p:stCondLst>
                                    <p:cond delay="150"/>
                                  </p:stCondLst>
                                  <p:childTnLst>
                                    <p:set>
                                      <p:cBhvr>
                                        <p:cTn id="35" dur="1" fill="hold">
                                          <p:stCondLst>
                                            <p:cond delay="0"/>
                                          </p:stCondLst>
                                        </p:cTn>
                                        <p:tgtEl>
                                          <p:spTgt spid="18"/>
                                        </p:tgtEl>
                                        <p:attrNameLst>
                                          <p:attrName>style.visibility</p:attrName>
                                        </p:attrNameLst>
                                      </p:cBhvr>
                                      <p:to>
                                        <p:strVal val="visible"/>
                                      </p:to>
                                    </p:set>
                                  </p:childTnLst>
                                </p:cTn>
                              </p:par>
                            </p:childTnLst>
                          </p:cTn>
                        </p:par>
                        <p:par>
                          <p:cTn id="36" fill="hold">
                            <p:stCondLst>
                              <p:cond delay="550"/>
                            </p:stCondLst>
                            <p:childTnLst>
                              <p:par>
                                <p:cTn id="37" presetID="1" presetClass="entr" presetSubtype="0" fill="hold" nodeType="afterEffect">
                                  <p:stCondLst>
                                    <p:cond delay="150"/>
                                  </p:stCondLst>
                                  <p:childTnLst>
                                    <p:set>
                                      <p:cBhvr>
                                        <p:cTn id="38" dur="1" fill="hold">
                                          <p:stCondLst>
                                            <p:cond delay="0"/>
                                          </p:stCondLst>
                                        </p:cTn>
                                        <p:tgtEl>
                                          <p:spTgt spid="17"/>
                                        </p:tgtEl>
                                        <p:attrNameLst>
                                          <p:attrName>style.visibility</p:attrName>
                                        </p:attrNameLst>
                                      </p:cBhvr>
                                      <p:to>
                                        <p:strVal val="visible"/>
                                      </p:to>
                                    </p:set>
                                  </p:childTnLst>
                                </p:cTn>
                              </p:par>
                            </p:childTnLst>
                          </p:cTn>
                        </p:par>
                        <p:par>
                          <p:cTn id="39" fill="hold">
                            <p:stCondLst>
                              <p:cond delay="700"/>
                            </p:stCondLst>
                            <p:childTnLst>
                              <p:par>
                                <p:cTn id="40" presetID="1" presetClass="entr" presetSubtype="0" fill="hold" nodeType="afterEffect">
                                  <p:stCondLst>
                                    <p:cond delay="150"/>
                                  </p:stCondLst>
                                  <p:childTnLst>
                                    <p:set>
                                      <p:cBhvr>
                                        <p:cTn id="41" dur="1" fill="hold">
                                          <p:stCondLst>
                                            <p:cond delay="0"/>
                                          </p:stCondLst>
                                        </p:cTn>
                                        <p:tgtEl>
                                          <p:spTgt spid="16"/>
                                        </p:tgtEl>
                                        <p:attrNameLst>
                                          <p:attrName>style.visibility</p:attrName>
                                        </p:attrNameLst>
                                      </p:cBhvr>
                                      <p:to>
                                        <p:strVal val="visible"/>
                                      </p:to>
                                    </p:set>
                                  </p:childTnLst>
                                </p:cTn>
                              </p:par>
                            </p:childTnLst>
                          </p:cTn>
                        </p:par>
                        <p:par>
                          <p:cTn id="42" fill="hold">
                            <p:stCondLst>
                              <p:cond delay="850"/>
                            </p:stCondLst>
                            <p:childTnLst>
                              <p:par>
                                <p:cTn id="43" presetID="1" presetClass="entr" presetSubtype="0" fill="hold" nodeType="afterEffect">
                                  <p:stCondLst>
                                    <p:cond delay="150"/>
                                  </p:stCondLst>
                                  <p:childTnLst>
                                    <p:set>
                                      <p:cBhvr>
                                        <p:cTn id="44" dur="1" fill="hold">
                                          <p:stCondLst>
                                            <p:cond delay="0"/>
                                          </p:stCondLst>
                                        </p:cTn>
                                        <p:tgtEl>
                                          <p:spTgt spid="15"/>
                                        </p:tgtEl>
                                        <p:attrNameLst>
                                          <p:attrName>style.visibility</p:attrName>
                                        </p:attrNameLst>
                                      </p:cBhvr>
                                      <p:to>
                                        <p:strVal val="visible"/>
                                      </p:to>
                                    </p:set>
                                  </p:childTnLst>
                                </p:cTn>
                              </p:par>
                            </p:childTnLst>
                          </p:cTn>
                        </p:par>
                        <p:par>
                          <p:cTn id="45" fill="hold">
                            <p:stCondLst>
                              <p:cond delay="1000"/>
                            </p:stCondLst>
                            <p:childTnLst>
                              <p:par>
                                <p:cTn id="46" presetID="1" presetClass="entr" presetSubtype="0" fill="hold" nodeType="afterEffect">
                                  <p:stCondLst>
                                    <p:cond delay="150"/>
                                  </p:stCondLst>
                                  <p:childTnLst>
                                    <p:set>
                                      <p:cBhvr>
                                        <p:cTn id="47" dur="1" fill="hold">
                                          <p:stCondLst>
                                            <p:cond delay="0"/>
                                          </p:stCondLst>
                                        </p:cTn>
                                        <p:tgtEl>
                                          <p:spTgt spid="13"/>
                                        </p:tgtEl>
                                        <p:attrNameLst>
                                          <p:attrName>style.visibility</p:attrName>
                                        </p:attrNameLst>
                                      </p:cBhvr>
                                      <p:to>
                                        <p:strVal val="visible"/>
                                      </p:to>
                                    </p:set>
                                  </p:childTnLst>
                                </p:cTn>
                              </p:par>
                            </p:childTnLst>
                          </p:cTn>
                        </p:par>
                        <p:par>
                          <p:cTn id="48" fill="hold">
                            <p:stCondLst>
                              <p:cond delay="1150"/>
                            </p:stCondLst>
                            <p:childTnLst>
                              <p:par>
                                <p:cTn id="49" presetID="1" presetClass="entr" presetSubtype="0" fill="hold" nodeType="afterEffect">
                                  <p:stCondLst>
                                    <p:cond delay="150"/>
                                  </p:stCondLst>
                                  <p:childTnLst>
                                    <p:set>
                                      <p:cBhvr>
                                        <p:cTn id="50" dur="1" fill="hold">
                                          <p:stCondLst>
                                            <p:cond delay="0"/>
                                          </p:stCondLst>
                                        </p:cTn>
                                        <p:tgtEl>
                                          <p:spTgt spid="134"/>
                                        </p:tgtEl>
                                        <p:attrNameLst>
                                          <p:attrName>style.visibility</p:attrName>
                                        </p:attrNameLst>
                                      </p:cBhvr>
                                      <p:to>
                                        <p:strVal val="visible"/>
                                      </p:to>
                                    </p:set>
                                  </p:childTnLst>
                                </p:cTn>
                              </p:par>
                            </p:childTnLst>
                          </p:cTn>
                        </p:par>
                        <p:par>
                          <p:cTn id="51" fill="hold">
                            <p:stCondLst>
                              <p:cond delay="1300"/>
                            </p:stCondLst>
                            <p:childTnLst>
                              <p:par>
                                <p:cTn id="52" presetID="1" presetClass="entr" presetSubtype="0" fill="hold" nodeType="afterEffect">
                                  <p:stCondLst>
                                    <p:cond delay="150"/>
                                  </p:stCondLst>
                                  <p:childTnLst>
                                    <p:set>
                                      <p:cBhvr>
                                        <p:cTn id="53" dur="1" fill="hold">
                                          <p:stCondLst>
                                            <p:cond delay="0"/>
                                          </p:stCondLst>
                                        </p:cTn>
                                        <p:tgtEl>
                                          <p:spTgt spid="139"/>
                                        </p:tgtEl>
                                        <p:attrNameLst>
                                          <p:attrName>style.visibility</p:attrName>
                                        </p:attrNameLst>
                                      </p:cBhvr>
                                      <p:to>
                                        <p:strVal val="visible"/>
                                      </p:to>
                                    </p:set>
                                  </p:childTnLst>
                                </p:cTn>
                              </p:par>
                            </p:childTnLst>
                          </p:cTn>
                        </p:par>
                        <p:par>
                          <p:cTn id="54" fill="hold">
                            <p:stCondLst>
                              <p:cond delay="1450"/>
                            </p:stCondLst>
                            <p:childTnLst>
                              <p:par>
                                <p:cTn id="55" presetID="1" presetClass="entr" presetSubtype="0" fill="hold" nodeType="afterEffect">
                                  <p:stCondLst>
                                    <p:cond delay="150"/>
                                  </p:stCondLst>
                                  <p:childTnLst>
                                    <p:set>
                                      <p:cBhvr>
                                        <p:cTn id="56" dur="1" fill="hold">
                                          <p:stCondLst>
                                            <p:cond delay="0"/>
                                          </p:stCondLst>
                                        </p:cTn>
                                        <p:tgtEl>
                                          <p:spTgt spid="144"/>
                                        </p:tgtEl>
                                        <p:attrNameLst>
                                          <p:attrName>style.visibility</p:attrName>
                                        </p:attrNameLst>
                                      </p:cBhvr>
                                      <p:to>
                                        <p:strVal val="visible"/>
                                      </p:to>
                                    </p:set>
                                  </p:childTnLst>
                                </p:cTn>
                              </p:par>
                            </p:childTnLst>
                          </p:cTn>
                        </p:par>
                        <p:par>
                          <p:cTn id="57" fill="hold">
                            <p:stCondLst>
                              <p:cond delay="1600"/>
                            </p:stCondLst>
                            <p:childTnLst>
                              <p:par>
                                <p:cTn id="58" presetID="1" presetClass="entr" presetSubtype="0" fill="hold" nodeType="afterEffect">
                                  <p:stCondLst>
                                    <p:cond delay="150"/>
                                  </p:stCondLst>
                                  <p:childTnLst>
                                    <p:set>
                                      <p:cBhvr>
                                        <p:cTn id="59" dur="1" fill="hold">
                                          <p:stCondLst>
                                            <p:cond delay="0"/>
                                          </p:stCondLst>
                                        </p:cTn>
                                        <p:tgtEl>
                                          <p:spTgt spid="149"/>
                                        </p:tgtEl>
                                        <p:attrNameLst>
                                          <p:attrName>style.visibility</p:attrName>
                                        </p:attrNameLst>
                                      </p:cBhvr>
                                      <p:to>
                                        <p:strVal val="visible"/>
                                      </p:to>
                                    </p:set>
                                  </p:childTnLst>
                                </p:cTn>
                              </p:par>
                            </p:childTnLst>
                          </p:cTn>
                        </p:par>
                        <p:par>
                          <p:cTn id="60" fill="hold">
                            <p:stCondLst>
                              <p:cond delay="1750"/>
                            </p:stCondLst>
                            <p:childTnLst>
                              <p:par>
                                <p:cTn id="61" presetID="1" presetClass="entr" presetSubtype="0" fill="hold" nodeType="afterEffect">
                                  <p:stCondLst>
                                    <p:cond delay="150"/>
                                  </p:stCondLst>
                                  <p:childTnLst>
                                    <p:set>
                                      <p:cBhvr>
                                        <p:cTn id="62" dur="1" fill="hold">
                                          <p:stCondLst>
                                            <p:cond delay="0"/>
                                          </p:stCondLst>
                                        </p:cTn>
                                        <p:tgtEl>
                                          <p:spTgt spid="1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p:bldP spid="81" grpId="0"/>
      <p:bldP spid="16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74074</TotalTime>
  <Words>2618</Words>
  <Application>Microsoft Office PowerPoint</Application>
  <PresentationFormat>On-screen Show (16:9)</PresentationFormat>
  <Paragraphs>247</Paragraphs>
  <Slides>27</Slides>
  <Notes>26</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27</vt:i4>
      </vt:variant>
    </vt:vector>
  </HeadingPairs>
  <TitlesOfParts>
    <vt:vector size="37" baseType="lpstr">
      <vt:lpstr>Arial</vt:lpstr>
      <vt:lpstr>Arial Black</vt:lpstr>
      <vt:lpstr>Calibri</vt:lpstr>
      <vt:lpstr>Mangal</vt:lpstr>
      <vt:lpstr>Open Sans</vt:lpstr>
      <vt:lpstr>Open Sans Extrabold</vt:lpstr>
      <vt:lpstr>Open Sans Light</vt:lpstr>
      <vt:lpstr>Wingdings</vt:lpstr>
      <vt:lpstr>WWF</vt:lpstr>
      <vt:lpstr>Office Theme</vt:lpstr>
      <vt:lpstr>PowerPoint Presentation</vt:lpstr>
      <vt:lpstr>Our Mission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Critical thinking questions</vt:lpstr>
      <vt:lpstr>PowerPoint Presentation</vt:lpstr>
      <vt:lpstr>PowerPoint Presentation</vt:lpstr>
      <vt:lpstr>PowerPoint Presentation</vt:lpstr>
      <vt:lpstr>PowerPoint Presentation</vt:lpstr>
      <vt:lpstr>What do we need?</vt:lpstr>
      <vt:lpstr>What will we do?</vt:lpstr>
      <vt:lpstr>PowerPoint Presentation</vt:lpstr>
      <vt:lpstr>PowerPoint Presentation</vt:lpstr>
      <vt:lpstr>Audit results</vt:lpstr>
      <vt:lpstr>PowerPoint Presentation</vt:lpstr>
      <vt:lpstr>Food recovery hierarchy</vt:lpstr>
      <vt:lpstr>PowerPoint Presentation</vt:lpstr>
      <vt:lpstr>PowerPoint Presentation</vt:lpstr>
      <vt:lpstr>PowerPoint Presentation</vt:lpstr>
      <vt:lpstr>PowerPoint Presentation</vt:lpstr>
      <vt:lpstr>Conclusion questions</vt:lpstr>
      <vt:lpstr>PowerPoint Presentation</vt:lpstr>
    </vt:vector>
  </TitlesOfParts>
  <Company>World Wildlife Fund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Windows User</dc:creator>
  <cp:lastModifiedBy>Walsh, Patrick</cp:lastModifiedBy>
  <cp:revision>1811</cp:revision>
  <cp:lastPrinted>2017-01-24T15:24:20Z</cp:lastPrinted>
  <dcterms:created xsi:type="dcterms:W3CDTF">2012-07-22T23:34:31Z</dcterms:created>
  <dcterms:modified xsi:type="dcterms:W3CDTF">2017-11-16T14:54:05Z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HasLiveContent">
    <vt:bool>true</vt:bool>
  </property>
</Properties>
</file>